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9"/>
  </p:notesMasterIdLst>
  <p:sldIdLst>
    <p:sldId id="256" r:id="rId2"/>
    <p:sldId id="257" r:id="rId3"/>
    <p:sldId id="286" r:id="rId4"/>
    <p:sldId id="275" r:id="rId5"/>
    <p:sldId id="259" r:id="rId6"/>
    <p:sldId id="262" r:id="rId7"/>
    <p:sldId id="276" r:id="rId8"/>
    <p:sldId id="261" r:id="rId9"/>
    <p:sldId id="282" r:id="rId10"/>
    <p:sldId id="264" r:id="rId11"/>
    <p:sldId id="265" r:id="rId12"/>
    <p:sldId id="283" r:id="rId13"/>
    <p:sldId id="271" r:id="rId14"/>
    <p:sldId id="277" r:id="rId15"/>
    <p:sldId id="278" r:id="rId16"/>
    <p:sldId id="279" r:id="rId17"/>
    <p:sldId id="285" r:id="rId18"/>
    <p:sldId id="272" r:id="rId19"/>
    <p:sldId id="273" r:id="rId20"/>
    <p:sldId id="280" r:id="rId21"/>
    <p:sldId id="281" r:id="rId22"/>
    <p:sldId id="289" r:id="rId23"/>
    <p:sldId id="287" r:id="rId24"/>
    <p:sldId id="288" r:id="rId25"/>
    <p:sldId id="274" r:id="rId26"/>
    <p:sldId id="284" r:id="rId27"/>
    <p:sldId id="258"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ner, Steve" initials="WS" lastIdx="2" clrIdx="0">
    <p:extLst>
      <p:ext uri="{19B8F6BF-5375-455C-9EA6-DF929625EA0E}">
        <p15:presenceInfo xmlns:p15="http://schemas.microsoft.com/office/powerpoint/2012/main" userId="Wagner, St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3"/>
  </p:normalViewPr>
  <p:slideViewPr>
    <p:cSldViewPr snapToGrid="0" snapToObjects="1" showGuides="1">
      <p:cViewPr varScale="1">
        <p:scale>
          <a:sx n="110" d="100"/>
          <a:sy n="110" d="100"/>
        </p:scale>
        <p:origin x="658" y="67"/>
      </p:cViewPr>
      <p:guideLst>
        <p:guide orient="horz" pos="1620"/>
        <p:guide pos="28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Marijuana</a:t>
            </a:r>
            <a:r>
              <a:rPr lang="en-US" baseline="0"/>
              <a:t> Risk Impacts</a:t>
            </a:r>
            <a:endParaRPr lang="en-US"/>
          </a:p>
        </c:rich>
      </c:tx>
      <c:layout>
        <c:manualLayout>
          <c:xMode val="edge"/>
          <c:yMode val="edge"/>
          <c:x val="0.28843872363705658"/>
          <c:y val="4.37829880682738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Marijuana Risk Impacts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D75-4FD8-B9AC-B4089F14C88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D75-4FD8-B9AC-B4089F14C885}"/>
              </c:ext>
            </c:extLst>
          </c:dPt>
          <c:cat>
            <c:strRef>
              <c:f>Sheet1!$A$9:$A$10</c:f>
              <c:strCache>
                <c:ptCount val="2"/>
                <c:pt idx="0">
                  <c:v>Workers Compensation</c:v>
                </c:pt>
                <c:pt idx="1">
                  <c:v>Risk &amp; Workplace Safety </c:v>
                </c:pt>
              </c:strCache>
            </c:strRef>
          </c:cat>
          <c:val>
            <c:numRef>
              <c:f>Sheet1!$B$9:$B$10</c:f>
              <c:numCache>
                <c:formatCode>General</c:formatCode>
                <c:ptCount val="2"/>
                <c:pt idx="0">
                  <c:v>1</c:v>
                </c:pt>
                <c:pt idx="1">
                  <c:v>1</c:v>
                </c:pt>
              </c:numCache>
            </c:numRef>
          </c:val>
          <c:extLst>
            <c:ext xmlns:c16="http://schemas.microsoft.com/office/drawing/2014/chart" uri="{C3380CC4-5D6E-409C-BE32-E72D297353CC}">
              <c16:uniqueId val="{00000004-CD75-4FD8-B9AC-B4089F14C8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Marijuana Risk Impacts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9C-4280-8E68-8C2C494E26F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9C-4280-8E68-8C2C494E26F5}"/>
              </c:ext>
            </c:extLst>
          </c:dPt>
          <c:cat>
            <c:strRef>
              <c:f>Sheet1!$A$9:$A$10</c:f>
              <c:strCache>
                <c:ptCount val="2"/>
                <c:pt idx="0">
                  <c:v>Workers Compensation</c:v>
                </c:pt>
                <c:pt idx="1">
                  <c:v>Risk &amp; Workplace Safety </c:v>
                </c:pt>
              </c:strCache>
            </c:strRef>
          </c:cat>
          <c:val>
            <c:numRef>
              <c:f>Sheet1!$B$9:$B$10</c:f>
              <c:numCache>
                <c:formatCode>General</c:formatCode>
                <c:ptCount val="2"/>
                <c:pt idx="0">
                  <c:v>1</c:v>
                </c:pt>
                <c:pt idx="1">
                  <c:v>1</c:v>
                </c:pt>
              </c:numCache>
            </c:numRef>
          </c:val>
          <c:extLst>
            <c:ext xmlns:c16="http://schemas.microsoft.com/office/drawing/2014/chart" uri="{C3380CC4-5D6E-409C-BE32-E72D297353CC}">
              <c16:uniqueId val="{00000004-E89C-4280-8E68-8C2C494E26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Marijuana Risk Impacts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41-475B-BBF2-D6F75A87D0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41-475B-BBF2-D6F75A87D06B}"/>
              </c:ext>
            </c:extLst>
          </c:dPt>
          <c:cat>
            <c:strRef>
              <c:f>Sheet1!$A$9:$A$10</c:f>
              <c:strCache>
                <c:ptCount val="2"/>
                <c:pt idx="0">
                  <c:v>Workers Compensation</c:v>
                </c:pt>
                <c:pt idx="1">
                  <c:v>Risk &amp; Workplace Safety </c:v>
                </c:pt>
              </c:strCache>
            </c:strRef>
          </c:cat>
          <c:val>
            <c:numRef>
              <c:f>Sheet1!$B$9:$B$10</c:f>
              <c:numCache>
                <c:formatCode>General</c:formatCode>
                <c:ptCount val="2"/>
                <c:pt idx="0">
                  <c:v>1</c:v>
                </c:pt>
                <c:pt idx="1">
                  <c:v>1</c:v>
                </c:pt>
              </c:numCache>
            </c:numRef>
          </c:val>
          <c:extLst>
            <c:ext xmlns:c16="http://schemas.microsoft.com/office/drawing/2014/chart" uri="{C3380CC4-5D6E-409C-BE32-E72D297353CC}">
              <c16:uniqueId val="{00000004-DE41-475B-BBF2-D6F75A87D06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Marijuana</a:t>
            </a:r>
            <a:r>
              <a:rPr lang="en-US" baseline="0"/>
              <a:t> Risk Impacts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0.23048</cdr:x>
      <cdr:y>0.3915</cdr:y>
    </cdr:from>
    <cdr:to>
      <cdr:x>0.55576</cdr:x>
      <cdr:y>0.60155</cdr:y>
    </cdr:to>
    <cdr:sp macro="" textlink="">
      <cdr:nvSpPr>
        <cdr:cNvPr id="2" name="TextBox 1"/>
        <cdr:cNvSpPr txBox="1"/>
      </cdr:nvSpPr>
      <cdr:spPr>
        <a:xfrm xmlns:a="http://schemas.openxmlformats.org/drawingml/2006/main">
          <a:off x="899886" y="1135598"/>
          <a:ext cx="1270001" cy="6092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    Workers’ Compensation</a:t>
          </a:r>
          <a:endParaRPr lang="en-US" sz="1100" b="1" dirty="0">
            <a:solidFill>
              <a:schemeClr val="bg1"/>
            </a:solidFill>
          </a:endParaRPr>
        </a:p>
      </cdr:txBody>
    </cdr:sp>
  </cdr:relSizeAnchor>
  <cdr:relSizeAnchor xmlns:cdr="http://schemas.openxmlformats.org/drawingml/2006/chartDrawing">
    <cdr:from>
      <cdr:x>0.51793</cdr:x>
      <cdr:y>0.36231</cdr:y>
    </cdr:from>
    <cdr:to>
      <cdr:x>0.79554</cdr:x>
      <cdr:y>0.57152</cdr:y>
    </cdr:to>
    <cdr:sp macro="" textlink="">
      <cdr:nvSpPr>
        <cdr:cNvPr id="3" name="TextBox 2"/>
        <cdr:cNvSpPr txBox="1"/>
      </cdr:nvSpPr>
      <cdr:spPr>
        <a:xfrm xmlns:a="http://schemas.openxmlformats.org/drawingml/2006/main">
          <a:off x="2022169" y="1050936"/>
          <a:ext cx="1083888" cy="6068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chemeClr val="bg1"/>
              </a:solidFill>
            </a:rPr>
            <a:t>Workplace</a:t>
          </a:r>
        </a:p>
        <a:p xmlns:a="http://schemas.openxmlformats.org/drawingml/2006/main">
          <a:r>
            <a:rPr lang="en-US" sz="1100" b="1" dirty="0" smtClean="0">
              <a:solidFill>
                <a:schemeClr val="bg1"/>
              </a:solidFill>
            </a:rPr>
            <a:t>Safety</a:t>
          </a:r>
          <a:endParaRPr lang="en-US" sz="1100" b="1" dirty="0">
            <a:solidFill>
              <a:schemeClr val="bg1"/>
            </a:solidFill>
          </a:endParaRPr>
        </a:p>
      </cdr:txBody>
    </cdr:sp>
  </cdr:relSizeAnchor>
  <cdr:relSizeAnchor xmlns:cdr="http://schemas.openxmlformats.org/drawingml/2006/chartDrawing">
    <cdr:from>
      <cdr:x>0.40149</cdr:x>
      <cdr:y>0.70913</cdr:y>
    </cdr:from>
    <cdr:to>
      <cdr:x>0.68216</cdr:x>
      <cdr:y>0.89991</cdr:y>
    </cdr:to>
    <cdr:sp macro="" textlink="">
      <cdr:nvSpPr>
        <cdr:cNvPr id="4" name="TextBox 3"/>
        <cdr:cNvSpPr txBox="1"/>
      </cdr:nvSpPr>
      <cdr:spPr>
        <a:xfrm xmlns:a="http://schemas.openxmlformats.org/drawingml/2006/main">
          <a:off x="1567543" y="2056946"/>
          <a:ext cx="1095828" cy="5534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100" b="1" dirty="0" smtClean="0">
              <a:solidFill>
                <a:schemeClr val="bg1"/>
              </a:solidFill>
            </a:rPr>
            <a:t>Human Resources</a:t>
          </a:r>
          <a:endParaRPr lang="en-US" sz="11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0.2697</cdr:x>
      <cdr:y>0.46741</cdr:y>
    </cdr:from>
    <cdr:to>
      <cdr:x>0.51364</cdr:x>
      <cdr:y>0.69215</cdr:y>
    </cdr:to>
    <cdr:sp macro="" textlink="">
      <cdr:nvSpPr>
        <cdr:cNvPr id="2" name="TextBox 1"/>
        <cdr:cNvSpPr txBox="1"/>
      </cdr:nvSpPr>
      <cdr:spPr>
        <a:xfrm xmlns:a="http://schemas.openxmlformats.org/drawingml/2006/main">
          <a:off x="1233055" y="1282186"/>
          <a:ext cx="1115291" cy="616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100" b="1" dirty="0" smtClean="0">
              <a:solidFill>
                <a:schemeClr val="bg1"/>
              </a:solidFill>
            </a:rPr>
            <a:t>Workers’  </a:t>
          </a:r>
        </a:p>
        <a:p xmlns:a="http://schemas.openxmlformats.org/drawingml/2006/main">
          <a:r>
            <a:rPr lang="en-US" b="1" dirty="0" smtClean="0">
              <a:solidFill>
                <a:schemeClr val="bg1"/>
              </a:solidFill>
            </a:rPr>
            <a:t>Compensation</a:t>
          </a:r>
          <a:endParaRPr lang="en-US" sz="1100" b="1" dirty="0">
            <a:solidFill>
              <a:schemeClr val="bg1"/>
            </a:solidFill>
          </a:endParaRPr>
        </a:p>
      </cdr:txBody>
    </cdr:sp>
  </cdr:relSizeAnchor>
  <cdr:relSizeAnchor xmlns:cdr="http://schemas.openxmlformats.org/drawingml/2006/chartDrawing">
    <cdr:from>
      <cdr:x>0.50303</cdr:x>
      <cdr:y>0.44973</cdr:y>
    </cdr:from>
    <cdr:to>
      <cdr:x>0.75606</cdr:x>
      <cdr:y>0.75023</cdr:y>
    </cdr:to>
    <cdr:sp macro="" textlink="">
      <cdr:nvSpPr>
        <cdr:cNvPr id="3" name="TextBox 2"/>
        <cdr:cNvSpPr txBox="1"/>
      </cdr:nvSpPr>
      <cdr:spPr>
        <a:xfrm xmlns:a="http://schemas.openxmlformats.org/drawingml/2006/main">
          <a:off x="2299854" y="1233694"/>
          <a:ext cx="1156855" cy="8243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Risk Management &amp; Workplace Safety</a:t>
          </a:r>
          <a:endParaRPr lang="en-US" sz="11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0.2697</cdr:x>
      <cdr:y>0.46741</cdr:y>
    </cdr:from>
    <cdr:to>
      <cdr:x>0.51364</cdr:x>
      <cdr:y>0.69215</cdr:y>
    </cdr:to>
    <cdr:sp macro="" textlink="">
      <cdr:nvSpPr>
        <cdr:cNvPr id="2" name="TextBox 1"/>
        <cdr:cNvSpPr txBox="1"/>
      </cdr:nvSpPr>
      <cdr:spPr>
        <a:xfrm xmlns:a="http://schemas.openxmlformats.org/drawingml/2006/main">
          <a:off x="1233055" y="1282186"/>
          <a:ext cx="1115291" cy="616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100" b="1" dirty="0" smtClean="0">
              <a:solidFill>
                <a:schemeClr val="bg1"/>
              </a:solidFill>
            </a:rPr>
            <a:t>Workers’  </a:t>
          </a:r>
        </a:p>
        <a:p xmlns:a="http://schemas.openxmlformats.org/drawingml/2006/main">
          <a:r>
            <a:rPr lang="en-US" b="1" dirty="0" smtClean="0">
              <a:solidFill>
                <a:schemeClr val="bg1"/>
              </a:solidFill>
            </a:rPr>
            <a:t>Compensation</a:t>
          </a:r>
          <a:endParaRPr lang="en-US" sz="1100" b="1" dirty="0">
            <a:solidFill>
              <a:schemeClr val="bg1"/>
            </a:solidFill>
          </a:endParaRPr>
        </a:p>
      </cdr:txBody>
    </cdr:sp>
  </cdr:relSizeAnchor>
  <cdr:relSizeAnchor xmlns:cdr="http://schemas.openxmlformats.org/drawingml/2006/chartDrawing">
    <cdr:from>
      <cdr:x>0.50303</cdr:x>
      <cdr:y>0.44973</cdr:y>
    </cdr:from>
    <cdr:to>
      <cdr:x>0.75606</cdr:x>
      <cdr:y>0.67953</cdr:y>
    </cdr:to>
    <cdr:sp macro="" textlink="">
      <cdr:nvSpPr>
        <cdr:cNvPr id="3" name="TextBox 2"/>
        <cdr:cNvSpPr txBox="1"/>
      </cdr:nvSpPr>
      <cdr:spPr>
        <a:xfrm xmlns:a="http://schemas.openxmlformats.org/drawingml/2006/main">
          <a:off x="2299854" y="1233694"/>
          <a:ext cx="1156855" cy="630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b="1"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0.2697</cdr:x>
      <cdr:y>0.46741</cdr:y>
    </cdr:from>
    <cdr:to>
      <cdr:x>0.51364</cdr:x>
      <cdr:y>0.69215</cdr:y>
    </cdr:to>
    <cdr:sp macro="" textlink="">
      <cdr:nvSpPr>
        <cdr:cNvPr id="2" name="TextBox 1"/>
        <cdr:cNvSpPr txBox="1"/>
      </cdr:nvSpPr>
      <cdr:spPr>
        <a:xfrm xmlns:a="http://schemas.openxmlformats.org/drawingml/2006/main">
          <a:off x="1233055" y="1282186"/>
          <a:ext cx="1115291" cy="616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endParaRPr lang="en-US" sz="1100" b="1" dirty="0">
            <a:solidFill>
              <a:schemeClr val="bg1"/>
            </a:solidFill>
          </a:endParaRPr>
        </a:p>
      </cdr:txBody>
    </cdr:sp>
  </cdr:relSizeAnchor>
  <cdr:relSizeAnchor xmlns:cdr="http://schemas.openxmlformats.org/drawingml/2006/chartDrawing">
    <cdr:from>
      <cdr:x>0.50303</cdr:x>
      <cdr:y>0.3967</cdr:y>
    </cdr:from>
    <cdr:to>
      <cdr:x>0.75606</cdr:x>
      <cdr:y>0.77296</cdr:y>
    </cdr:to>
    <cdr:sp macro="" textlink="">
      <cdr:nvSpPr>
        <cdr:cNvPr id="3" name="TextBox 2"/>
        <cdr:cNvSpPr txBox="1"/>
      </cdr:nvSpPr>
      <cdr:spPr>
        <a:xfrm xmlns:a="http://schemas.openxmlformats.org/drawingml/2006/main">
          <a:off x="2299853" y="1088222"/>
          <a:ext cx="1156853" cy="10321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Risk Management &amp; Workplace Safety</a:t>
          </a:r>
          <a:endParaRPr lang="en-US" sz="11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0.32422</cdr:x>
      <cdr:y>0.68007</cdr:y>
    </cdr:from>
    <cdr:to>
      <cdr:x>0.79848</cdr:x>
      <cdr:y>1</cdr:y>
    </cdr:to>
    <cdr:sp macro="" textlink="">
      <cdr:nvSpPr>
        <cdr:cNvPr id="2" name="TextBox 1"/>
        <cdr:cNvSpPr txBox="1"/>
      </cdr:nvSpPr>
      <cdr:spPr>
        <a:xfrm xmlns:a="http://schemas.openxmlformats.org/drawingml/2006/main">
          <a:off x="602344" y="1431256"/>
          <a:ext cx="881102" cy="6733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chemeClr val="bg1"/>
              </a:solidFill>
            </a:rPr>
            <a:t>  Human </a:t>
          </a:r>
        </a:p>
        <a:p xmlns:a="http://schemas.openxmlformats.org/drawingml/2006/main">
          <a:r>
            <a:rPr lang="en-US" sz="1100" b="1" dirty="0" smtClean="0">
              <a:solidFill>
                <a:schemeClr val="bg1"/>
              </a:solidFill>
            </a:rPr>
            <a:t>Resources</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5F0E7-1FD6-4DC4-868F-DE6B45EF1798}"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E5D76-F7B3-40EF-A692-566E67433FA8}" type="slidenum">
              <a:rPr lang="en-US" smtClean="0"/>
              <a:t>‹#›</a:t>
            </a:fld>
            <a:endParaRPr lang="en-US"/>
          </a:p>
        </p:txBody>
      </p:sp>
    </p:spTree>
    <p:extLst>
      <p:ext uri="{BB962C8B-B14F-4D97-AF65-F5344CB8AC3E}">
        <p14:creationId xmlns:p14="http://schemas.microsoft.com/office/powerpoint/2010/main" val="154742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a:t>
            </a:r>
            <a:r>
              <a:rPr lang="en-US" b="1" baseline="0" dirty="0" smtClean="0"/>
              <a:t>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a:t>
            </a:fld>
            <a:endParaRPr lang="en-US"/>
          </a:p>
        </p:txBody>
      </p:sp>
    </p:spTree>
    <p:extLst>
      <p:ext uri="{BB962C8B-B14F-4D97-AF65-F5344CB8AC3E}">
        <p14:creationId xmlns:p14="http://schemas.microsoft.com/office/powerpoint/2010/main" val="94702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a:t>
            </a:r>
            <a:r>
              <a:rPr lang="en-US" b="1" baseline="0" dirty="0" smtClean="0"/>
              <a:t>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11</a:t>
            </a:fld>
            <a:endParaRPr lang="en-US"/>
          </a:p>
        </p:txBody>
      </p:sp>
    </p:spTree>
    <p:extLst>
      <p:ext uri="{BB962C8B-B14F-4D97-AF65-F5344CB8AC3E}">
        <p14:creationId xmlns:p14="http://schemas.microsoft.com/office/powerpoint/2010/main" val="220460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a:t>
            </a:r>
            <a:r>
              <a:rPr lang="en-US" b="1" baseline="0" dirty="0" smtClean="0"/>
              <a:t>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12</a:t>
            </a:fld>
            <a:endParaRPr lang="en-US"/>
          </a:p>
        </p:txBody>
      </p:sp>
    </p:spTree>
    <p:extLst>
      <p:ext uri="{BB962C8B-B14F-4D97-AF65-F5344CB8AC3E}">
        <p14:creationId xmlns:p14="http://schemas.microsoft.com/office/powerpoint/2010/main" val="93231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13</a:t>
            </a:fld>
            <a:endParaRPr lang="en-US"/>
          </a:p>
        </p:txBody>
      </p:sp>
    </p:spTree>
    <p:extLst>
      <p:ext uri="{BB962C8B-B14F-4D97-AF65-F5344CB8AC3E}">
        <p14:creationId xmlns:p14="http://schemas.microsoft.com/office/powerpoint/2010/main" val="46212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 </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14</a:t>
            </a:fld>
            <a:endParaRPr lang="en-US"/>
          </a:p>
        </p:txBody>
      </p:sp>
    </p:spTree>
    <p:extLst>
      <p:ext uri="{BB962C8B-B14F-4D97-AF65-F5344CB8AC3E}">
        <p14:creationId xmlns:p14="http://schemas.microsoft.com/office/powerpoint/2010/main" val="27348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15</a:t>
            </a:fld>
            <a:endParaRPr lang="en-US"/>
          </a:p>
        </p:txBody>
      </p:sp>
    </p:spTree>
    <p:extLst>
      <p:ext uri="{BB962C8B-B14F-4D97-AF65-F5344CB8AC3E}">
        <p14:creationId xmlns:p14="http://schemas.microsoft.com/office/powerpoint/2010/main" val="90685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16</a:t>
            </a:fld>
            <a:endParaRPr lang="en-US"/>
          </a:p>
        </p:txBody>
      </p:sp>
    </p:spTree>
    <p:extLst>
      <p:ext uri="{BB962C8B-B14F-4D97-AF65-F5344CB8AC3E}">
        <p14:creationId xmlns:p14="http://schemas.microsoft.com/office/powerpoint/2010/main" val="415219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17</a:t>
            </a:fld>
            <a:endParaRPr lang="en-US"/>
          </a:p>
        </p:txBody>
      </p:sp>
    </p:spTree>
    <p:extLst>
      <p:ext uri="{BB962C8B-B14F-4D97-AF65-F5344CB8AC3E}">
        <p14:creationId xmlns:p14="http://schemas.microsoft.com/office/powerpoint/2010/main" val="848171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a:t>
            </a:r>
            <a:r>
              <a:rPr lang="en-US" b="0" dirty="0" smtClean="0"/>
              <a:t>S</a:t>
            </a:r>
            <a:r>
              <a:rPr lang="en-US" dirty="0" smtClean="0"/>
              <a:t>teve anchors and then Steve transitions to lead next slide </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18</a:t>
            </a:fld>
            <a:endParaRPr lang="en-US"/>
          </a:p>
        </p:txBody>
      </p:sp>
    </p:spTree>
    <p:extLst>
      <p:ext uri="{BB962C8B-B14F-4D97-AF65-F5344CB8AC3E}">
        <p14:creationId xmlns:p14="http://schemas.microsoft.com/office/powerpoint/2010/main" val="571239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 but we want this to be a very Interactive</a:t>
            </a:r>
            <a:r>
              <a:rPr lang="en-US" b="1" baseline="0" dirty="0" smtClean="0"/>
              <a:t> slide- </a:t>
            </a:r>
            <a:r>
              <a:rPr lang="en-US" baseline="0" dirty="0" smtClean="0"/>
              <a:t>round-table conversation. Pre and Post employment drug testing. Impairment. Constitutional individual liberty lawsuit threats</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19</a:t>
            </a:fld>
            <a:endParaRPr lang="en-US"/>
          </a:p>
        </p:txBody>
      </p:sp>
    </p:spTree>
    <p:extLst>
      <p:ext uri="{BB962C8B-B14F-4D97-AF65-F5344CB8AC3E}">
        <p14:creationId xmlns:p14="http://schemas.microsoft.com/office/powerpoint/2010/main" val="17551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20</a:t>
            </a:fld>
            <a:endParaRPr lang="en-US"/>
          </a:p>
        </p:txBody>
      </p:sp>
    </p:spTree>
    <p:extLst>
      <p:ext uri="{BB962C8B-B14F-4D97-AF65-F5344CB8AC3E}">
        <p14:creationId xmlns:p14="http://schemas.microsoft.com/office/powerpoint/2010/main" val="234460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a:t>
            </a:r>
            <a:r>
              <a:rPr lang="en-US" b="1" baseline="0" dirty="0" smtClean="0"/>
              <a:t> This Slide</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3</a:t>
            </a:fld>
            <a:endParaRPr lang="en-US"/>
          </a:p>
        </p:txBody>
      </p:sp>
    </p:spTree>
    <p:extLst>
      <p:ext uri="{BB962C8B-B14F-4D97-AF65-F5344CB8AC3E}">
        <p14:creationId xmlns:p14="http://schemas.microsoft.com/office/powerpoint/2010/main" val="397865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a:t>
            </a:r>
            <a:r>
              <a:rPr lang="en-US" b="1" baseline="0" dirty="0" smtClean="0"/>
              <a:t> Leads- </a:t>
            </a:r>
            <a:r>
              <a:rPr lang="en-US" dirty="0" smtClean="0"/>
              <a:t>Until the feds address we are not going to secure uniform standards for impairment. States</a:t>
            </a:r>
            <a:r>
              <a:rPr lang="en-US" baseline="0" dirty="0" smtClean="0"/>
              <a:t> are trying but they are held back due to lack of federal level legality. </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21</a:t>
            </a:fld>
            <a:endParaRPr lang="en-US"/>
          </a:p>
        </p:txBody>
      </p:sp>
    </p:spTree>
    <p:extLst>
      <p:ext uri="{BB962C8B-B14F-4D97-AF65-F5344CB8AC3E}">
        <p14:creationId xmlns:p14="http://schemas.microsoft.com/office/powerpoint/2010/main" val="1949372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22</a:t>
            </a:fld>
            <a:endParaRPr lang="en-US"/>
          </a:p>
        </p:txBody>
      </p:sp>
    </p:spTree>
    <p:extLst>
      <p:ext uri="{BB962C8B-B14F-4D97-AF65-F5344CB8AC3E}">
        <p14:creationId xmlns:p14="http://schemas.microsoft.com/office/powerpoint/2010/main" val="3662292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to Lead-</a:t>
            </a:r>
            <a:r>
              <a:rPr lang="en-US" b="1" baseline="0" dirty="0" smtClean="0"/>
              <a:t> </a:t>
            </a:r>
            <a:r>
              <a:rPr lang="en-US" dirty="0" smtClean="0"/>
              <a:t>Drug testing at work</a:t>
            </a:r>
          </a:p>
          <a:p>
            <a:pPr lvl="1"/>
            <a:r>
              <a:rPr lang="en-US" dirty="0" smtClean="0"/>
              <a:t>Pre employment, private employers may require new hires to pass a Drug</a:t>
            </a:r>
          </a:p>
          <a:p>
            <a:pPr marL="457200" lvl="1" indent="0">
              <a:buNone/>
            </a:pPr>
            <a:r>
              <a:rPr lang="en-US" dirty="0" smtClean="0"/>
              <a:t>Test. Prospective employees have the right to decline drug screening but may give up the applicants job offer.</a:t>
            </a:r>
          </a:p>
          <a:p>
            <a:pPr lvl="1"/>
            <a:r>
              <a:rPr lang="en-US" dirty="0" smtClean="0"/>
              <a:t>Drug testing during employment</a:t>
            </a:r>
          </a:p>
          <a:p>
            <a:pPr lvl="2"/>
            <a:r>
              <a:rPr lang="en-US" dirty="0" smtClean="0"/>
              <a:t>The employees job poses a significant safety risk to others, or him or herself</a:t>
            </a:r>
          </a:p>
          <a:p>
            <a:pPr lvl="2"/>
            <a:r>
              <a:rPr lang="en-US" dirty="0" smtClean="0"/>
              <a:t>The employee was involved in work-related incident where use of drug was suspected</a:t>
            </a:r>
          </a:p>
          <a:p>
            <a:pPr lvl="2"/>
            <a:r>
              <a:rPr lang="en-US" dirty="0" smtClean="0"/>
              <a:t>Management has reasonable suspicion that a given employee has been using  </a:t>
            </a:r>
          </a:p>
          <a:p>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23</a:t>
            </a:fld>
            <a:endParaRPr lang="en-US"/>
          </a:p>
        </p:txBody>
      </p:sp>
    </p:spTree>
    <p:extLst>
      <p:ext uri="{BB962C8B-B14F-4D97-AF65-F5344CB8AC3E}">
        <p14:creationId xmlns:p14="http://schemas.microsoft.com/office/powerpoint/2010/main" val="322284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24</a:t>
            </a:fld>
            <a:endParaRPr lang="en-US"/>
          </a:p>
        </p:txBody>
      </p:sp>
    </p:spTree>
    <p:extLst>
      <p:ext uri="{BB962C8B-B14F-4D97-AF65-F5344CB8AC3E}">
        <p14:creationId xmlns:p14="http://schemas.microsoft.com/office/powerpoint/2010/main" val="805576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25</a:t>
            </a:fld>
            <a:endParaRPr lang="en-US"/>
          </a:p>
        </p:txBody>
      </p:sp>
    </p:spTree>
    <p:extLst>
      <p:ext uri="{BB962C8B-B14F-4D97-AF65-F5344CB8AC3E}">
        <p14:creationId xmlns:p14="http://schemas.microsoft.com/office/powerpoint/2010/main" val="2448698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26</a:t>
            </a:fld>
            <a:endParaRPr lang="en-US"/>
          </a:p>
        </p:txBody>
      </p:sp>
    </p:spTree>
    <p:extLst>
      <p:ext uri="{BB962C8B-B14F-4D97-AF65-F5344CB8AC3E}">
        <p14:creationId xmlns:p14="http://schemas.microsoft.com/office/powerpoint/2010/main" val="296656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a:t>
            </a:r>
            <a:r>
              <a:rPr lang="en-US" dirty="0" smtClean="0"/>
              <a:t>this slide and passes onto</a:t>
            </a:r>
            <a:r>
              <a:rPr lang="en-US" baseline="0" dirty="0" smtClean="0"/>
              <a:t> Steve for next slide</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4</a:t>
            </a:fld>
            <a:endParaRPr lang="en-US"/>
          </a:p>
        </p:txBody>
      </p:sp>
    </p:spTree>
    <p:extLst>
      <p:ext uri="{BB962C8B-B14F-4D97-AF65-F5344CB8AC3E}">
        <p14:creationId xmlns:p14="http://schemas.microsoft.com/office/powerpoint/2010/main" val="401654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5</a:t>
            </a:fld>
            <a:endParaRPr lang="en-US"/>
          </a:p>
        </p:txBody>
      </p:sp>
    </p:spTree>
    <p:extLst>
      <p:ext uri="{BB962C8B-B14F-4D97-AF65-F5344CB8AC3E}">
        <p14:creationId xmlns:p14="http://schemas.microsoft.com/office/powerpoint/2010/main" val="165749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6</a:t>
            </a:fld>
            <a:endParaRPr lang="en-US"/>
          </a:p>
        </p:txBody>
      </p:sp>
    </p:spTree>
    <p:extLst>
      <p:ext uri="{BB962C8B-B14F-4D97-AF65-F5344CB8AC3E}">
        <p14:creationId xmlns:p14="http://schemas.microsoft.com/office/powerpoint/2010/main" val="136947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7</a:t>
            </a:fld>
            <a:endParaRPr lang="en-US"/>
          </a:p>
        </p:txBody>
      </p:sp>
    </p:spTree>
    <p:extLst>
      <p:ext uri="{BB962C8B-B14F-4D97-AF65-F5344CB8AC3E}">
        <p14:creationId xmlns:p14="http://schemas.microsoft.com/office/powerpoint/2010/main" val="97076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Steve Leads- </a:t>
            </a:r>
            <a:r>
              <a:rPr lang="en-US" dirty="0" smtClean="0"/>
              <a:t>*Important</a:t>
            </a:r>
            <a:r>
              <a:rPr lang="en-US" baseline="0" dirty="0" smtClean="0"/>
              <a:t> to note that as not legal on federal level severely limits funding for medical research clinical trials. Restrictive, we don’t know the effects of Marijuana pros/cons on health</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8</a:t>
            </a:fld>
            <a:endParaRPr lang="en-US"/>
          </a:p>
        </p:txBody>
      </p:sp>
    </p:spTree>
    <p:extLst>
      <p:ext uri="{BB962C8B-B14F-4D97-AF65-F5344CB8AC3E}">
        <p14:creationId xmlns:p14="http://schemas.microsoft.com/office/powerpoint/2010/main" val="247767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Steve Leads-</a:t>
            </a:r>
            <a:r>
              <a:rPr lang="en-US" sz="1200" b="1"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Three ways this is being targeted Clinical Decriminalization </a:t>
            </a:r>
            <a:r>
              <a:rPr lang="en-US" sz="1200" b="0" i="0" kern="1200" dirty="0" err="1" smtClean="0">
                <a:solidFill>
                  <a:schemeClr val="tx1"/>
                </a:solidFill>
                <a:effectLst/>
                <a:latin typeface="+mn-lt"/>
                <a:ea typeface="+mn-ea"/>
                <a:cs typeface="+mn-cs"/>
              </a:rPr>
              <a:t>Reseach</a:t>
            </a:r>
            <a:r>
              <a:rPr lang="en-US" sz="1200" b="0" i="0" kern="1200" dirty="0" smtClean="0">
                <a:solidFill>
                  <a:schemeClr val="tx1"/>
                </a:solidFill>
                <a:effectLst/>
                <a:latin typeface="+mn-lt"/>
                <a:ea typeface="+mn-ea"/>
                <a:cs typeface="+mn-cs"/>
              </a:rPr>
              <a:t>, banking safe harbor, Bullet</a:t>
            </a:r>
            <a:r>
              <a:rPr lang="en-US" sz="1200" b="0" i="0" kern="1200" baseline="0" dirty="0" smtClean="0">
                <a:solidFill>
                  <a:schemeClr val="tx1"/>
                </a:solidFill>
                <a:effectLst/>
                <a:latin typeface="+mn-lt"/>
                <a:ea typeface="+mn-ea"/>
                <a:cs typeface="+mn-cs"/>
              </a:rPr>
              <a:t> one supports </a:t>
            </a:r>
            <a:r>
              <a:rPr lang="en-US" sz="1200" b="0" i="0" kern="1200" dirty="0" smtClean="0">
                <a:solidFill>
                  <a:schemeClr val="tx1"/>
                </a:solidFill>
                <a:effectLst/>
                <a:latin typeface="+mn-lt"/>
                <a:ea typeface="+mn-ea"/>
                <a:cs typeface="+mn-cs"/>
              </a:rPr>
              <a:t>On July 14, 2021, Senators Chuck Schumer (D-NY), Ron Wyden (D-OR), and Cory Booker (D-NJ) released the discussion draft of historic federal cannabis legalization legislation, the </a:t>
            </a:r>
            <a:r>
              <a:rPr lang="en-US" sz="1200" b="0" i="0" u="none" strike="noStrike" kern="1200" dirty="0" smtClean="0">
                <a:solidFill>
                  <a:schemeClr val="tx1"/>
                </a:solidFill>
                <a:effectLst/>
                <a:latin typeface="+mn-lt"/>
                <a:ea typeface="+mn-ea"/>
                <a:cs typeface="+mn-cs"/>
                <a:hlinkClick r:id="rId3"/>
              </a:rPr>
              <a:t>Cannabis Administration and Opportunity Act</a:t>
            </a:r>
            <a:r>
              <a:rPr lang="en-US" sz="1200" b="0" i="0" kern="1200" dirty="0" smtClean="0">
                <a:solidFill>
                  <a:schemeClr val="tx1"/>
                </a:solidFill>
                <a:effectLst/>
                <a:latin typeface="+mn-lt"/>
                <a:ea typeface="+mn-ea"/>
                <a:cs typeface="+mn-cs"/>
              </a:rPr>
              <a:t> (CAOA). The CAOA would not only end cannabis prohibition but would also establish a regulatory framework for cannabis under the U.S. Food and Drug Administration (FDA) and the Alcohol and Tobacco Tax and Trade Bureau (TTB). It also includes comprehensive restorative justice provisions</a:t>
            </a:r>
            <a:endParaRPr lang="en-US" dirty="0"/>
          </a:p>
        </p:txBody>
      </p:sp>
      <p:sp>
        <p:nvSpPr>
          <p:cNvPr id="4" name="Slide Number Placeholder 3"/>
          <p:cNvSpPr>
            <a:spLocks noGrp="1"/>
          </p:cNvSpPr>
          <p:nvPr>
            <p:ph type="sldNum" sz="quarter" idx="10"/>
          </p:nvPr>
        </p:nvSpPr>
        <p:spPr/>
        <p:txBody>
          <a:bodyPr/>
          <a:lstStyle/>
          <a:p>
            <a:fld id="{69BE5D76-F7B3-40EF-A692-566E67433FA8}" type="slidenum">
              <a:rPr lang="en-US" smtClean="0"/>
              <a:t>9</a:t>
            </a:fld>
            <a:endParaRPr lang="en-US"/>
          </a:p>
        </p:txBody>
      </p:sp>
    </p:spTree>
    <p:extLst>
      <p:ext uri="{BB962C8B-B14F-4D97-AF65-F5344CB8AC3E}">
        <p14:creationId xmlns:p14="http://schemas.microsoft.com/office/powerpoint/2010/main" val="306692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Troy Leads this slide </a:t>
            </a:r>
            <a:endParaRPr lang="en-US" b="1" dirty="0"/>
          </a:p>
        </p:txBody>
      </p:sp>
      <p:sp>
        <p:nvSpPr>
          <p:cNvPr id="4" name="Slide Number Placeholder 3"/>
          <p:cNvSpPr>
            <a:spLocks noGrp="1"/>
          </p:cNvSpPr>
          <p:nvPr>
            <p:ph type="sldNum" sz="quarter" idx="10"/>
          </p:nvPr>
        </p:nvSpPr>
        <p:spPr/>
        <p:txBody>
          <a:bodyPr/>
          <a:lstStyle/>
          <a:p>
            <a:fld id="{69BE5D76-F7B3-40EF-A692-566E67433FA8}" type="slidenum">
              <a:rPr lang="en-US" smtClean="0"/>
              <a:t>10</a:t>
            </a:fld>
            <a:endParaRPr lang="en-US"/>
          </a:p>
        </p:txBody>
      </p:sp>
    </p:spTree>
    <p:extLst>
      <p:ext uri="{BB962C8B-B14F-4D97-AF65-F5344CB8AC3E}">
        <p14:creationId xmlns:p14="http://schemas.microsoft.com/office/powerpoint/2010/main" val="512301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BG-Home-01.png"/>
          <p:cNvPicPr>
            <a:picLocks noChangeAspect="1"/>
          </p:cNvPicPr>
          <p:nvPr userDrawn="1"/>
        </p:nvPicPr>
        <p:blipFill rotWithShape="1">
          <a:blip r:embed="rId2">
            <a:extLst>
              <a:ext uri="{28A0092B-C50C-407E-A947-70E740481C1C}">
                <a14:useLocalDpi xmlns:a14="http://schemas.microsoft.com/office/drawing/2010/main" val="0"/>
              </a:ext>
            </a:extLst>
          </a:blip>
          <a:srcRect l="3196"/>
          <a:stretch/>
        </p:blipFill>
        <p:spPr>
          <a:xfrm>
            <a:off x="321162" y="-43788"/>
            <a:ext cx="8843913" cy="5143500"/>
          </a:xfrm>
          <a:prstGeom prst="rect">
            <a:avLst/>
          </a:prstGeom>
        </p:spPr>
      </p:pic>
      <p:sp>
        <p:nvSpPr>
          <p:cNvPr id="2" name="Title 1"/>
          <p:cNvSpPr>
            <a:spLocks noGrp="1"/>
          </p:cNvSpPr>
          <p:nvPr>
            <p:ph type="ctrTitle" hasCustomPrompt="1"/>
          </p:nvPr>
        </p:nvSpPr>
        <p:spPr>
          <a:xfrm>
            <a:off x="3343728" y="2149475"/>
            <a:ext cx="5763776" cy="422275"/>
          </a:xfrm>
        </p:spPr>
        <p:txBody>
          <a:bodyPr anchor="b">
            <a:normAutofit/>
          </a:bodyPr>
          <a:lstStyle>
            <a:lvl1pPr>
              <a:defRPr sz="1100">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3343728" y="2578488"/>
            <a:ext cx="5763776" cy="1314450"/>
          </a:xfrm>
        </p:spPr>
        <p:txBody>
          <a:bodyPr tIns="0" bIns="0">
            <a:normAutofit/>
          </a:bodyPr>
          <a:lstStyle>
            <a:lvl1pPr marL="0" indent="0" algn="l">
              <a:buNone/>
              <a:defRPr sz="24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13" name="TextBox 12"/>
          <p:cNvSpPr txBox="1"/>
          <p:nvPr userDrawn="1"/>
        </p:nvSpPr>
        <p:spPr>
          <a:xfrm>
            <a:off x="5038267" y="4823384"/>
            <a:ext cx="3976481" cy="230832"/>
          </a:xfrm>
          <a:prstGeom prst="rect">
            <a:avLst/>
          </a:prstGeom>
          <a:noFill/>
        </p:spPr>
        <p:txBody>
          <a:bodyPr wrap="square" rtlCol="0">
            <a:spAutoFit/>
          </a:bodyPr>
          <a:lstStyle/>
          <a:p>
            <a:pPr algn="r"/>
            <a:r>
              <a:rPr lang="en-US" sz="900" kern="0" spc="200" dirty="0">
                <a:solidFill>
                  <a:srgbClr val="047678"/>
                </a:solidFill>
                <a:latin typeface="Century Gothic"/>
                <a:cs typeface="Century Gothic"/>
              </a:rPr>
              <a:t>WWW.CHICAGOLANDRISKFORUM.ORG</a:t>
            </a:r>
          </a:p>
        </p:txBody>
      </p:sp>
      <p:pic>
        <p:nvPicPr>
          <p:cNvPr id="16" name="Picture 15">
            <a:extLst>
              <a:ext uri="{FF2B5EF4-FFF2-40B4-BE49-F238E27FC236}">
                <a16:creationId xmlns:a16="http://schemas.microsoft.com/office/drawing/2014/main" id="{39FF9804-7A2D-4348-ADAD-695ECD5F5888}"/>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79699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505200" y="480139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7527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3468688" y="4780958"/>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57525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61559"/>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3474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505200" y="4799806"/>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7312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3505200" y="4800203"/>
            <a:ext cx="2133600" cy="273844"/>
          </a:xfrm>
          <a:prstGeom prst="rect">
            <a:avLst/>
          </a:prstGeom>
        </p:spPr>
        <p:txBody>
          <a:bodyPr anchor="b"/>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5932AE1-09F3-9F45-9E77-E9E2AAF2E4F4}" type="slidenum">
              <a:rPr lang="en-US" smtClean="0"/>
              <a:pPr/>
              <a:t>‹#›</a:t>
            </a:fld>
            <a:endParaRPr lang="en-US" dirty="0"/>
          </a:p>
        </p:txBody>
      </p:sp>
    </p:spTree>
    <p:extLst>
      <p:ext uri="{BB962C8B-B14F-4D97-AF65-F5344CB8AC3E}">
        <p14:creationId xmlns:p14="http://schemas.microsoft.com/office/powerpoint/2010/main" val="2766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6" name="Rectangle 5"/>
          <p:cNvSpPr/>
          <p:nvPr userDrawn="1"/>
        </p:nvSpPr>
        <p:spPr>
          <a:xfrm>
            <a:off x="2"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6"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1" name="Picture 10">
            <a:extLst>
              <a:ext uri="{FF2B5EF4-FFF2-40B4-BE49-F238E27FC236}">
                <a16:creationId xmlns:a16="http://schemas.microsoft.com/office/drawing/2014/main" id="{73833C60-058B-4783-8CBA-2E728856A76E}"/>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372294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6" name="Rectangle 5"/>
          <p:cNvSpPr/>
          <p:nvPr userDrawn="1"/>
        </p:nvSpPr>
        <p:spPr>
          <a:xfrm>
            <a:off x="1" y="0"/>
            <a:ext cx="9144000" cy="5143500"/>
          </a:xfrm>
          <a:prstGeom prst="rect">
            <a:avLst/>
          </a:prstGeom>
          <a:gradFill>
            <a:gsLst>
              <a:gs pos="0">
                <a:schemeClr val="bg1">
                  <a:lumMod val="75000"/>
                </a:schemeClr>
              </a:gs>
              <a:gs pos="77000">
                <a:schemeClr val="bg1"/>
              </a:gs>
            </a:gsLst>
            <a:lin ang="189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2" y="1857836"/>
            <a:ext cx="9144000" cy="1771849"/>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07" y="0"/>
            <a:ext cx="3536536" cy="5143500"/>
          </a:xfrm>
          <a:prstGeom prst="rect">
            <a:avLst/>
          </a:prstGeom>
        </p:spPr>
      </p:pic>
      <p:sp>
        <p:nvSpPr>
          <p:cNvPr id="2" name="Title 1"/>
          <p:cNvSpPr>
            <a:spLocks noGrp="1"/>
          </p:cNvSpPr>
          <p:nvPr>
            <p:ph type="title"/>
          </p:nvPr>
        </p:nvSpPr>
        <p:spPr>
          <a:xfrm>
            <a:off x="3344964" y="1876828"/>
            <a:ext cx="5704482" cy="694922"/>
          </a:xfrm>
        </p:spPr>
        <p:txBody>
          <a:bodyPr anchor="b">
            <a:normAutofit/>
          </a:bodyPr>
          <a:lstStyle>
            <a:lvl1pPr>
              <a:defRPr sz="1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44965" y="2588669"/>
            <a:ext cx="5704482" cy="1373413"/>
          </a:xfrm>
        </p:spPr>
        <p:txBody>
          <a:bodyPr>
            <a:normAutofit/>
          </a:bodyPr>
          <a:lstStyle>
            <a:lvl1pPr marL="0" indent="0">
              <a:buNone/>
              <a:defRPr sz="24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10" name="Picture 9">
            <a:extLst>
              <a:ext uri="{FF2B5EF4-FFF2-40B4-BE49-F238E27FC236}">
                <a16:creationId xmlns:a16="http://schemas.microsoft.com/office/drawing/2014/main" id="{03C83904-4777-413B-B463-68E145B9EAEC}"/>
              </a:ext>
            </a:extLst>
          </p:cNvPr>
          <p:cNvPicPr>
            <a:picLocks noChangeAspect="1"/>
          </p:cNvPicPr>
          <p:nvPr userDrawn="1"/>
        </p:nvPicPr>
        <p:blipFill>
          <a:blip r:embed="rId3"/>
          <a:stretch>
            <a:fillRect/>
          </a:stretch>
        </p:blipFill>
        <p:spPr>
          <a:xfrm>
            <a:off x="5038267" y="164729"/>
            <a:ext cx="3976481" cy="1635876"/>
          </a:xfrm>
          <a:prstGeom prst="rect">
            <a:avLst/>
          </a:prstGeom>
        </p:spPr>
      </p:pic>
    </p:spTree>
    <p:extLst>
      <p:ext uri="{BB962C8B-B14F-4D97-AF65-F5344CB8AC3E}">
        <p14:creationId xmlns:p14="http://schemas.microsoft.com/office/powerpoint/2010/main" val="191308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633799"/>
            <a:ext cx="7772400" cy="102235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80499"/>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8">
            <a:extLst>
              <a:ext uri="{FF2B5EF4-FFF2-40B4-BE49-F238E27FC236}">
                <a16:creationId xmlns:a16="http://schemas.microsoft.com/office/drawing/2014/main" id="{7471FE66-DA6C-4A81-8BB5-11CE8CA95DA0}"/>
              </a:ext>
            </a:extLst>
          </p:cNvPr>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90046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35394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20068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3505200" y="4767262"/>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352101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05200" y="4767263"/>
            <a:ext cx="2133600" cy="274637"/>
          </a:xfrm>
          <a:prstGeom prst="rect">
            <a:avLst/>
          </a:prstGeom>
        </p:spPr>
        <p:txBody>
          <a:bodyPr/>
          <a:lstStyle/>
          <a:p>
            <a:fld id="{C41E2F65-5496-8448-AC98-6D875DBF3006}" type="slidenum">
              <a:rPr lang="en-US" smtClean="0"/>
              <a:t>‹#›</a:t>
            </a:fld>
            <a:endParaRPr lang="en-US"/>
          </a:p>
        </p:txBody>
      </p:sp>
    </p:spTree>
    <p:extLst>
      <p:ext uri="{BB962C8B-B14F-4D97-AF65-F5344CB8AC3E}">
        <p14:creationId xmlns:p14="http://schemas.microsoft.com/office/powerpoint/2010/main" val="41043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2949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149462"/>
            <a:ext cx="9144000" cy="207645"/>
          </a:xfrm>
          <a:prstGeom prst="rect">
            <a:avLst/>
          </a:prstGeom>
          <a:gradFill flip="none" rotWithShape="1">
            <a:gsLst>
              <a:gs pos="0">
                <a:schemeClr val="bg1">
                  <a:lumMod val="85000"/>
                </a:schemeClr>
              </a:gs>
              <a:gs pos="100000">
                <a:srgbClr val="FFFFFF">
                  <a:alpha val="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4349806"/>
            <a:ext cx="9144000" cy="793694"/>
          </a:xfrm>
          <a:prstGeom prst="rect">
            <a:avLst/>
          </a:prstGeom>
          <a:solidFill>
            <a:srgbClr val="047678"/>
          </a:solidFill>
          <a:ln>
            <a:solidFill>
              <a:srgbClr val="04767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3505200" y="4818349"/>
            <a:ext cx="2133600" cy="273844"/>
          </a:xfrm>
          <a:prstGeom prst="rect">
            <a:avLst/>
          </a:prstGeom>
        </p:spPr>
        <p:txBody>
          <a:bodyPr anchor="b"/>
          <a:lstStyle>
            <a:lvl1pPr algn="ctr">
              <a:defRPr sz="1200">
                <a:solidFill>
                  <a:schemeClr val="bg1"/>
                </a:solidFill>
              </a:defRPr>
            </a:lvl1pPr>
          </a:lstStyle>
          <a:p>
            <a:fld id="{85932AE1-09F3-9F45-9E77-E9E2AAF2E4F4}" type="slidenum">
              <a:rPr lang="en-US" smtClean="0"/>
              <a:pPr/>
              <a:t>‹#›</a:t>
            </a:fld>
            <a:endParaRPr lang="en-US"/>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9838" y="4395792"/>
            <a:ext cx="1152596" cy="734726"/>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222219" y="4541396"/>
            <a:ext cx="777623" cy="467690"/>
          </a:xfrm>
          <a:prstGeom prst="rect">
            <a:avLst/>
          </a:prstGeom>
        </p:spPr>
      </p:pic>
    </p:spTree>
    <p:extLst>
      <p:ext uri="{BB962C8B-B14F-4D97-AF65-F5344CB8AC3E}">
        <p14:creationId xmlns:p14="http://schemas.microsoft.com/office/powerpoint/2010/main" val="70794622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4" r:id="rId3"/>
    <p:sldLayoutId id="2147483665"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defTabSz="457200" rtl="0" eaLnBrk="1" latinLnBrk="0" hangingPunct="1">
        <a:spcBef>
          <a:spcPct val="0"/>
        </a:spcBef>
        <a:buNone/>
        <a:tabLst/>
        <a:defRPr sz="2200" kern="1200">
          <a:solidFill>
            <a:srgbClr val="047678"/>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16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2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800" b="1" dirty="0"/>
              <a:t>Risk Management Practices around Marijuana</a:t>
            </a:r>
            <a:endParaRPr lang="en-US" sz="1800" dirty="0"/>
          </a:p>
        </p:txBody>
      </p:sp>
    </p:spTree>
    <p:extLst>
      <p:ext uri="{BB962C8B-B14F-4D97-AF65-F5344CB8AC3E}">
        <p14:creationId xmlns:p14="http://schemas.microsoft.com/office/powerpoint/2010/main" val="244589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It’s the Wild West</a:t>
            </a: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630656" y="1204243"/>
            <a:ext cx="1727884" cy="2014790"/>
          </a:xfrm>
          <a:prstGeom prst="rect">
            <a:avLst/>
          </a:prstGeom>
        </p:spPr>
      </p:pic>
      <p:sp>
        <p:nvSpPr>
          <p:cNvPr id="5" name="AutoShape 2" descr="Smilz CBD Gummies Reviews - Ingredients That Work or Scam? | Kent Repor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Smilz CBD Gummies Reviews - Ingredients That Work or Scam? | Kent Repor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9" y="1525758"/>
            <a:ext cx="1708061" cy="14822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427694" y="1499609"/>
            <a:ext cx="2034987" cy="1540844"/>
          </a:xfrm>
          <a:prstGeom prst="rect">
            <a:avLst/>
          </a:prstGeom>
        </p:spPr>
      </p:pic>
      <p:pic>
        <p:nvPicPr>
          <p:cNvPr id="6" name="Picture 5"/>
          <p:cNvPicPr>
            <a:picLocks noChangeAspect="1"/>
          </p:cNvPicPr>
          <p:nvPr/>
        </p:nvPicPr>
        <p:blipFill>
          <a:blip r:embed="rId6"/>
          <a:stretch>
            <a:fillRect/>
          </a:stretch>
        </p:blipFill>
        <p:spPr>
          <a:xfrm>
            <a:off x="4433297" y="1382823"/>
            <a:ext cx="1911430" cy="1657630"/>
          </a:xfrm>
          <a:prstGeom prst="rect">
            <a:avLst/>
          </a:prstGeom>
        </p:spPr>
      </p:pic>
    </p:spTree>
    <p:extLst>
      <p:ext uri="{BB962C8B-B14F-4D97-AF65-F5344CB8AC3E}">
        <p14:creationId xmlns:p14="http://schemas.microsoft.com/office/powerpoint/2010/main" val="2620959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Management Practice Marijuana Considerations</a:t>
            </a:r>
            <a:r>
              <a:rPr lang="en-US" dirty="0"/>
              <a:t/>
            </a:r>
            <a:br>
              <a:rPr lang="en-US" dirty="0"/>
            </a:br>
            <a:r>
              <a:rPr lang="en-US" sz="2000" dirty="0" smtClean="0"/>
              <a:t>Marijuana </a:t>
            </a:r>
            <a:r>
              <a:rPr lang="en-US" sz="2000" dirty="0"/>
              <a:t>and the Workplace</a:t>
            </a:r>
          </a:p>
        </p:txBody>
      </p:sp>
      <p:sp>
        <p:nvSpPr>
          <p:cNvPr id="5" name="Rectangle 4"/>
          <p:cNvSpPr/>
          <p:nvPr/>
        </p:nvSpPr>
        <p:spPr>
          <a:xfrm>
            <a:off x="457200" y="934024"/>
            <a:ext cx="4428565" cy="1754326"/>
          </a:xfrm>
          <a:prstGeom prst="rect">
            <a:avLst/>
          </a:prstGeom>
        </p:spPr>
        <p:txBody>
          <a:bodyPr wrap="square">
            <a:spAutoFit/>
          </a:bodyPr>
          <a:lstStyle/>
          <a:p>
            <a:endParaRPr lang="en-US" dirty="0"/>
          </a:p>
          <a:p>
            <a:pPr lvl="1"/>
            <a:r>
              <a:rPr lang="en-US" dirty="0" smtClean="0"/>
              <a:t>-Workers’ Compensation</a:t>
            </a:r>
            <a:endParaRPr lang="en-US" dirty="0"/>
          </a:p>
          <a:p>
            <a:pPr lvl="1"/>
            <a:endParaRPr lang="en-US" dirty="0" smtClean="0"/>
          </a:p>
          <a:p>
            <a:pPr lvl="1"/>
            <a:r>
              <a:rPr lang="en-US" dirty="0" smtClean="0"/>
              <a:t>- Risk Management &amp; Workplace Safety </a:t>
            </a:r>
            <a:endParaRPr lang="en-US" dirty="0"/>
          </a:p>
          <a:p>
            <a:pPr lvl="1"/>
            <a:endParaRPr lang="en-US" dirty="0" smtClean="0"/>
          </a:p>
          <a:p>
            <a:pPr lvl="1"/>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215442408"/>
              </p:ext>
            </p:extLst>
          </p:nvPr>
        </p:nvGraphicFramePr>
        <p:xfrm>
          <a:off x="4572000" y="1063625"/>
          <a:ext cx="3904344" cy="29006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45289302"/>
              </p:ext>
            </p:extLst>
          </p:nvPr>
        </p:nvGraphicFramePr>
        <p:xfrm>
          <a:off x="3990109" y="114236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6299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Workers’ Compensation</a:t>
            </a:r>
            <a:endParaRPr lang="en-US" b="1" dirty="0"/>
          </a:p>
        </p:txBody>
      </p:sp>
      <p:sp>
        <p:nvSpPr>
          <p:cNvPr id="3" name="Content Placeholder 2"/>
          <p:cNvSpPr>
            <a:spLocks noGrp="1"/>
          </p:cNvSpPr>
          <p:nvPr>
            <p:ph idx="1"/>
          </p:nvPr>
        </p:nvSpPr>
        <p:spPr/>
        <p:txBody>
          <a:bodyPr/>
          <a:lstStyle/>
          <a:p>
            <a:endParaRPr lang="en-US" dirty="0"/>
          </a:p>
          <a:p>
            <a:r>
              <a:rPr lang="en-US" dirty="0" smtClean="0"/>
              <a:t>Reimbursement</a:t>
            </a:r>
          </a:p>
          <a:p>
            <a:endParaRPr lang="en-US" dirty="0"/>
          </a:p>
          <a:p>
            <a:endParaRPr lang="en-US" dirty="0" smtClean="0"/>
          </a:p>
          <a:p>
            <a:r>
              <a:rPr lang="en-US" dirty="0" smtClean="0"/>
              <a:t>Presumptive Liability</a:t>
            </a:r>
            <a:endParaRPr lang="en-US" dirty="0"/>
          </a:p>
        </p:txBody>
      </p:sp>
      <p:sp>
        <p:nvSpPr>
          <p:cNvPr id="7" name="TextBox 6"/>
          <p:cNvSpPr txBox="1"/>
          <p:nvPr/>
        </p:nvSpPr>
        <p:spPr>
          <a:xfrm>
            <a:off x="6734629" y="1865086"/>
            <a:ext cx="892628" cy="369332"/>
          </a:xfrm>
          <a:prstGeom prst="rect">
            <a:avLst/>
          </a:prstGeom>
          <a:noFill/>
        </p:spPr>
        <p:txBody>
          <a:bodyPr wrap="square" rtlCol="0">
            <a:spAutoFit/>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521230238"/>
              </p:ext>
            </p:extLst>
          </p:nvPr>
        </p:nvGraphicFramePr>
        <p:xfrm>
          <a:off x="3990108" y="1142360"/>
          <a:ext cx="4696691"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65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Initial </a:t>
            </a:r>
            <a:r>
              <a:rPr lang="en-US" b="1" i="1" dirty="0" smtClean="0"/>
              <a:t>Case Law </a:t>
            </a:r>
            <a:r>
              <a:rPr lang="en-US" b="1" dirty="0" smtClean="0"/>
              <a:t>on Reimbursement</a:t>
            </a:r>
            <a:endParaRPr lang="en-US" sz="2000" dirty="0"/>
          </a:p>
        </p:txBody>
      </p:sp>
      <p:sp>
        <p:nvSpPr>
          <p:cNvPr id="5" name="Rectangle 4"/>
          <p:cNvSpPr/>
          <p:nvPr/>
        </p:nvSpPr>
        <p:spPr>
          <a:xfrm>
            <a:off x="457200" y="767769"/>
            <a:ext cx="8408894" cy="3724096"/>
          </a:xfrm>
          <a:prstGeom prst="rect">
            <a:avLst/>
          </a:prstGeom>
        </p:spPr>
        <p:txBody>
          <a:bodyPr wrap="square">
            <a:spAutoFit/>
          </a:bodyPr>
          <a:lstStyle/>
          <a:p>
            <a:pPr lvl="1"/>
            <a:r>
              <a:rPr lang="en-US" dirty="0" smtClean="0"/>
              <a:t>New Mexico</a:t>
            </a:r>
          </a:p>
          <a:p>
            <a:pPr lvl="1"/>
            <a:r>
              <a:rPr lang="en-US" dirty="0"/>
              <a:t>	</a:t>
            </a:r>
            <a:r>
              <a:rPr lang="en-US" dirty="0" err="1" smtClean="0"/>
              <a:t>Maez</a:t>
            </a:r>
            <a:r>
              <a:rPr lang="en-US" dirty="0" smtClean="0"/>
              <a:t> </a:t>
            </a:r>
            <a:r>
              <a:rPr lang="en-US" dirty="0"/>
              <a:t>v. Riley </a:t>
            </a:r>
            <a:r>
              <a:rPr lang="en-US" dirty="0" err="1"/>
              <a:t>Indust</a:t>
            </a:r>
            <a:r>
              <a:rPr lang="en-US" dirty="0" smtClean="0"/>
              <a:t>. (2015)</a:t>
            </a:r>
            <a:endParaRPr lang="en-US" dirty="0"/>
          </a:p>
          <a:p>
            <a:pPr lvl="1"/>
            <a:r>
              <a:rPr lang="en-US" dirty="0"/>
              <a:t>	</a:t>
            </a:r>
            <a:r>
              <a:rPr lang="en-US" sz="1400" dirty="0" smtClean="0"/>
              <a:t>New </a:t>
            </a:r>
            <a:r>
              <a:rPr lang="en-US" sz="1400" dirty="0"/>
              <a:t>Mexico WCA began </a:t>
            </a:r>
            <a:r>
              <a:rPr lang="en-US" sz="1400" u="sng" dirty="0"/>
              <a:t>requiring</a:t>
            </a:r>
            <a:r>
              <a:rPr lang="en-US" sz="1400" dirty="0"/>
              <a:t> employers and insurers to </a:t>
            </a:r>
            <a:r>
              <a:rPr lang="en-US" sz="1400" u="sng" dirty="0" smtClean="0"/>
              <a:t>reimburse claimant</a:t>
            </a:r>
          </a:p>
          <a:p>
            <a:pPr lvl="1"/>
            <a:r>
              <a:rPr lang="en-US" dirty="0" smtClean="0"/>
              <a:t>	Lewis </a:t>
            </a:r>
            <a:r>
              <a:rPr lang="en-US" dirty="0"/>
              <a:t>v. General </a:t>
            </a:r>
            <a:r>
              <a:rPr lang="en-US" dirty="0" smtClean="0"/>
              <a:t>Media (2015)</a:t>
            </a:r>
            <a:endParaRPr lang="en-US" dirty="0"/>
          </a:p>
          <a:p>
            <a:pPr lvl="1"/>
            <a:r>
              <a:rPr lang="en-US" sz="1400" dirty="0" smtClean="0"/>
              <a:t>	Employer </a:t>
            </a:r>
            <a:r>
              <a:rPr lang="en-US" sz="1400" dirty="0"/>
              <a:t>had </a:t>
            </a:r>
            <a:r>
              <a:rPr lang="en-US" sz="1400" dirty="0" smtClean="0"/>
              <a:t>denied medical marijuana under workers</a:t>
            </a:r>
            <a:r>
              <a:rPr lang="en-US" sz="1400" dirty="0"/>
              <a:t>’ compensation for </a:t>
            </a:r>
            <a:r>
              <a:rPr lang="en-US" sz="1400" dirty="0" smtClean="0"/>
              <a:t>an employee suffering 	from chronic pain but court found </a:t>
            </a:r>
            <a:r>
              <a:rPr lang="en-US" sz="1400" u="sng" dirty="0" smtClean="0"/>
              <a:t>Federal </a:t>
            </a:r>
            <a:r>
              <a:rPr lang="en-US" sz="1400" u="sng" dirty="0"/>
              <a:t>law</a:t>
            </a:r>
            <a:r>
              <a:rPr lang="en-US" sz="1400" dirty="0"/>
              <a:t> classifying marijuana as a Schedule 1 illegal substance </a:t>
            </a:r>
            <a:r>
              <a:rPr lang="en-US" sz="1400" dirty="0" smtClean="0"/>
              <a:t>	</a:t>
            </a:r>
            <a:r>
              <a:rPr lang="en-US" sz="1400" u="sng" dirty="0" smtClean="0"/>
              <a:t>does not </a:t>
            </a:r>
            <a:r>
              <a:rPr lang="en-US" sz="1400" u="sng" dirty="0"/>
              <a:t>supersede New </a:t>
            </a:r>
            <a:r>
              <a:rPr lang="en-US" sz="1400" u="sng" dirty="0" smtClean="0"/>
              <a:t>	Mexico </a:t>
            </a:r>
            <a:r>
              <a:rPr lang="en-US" sz="1400" u="sng" dirty="0"/>
              <a:t>law</a:t>
            </a:r>
            <a:r>
              <a:rPr lang="en-US" sz="1400" dirty="0"/>
              <a:t> allowing marijuana use for medical </a:t>
            </a:r>
            <a:r>
              <a:rPr lang="en-US" sz="1400" dirty="0" smtClean="0"/>
              <a:t>purposes.</a:t>
            </a:r>
            <a:endParaRPr lang="en-US" sz="1400" dirty="0"/>
          </a:p>
          <a:p>
            <a:pPr lvl="1"/>
            <a:r>
              <a:rPr lang="en-US" dirty="0" smtClean="0"/>
              <a:t>Maine</a:t>
            </a:r>
          </a:p>
          <a:p>
            <a:pPr lvl="1"/>
            <a:r>
              <a:rPr lang="en-US" dirty="0"/>
              <a:t>	</a:t>
            </a:r>
            <a:r>
              <a:rPr lang="en-US" dirty="0" err="1" smtClean="0"/>
              <a:t>Bourgoin</a:t>
            </a:r>
            <a:r>
              <a:rPr lang="en-US" dirty="0" smtClean="0"/>
              <a:t> </a:t>
            </a:r>
            <a:r>
              <a:rPr lang="en-US" dirty="0"/>
              <a:t>v. Twin Rivers Paper Co. &amp; Noll v. </a:t>
            </a:r>
            <a:r>
              <a:rPr lang="en-US" dirty="0" err="1"/>
              <a:t>Lepage</a:t>
            </a:r>
            <a:r>
              <a:rPr lang="en-US" dirty="0"/>
              <a:t> Bakeries</a:t>
            </a:r>
          </a:p>
          <a:p>
            <a:pPr lvl="1"/>
            <a:r>
              <a:rPr lang="en-US" sz="1400" dirty="0" smtClean="0"/>
              <a:t>	Two </a:t>
            </a:r>
            <a:r>
              <a:rPr lang="en-US" sz="1400" dirty="0"/>
              <a:t>ALJ Awards affirmed providing reimbursement for medical marijuana expenses </a:t>
            </a:r>
            <a:r>
              <a:rPr lang="en-US" sz="1400" dirty="0" smtClean="0"/>
              <a:t>.</a:t>
            </a:r>
            <a:endParaRPr lang="en-US" sz="1400" dirty="0"/>
          </a:p>
          <a:p>
            <a:pPr lvl="1"/>
            <a:r>
              <a:rPr lang="en-US" dirty="0"/>
              <a:t>New </a:t>
            </a:r>
            <a:r>
              <a:rPr lang="en-US" dirty="0" smtClean="0"/>
              <a:t>Jersey</a:t>
            </a:r>
          </a:p>
          <a:p>
            <a:pPr lvl="1"/>
            <a:r>
              <a:rPr lang="en-US" dirty="0"/>
              <a:t>	</a:t>
            </a:r>
            <a:r>
              <a:rPr lang="en-US" dirty="0" smtClean="0"/>
              <a:t>Watson </a:t>
            </a:r>
            <a:r>
              <a:rPr lang="en-US" dirty="0"/>
              <a:t>v. 84 Lumber</a:t>
            </a:r>
          </a:p>
          <a:p>
            <a:pPr lvl="1"/>
            <a:r>
              <a:rPr lang="en-US" dirty="0" smtClean="0"/>
              <a:t>	</a:t>
            </a:r>
            <a:r>
              <a:rPr lang="en-US" sz="1400" dirty="0" smtClean="0"/>
              <a:t>ALJ </a:t>
            </a:r>
            <a:r>
              <a:rPr lang="en-US" sz="1400" dirty="0"/>
              <a:t>required reimbursement </a:t>
            </a:r>
            <a:r>
              <a:rPr lang="en-US" sz="1400" dirty="0" smtClean="0"/>
              <a:t>to claimant for </a:t>
            </a:r>
            <a:r>
              <a:rPr lang="en-US" sz="1400" dirty="0"/>
              <a:t>medical </a:t>
            </a:r>
            <a:r>
              <a:rPr lang="en-US" sz="1400" dirty="0" smtClean="0"/>
              <a:t>marijuana.</a:t>
            </a:r>
            <a:endParaRPr lang="en-US" dirty="0"/>
          </a:p>
          <a:p>
            <a:pPr lvl="1"/>
            <a:endParaRPr lang="en-US" dirty="0"/>
          </a:p>
        </p:txBody>
      </p:sp>
    </p:spTree>
    <p:extLst>
      <p:ext uri="{BB962C8B-B14F-4D97-AF65-F5344CB8AC3E}">
        <p14:creationId xmlns:p14="http://schemas.microsoft.com/office/powerpoint/2010/main" val="169500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a:t>
            </a:r>
            <a:r>
              <a:rPr lang="en-US" b="1" i="1" dirty="0" smtClean="0"/>
              <a:t>Case Law</a:t>
            </a:r>
            <a:r>
              <a:rPr lang="en-US" b="1" dirty="0" smtClean="0"/>
              <a:t>: Reimbursement Required</a:t>
            </a:r>
            <a:endParaRPr lang="en-US" b="1" dirty="0"/>
          </a:p>
        </p:txBody>
      </p:sp>
      <p:sp>
        <p:nvSpPr>
          <p:cNvPr id="3" name="Content Placeholder 2"/>
          <p:cNvSpPr>
            <a:spLocks noGrp="1"/>
          </p:cNvSpPr>
          <p:nvPr>
            <p:ph idx="1"/>
          </p:nvPr>
        </p:nvSpPr>
        <p:spPr>
          <a:xfrm>
            <a:off x="457200" y="899886"/>
            <a:ext cx="8229600" cy="3249577"/>
          </a:xfrm>
        </p:spPr>
        <p:txBody>
          <a:bodyPr/>
          <a:lstStyle/>
          <a:p>
            <a:r>
              <a:rPr lang="en-US" dirty="0" smtClean="0"/>
              <a:t>In </a:t>
            </a:r>
            <a:r>
              <a:rPr lang="en-US" dirty="0"/>
              <a:t>March 2021, </a:t>
            </a:r>
            <a:r>
              <a:rPr lang="en-US" u="sng" dirty="0" smtClean="0"/>
              <a:t>New </a:t>
            </a:r>
            <a:r>
              <a:rPr lang="en-US" u="sng" dirty="0"/>
              <a:t>Hampshire</a:t>
            </a:r>
            <a:r>
              <a:rPr lang="en-US" dirty="0"/>
              <a:t> Supreme Court ruled, in Appeal of Andrew Panaggio, that the federal Controlled Substances Act does not preempt the state’s compensation appeals board from ordering an insurer to reimburse a claimant for medical marijuana expenses incurred as a workers compensation treatment</a:t>
            </a:r>
            <a:r>
              <a:rPr lang="en-US" dirty="0" smtClean="0"/>
              <a:t>.</a:t>
            </a:r>
          </a:p>
          <a:p>
            <a:endParaRPr lang="en-US" dirty="0"/>
          </a:p>
          <a:p>
            <a:r>
              <a:rPr lang="en-US" dirty="0"/>
              <a:t>April 2021, </a:t>
            </a:r>
            <a:r>
              <a:rPr lang="en-US" u="sng" dirty="0"/>
              <a:t>New Jersey</a:t>
            </a:r>
            <a:r>
              <a:rPr lang="en-US" dirty="0"/>
              <a:t> Supreme Court ruled, in Hager v. M&amp;K Construction, that an employer can be ordered by a workers compensation court to reimburse a claimant for reasonable costs related to prescribed medical marijuana as a workers compensation treatment.</a:t>
            </a:r>
          </a:p>
          <a:p>
            <a:endParaRPr lang="en-US" dirty="0"/>
          </a:p>
        </p:txBody>
      </p:sp>
    </p:spTree>
    <p:extLst>
      <p:ext uri="{BB962C8B-B14F-4D97-AF65-F5344CB8AC3E}">
        <p14:creationId xmlns:p14="http://schemas.microsoft.com/office/powerpoint/2010/main" val="394217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a:t>
            </a:r>
            <a:r>
              <a:rPr lang="en-US" b="1" i="1" dirty="0" smtClean="0"/>
              <a:t>Case Law</a:t>
            </a:r>
            <a:r>
              <a:rPr lang="en-US" b="1" dirty="0" smtClean="0"/>
              <a:t>: Reimbursement Not Required</a:t>
            </a:r>
            <a:endParaRPr lang="en-US" b="1" dirty="0"/>
          </a:p>
        </p:txBody>
      </p:sp>
      <p:sp>
        <p:nvSpPr>
          <p:cNvPr id="3" name="Content Placeholder 2"/>
          <p:cNvSpPr>
            <a:spLocks noGrp="1"/>
          </p:cNvSpPr>
          <p:nvPr>
            <p:ph idx="1"/>
          </p:nvPr>
        </p:nvSpPr>
        <p:spPr/>
        <p:txBody>
          <a:bodyPr/>
          <a:lstStyle/>
          <a:p>
            <a:r>
              <a:rPr lang="en-US" dirty="0"/>
              <a:t>In October 2020, the </a:t>
            </a:r>
            <a:r>
              <a:rPr lang="en-US" u="sng" dirty="0"/>
              <a:t>Massachusetts</a:t>
            </a:r>
            <a:r>
              <a:rPr lang="en-US" dirty="0"/>
              <a:t> Supreme Judicial Court ruled, in Wright’s Case, that a workers compensation insurer cannot be required to reimburse a claimant for medical marijuana expenses as a necessary and reasonable medical treatment</a:t>
            </a:r>
            <a:r>
              <a:rPr lang="en-US" dirty="0" smtClean="0"/>
              <a:t>.</a:t>
            </a:r>
          </a:p>
          <a:p>
            <a:pPr marL="0" indent="0">
              <a:buNone/>
            </a:pPr>
            <a:endParaRPr lang="en-US" dirty="0"/>
          </a:p>
          <a:p>
            <a:r>
              <a:rPr lang="en-US" dirty="0"/>
              <a:t>In June 2021, the </a:t>
            </a:r>
            <a:r>
              <a:rPr lang="en-US" u="sng" dirty="0"/>
              <a:t>Arkansas</a:t>
            </a:r>
            <a:r>
              <a:rPr lang="en-US" dirty="0"/>
              <a:t> Workers’ Compensation Commission ruled, in Jones v. Amercable Corp., that a workers compensation insurer is not required to reimburse for marijuana as a medical treatment.</a:t>
            </a:r>
          </a:p>
        </p:txBody>
      </p:sp>
    </p:spTree>
    <p:extLst>
      <p:ext uri="{BB962C8B-B14F-4D97-AF65-F5344CB8AC3E}">
        <p14:creationId xmlns:p14="http://schemas.microsoft.com/office/powerpoint/2010/main" val="2080976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State Legislation </a:t>
            </a:r>
            <a:r>
              <a:rPr lang="en-US" b="1" dirty="0" smtClean="0"/>
              <a:t>Re: Reimbursement</a:t>
            </a:r>
            <a:endParaRPr lang="en-US" b="1" dirty="0"/>
          </a:p>
        </p:txBody>
      </p:sp>
      <p:sp>
        <p:nvSpPr>
          <p:cNvPr id="3" name="Content Placeholder 2"/>
          <p:cNvSpPr>
            <a:spLocks noGrp="1"/>
          </p:cNvSpPr>
          <p:nvPr>
            <p:ph idx="1"/>
          </p:nvPr>
        </p:nvSpPr>
        <p:spPr/>
        <p:txBody>
          <a:bodyPr>
            <a:normAutofit fontScale="77500" lnSpcReduction="20000"/>
          </a:bodyPr>
          <a:lstStyle/>
          <a:p>
            <a:r>
              <a:rPr lang="en-US" u="sng" dirty="0" smtClean="0"/>
              <a:t>Not Required</a:t>
            </a:r>
          </a:p>
          <a:p>
            <a:pPr lvl="1"/>
            <a:r>
              <a:rPr lang="en-US" u="sng" dirty="0" smtClean="0"/>
              <a:t>Alabama</a:t>
            </a:r>
            <a:r>
              <a:rPr lang="en-US" dirty="0" smtClean="0"/>
              <a:t> </a:t>
            </a:r>
            <a:r>
              <a:rPr lang="en-US" dirty="0"/>
              <a:t>enacted SB 46, which provides that the new medical marijuana law does not require an employer, property and casualty insurer, or private health insurer to reimburse an individual for costs associated with the use of medical cannabis.</a:t>
            </a:r>
          </a:p>
          <a:p>
            <a:pPr lvl="1"/>
            <a:r>
              <a:rPr lang="en-US" u="sng" dirty="0"/>
              <a:t>Kentucky</a:t>
            </a:r>
            <a:r>
              <a:rPr lang="en-US" dirty="0"/>
              <a:t> (HB 136), Kansas (SB 158, SB 315), and Nebraska (LB 474) introduced legislation providing that medical marijuana reimbursement is not required in workers compensation. The bills did not advance</a:t>
            </a:r>
            <a:r>
              <a:rPr lang="en-US" dirty="0" smtClean="0"/>
              <a:t>.</a:t>
            </a:r>
          </a:p>
          <a:p>
            <a:pPr lvl="1"/>
            <a:r>
              <a:rPr lang="en-US" u="sng" dirty="0"/>
              <a:t>Pennsylvania</a:t>
            </a:r>
            <a:r>
              <a:rPr lang="en-US" dirty="0"/>
              <a:t> introduced SB 749, which amends the state’s medical marijuana law to clarify that a workers compensation insurer is not required to provide coverage for or reimburse the cost of medical marijuana. The bill is pending</a:t>
            </a:r>
            <a:r>
              <a:rPr lang="en-US" dirty="0" smtClean="0"/>
              <a:t>.</a:t>
            </a:r>
          </a:p>
          <a:p>
            <a:pPr lvl="1"/>
            <a:endParaRPr lang="en-US" dirty="0"/>
          </a:p>
          <a:p>
            <a:r>
              <a:rPr lang="en-US" u="sng" dirty="0" smtClean="0"/>
              <a:t>Required</a:t>
            </a:r>
          </a:p>
          <a:p>
            <a:pPr lvl="1"/>
            <a:r>
              <a:rPr lang="en-US" u="sng" dirty="0" smtClean="0"/>
              <a:t>New </a:t>
            </a:r>
            <a:r>
              <a:rPr lang="en-US" u="sng" dirty="0"/>
              <a:t>Jersey</a:t>
            </a:r>
            <a:r>
              <a:rPr lang="en-US" dirty="0"/>
              <a:t> introduced S 3406 that would require reimbursement for medical marijuana under certain circumstances. The bill is pending.</a:t>
            </a:r>
          </a:p>
          <a:p>
            <a:pPr lvl="1"/>
            <a:r>
              <a:rPr lang="en-US" u="sng" dirty="0"/>
              <a:t>New York</a:t>
            </a:r>
            <a:r>
              <a:rPr lang="en-US" dirty="0"/>
              <a:t> introduced AB 242, which provides that medical marijuana is a prescription drug for workers compensation purposes and can be covered under workers compensation. The bill is pending</a:t>
            </a:r>
            <a:r>
              <a:rPr lang="en-US" dirty="0" smtClean="0"/>
              <a:t>.</a:t>
            </a:r>
            <a:endParaRPr lang="en-US" dirty="0"/>
          </a:p>
        </p:txBody>
      </p:sp>
    </p:spTree>
    <p:extLst>
      <p:ext uri="{BB962C8B-B14F-4D97-AF65-F5344CB8AC3E}">
        <p14:creationId xmlns:p14="http://schemas.microsoft.com/office/powerpoint/2010/main" val="407522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 – Rebuttal Presumption: </a:t>
            </a:r>
          </a:p>
        </p:txBody>
      </p:sp>
      <p:sp>
        <p:nvSpPr>
          <p:cNvPr id="3" name="Content Placeholder 2"/>
          <p:cNvSpPr>
            <a:spLocks noGrp="1"/>
          </p:cNvSpPr>
          <p:nvPr>
            <p:ph idx="1"/>
          </p:nvPr>
        </p:nvSpPr>
        <p:spPr>
          <a:xfrm>
            <a:off x="457200" y="921656"/>
            <a:ext cx="8229600" cy="3483429"/>
          </a:xfrm>
        </p:spPr>
        <p:txBody>
          <a:bodyPr>
            <a:normAutofit fontScale="40000" lnSpcReduction="20000"/>
          </a:bodyPr>
          <a:lstStyle/>
          <a:p>
            <a:r>
              <a:rPr lang="en-US" sz="3000" dirty="0" smtClean="0"/>
              <a:t>A </a:t>
            </a:r>
            <a:r>
              <a:rPr lang="en-US" sz="3000" dirty="0"/>
              <a:t>rebuttable presumption creates a “prima facie case” that an employee’s intoxication was the proximate cause of the accidental injury. The employee may overcome the rebuttable presumption by the preponderance of the admissible evidence that the intoxication was not the sole proximate cause or proximate cause of the accidental injuries. If the employee is unable to overcome the presumption, no compensation is payable.</a:t>
            </a:r>
          </a:p>
          <a:p>
            <a:endParaRPr lang="en-US" sz="3000" dirty="0"/>
          </a:p>
          <a:p>
            <a:r>
              <a:rPr lang="en-US" sz="3000" dirty="0"/>
              <a:t>A positive drug test creates a Rebuttal Presumption.</a:t>
            </a:r>
          </a:p>
          <a:p>
            <a:endParaRPr lang="en-US" sz="3000" dirty="0"/>
          </a:p>
          <a:p>
            <a:r>
              <a:rPr lang="en-US" sz="3000" dirty="0"/>
              <a:t>In Montez Webster v. Singley Construction, Inc., 11 IL.W.C. 02534 (Ill.Indus.Com’n), 14 I.W.C.C. 0662, 2014 WL 4425525 (2014), the employee was injured while moving a concrete form in December 2010.  The employee alleged injuries to his back.  He was taken to an occupational health clinic and tested positive for low levels of marijuana and cocaine.  A L5-S1 surgery was eventually recommended.  The employer denied benefits.  The employer obtained an opinion from an occupational medicine physician that the employee had some level of intoxication from marijuana and cocaine use hours or even days prior to his accident. This would have left him with the symptoms of fatigue, lethargy and depression.  The employer’s physician opined that the employee’s fall might have been made more likely due to the use of these substances possibly days before.  The employer’s physician never opined that the employee’s use of these substances was the proximate cause of his work injury.  At trial, the employee testified that he had used these drugs two weeks prior at a party.  The Commission found that the employee’s level of drugs and effect from them did not remove him from the protection of the Illinois Workers’ Compensation Act.</a:t>
            </a:r>
          </a:p>
          <a:p>
            <a:endParaRPr lang="en-US" dirty="0"/>
          </a:p>
        </p:txBody>
      </p:sp>
    </p:spTree>
    <p:extLst>
      <p:ext uri="{BB962C8B-B14F-4D97-AF65-F5344CB8AC3E}">
        <p14:creationId xmlns:p14="http://schemas.microsoft.com/office/powerpoint/2010/main" val="4118449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Management Practice Marijuana Considerations </a:t>
            </a:r>
            <a:r>
              <a:rPr lang="en-US" sz="2000" dirty="0" smtClean="0"/>
              <a:t>Marijuana and the Workplace- Workplace Safety</a:t>
            </a:r>
            <a:endParaRPr lang="en-US" sz="2000" dirty="0"/>
          </a:p>
        </p:txBody>
      </p:sp>
      <p:sp>
        <p:nvSpPr>
          <p:cNvPr id="5" name="Rectangle 4"/>
          <p:cNvSpPr/>
          <p:nvPr/>
        </p:nvSpPr>
        <p:spPr>
          <a:xfrm>
            <a:off x="457200" y="934024"/>
            <a:ext cx="5050800" cy="2893100"/>
          </a:xfrm>
          <a:prstGeom prst="rect">
            <a:avLst/>
          </a:prstGeom>
        </p:spPr>
        <p:txBody>
          <a:bodyPr wrap="square">
            <a:spAutoFit/>
          </a:bodyPr>
          <a:lstStyle/>
          <a:p>
            <a:endParaRPr lang="en-US" sz="1200" dirty="0">
              <a:latin typeface="Century Gothic" panose="020B0502020202020204" pitchFamily="34" charset="0"/>
            </a:endParaRPr>
          </a:p>
          <a:p>
            <a:r>
              <a:rPr lang="en-US" sz="1200" dirty="0" smtClean="0">
                <a:latin typeface="Century Gothic" panose="020B0502020202020204" pitchFamily="34" charset="0"/>
              </a:rPr>
              <a:t>-</a:t>
            </a:r>
            <a:r>
              <a:rPr lang="en-US" sz="1200" b="1" spc="-80" dirty="0">
                <a:latin typeface="Century Gothic" panose="020B0502020202020204" pitchFamily="34" charset="0"/>
                <a:cs typeface="Arial" panose="020B0604020202020204" pitchFamily="34" charset="0"/>
              </a:rPr>
              <a:t>Workplace safety </a:t>
            </a:r>
            <a:r>
              <a:rPr lang="en-US" sz="1200" b="1" spc="-80" dirty="0" smtClean="0">
                <a:latin typeface="Century Gothic" panose="020B0502020202020204" pitchFamily="34" charset="0"/>
                <a:cs typeface="Arial" panose="020B0604020202020204" pitchFamily="34" charset="0"/>
              </a:rPr>
              <a:t>threatened, </a:t>
            </a:r>
            <a:r>
              <a:rPr lang="en-US" sz="1200" b="1" spc="-60" dirty="0">
                <a:latin typeface="Century Gothic" panose="020B0502020202020204" pitchFamily="34" charset="0"/>
                <a:cs typeface="Arial" panose="020B0604020202020204" pitchFamily="34" charset="0"/>
              </a:rPr>
              <a:t>r</a:t>
            </a:r>
            <a:r>
              <a:rPr lang="en-US" sz="1200" b="1" spc="-60" dirty="0" smtClean="0">
                <a:latin typeface="Century Gothic" panose="020B0502020202020204" pitchFamily="34" charset="0"/>
                <a:cs typeface="Arial" panose="020B0604020202020204" pitchFamily="34" charset="0"/>
              </a:rPr>
              <a:t>elevant </a:t>
            </a:r>
            <a:r>
              <a:rPr lang="en-US" sz="1200" b="1" spc="-60" dirty="0">
                <a:latin typeface="Century Gothic" panose="020B0502020202020204" pitchFamily="34" charset="0"/>
                <a:cs typeface="Arial" panose="020B0604020202020204" pitchFamily="34" charset="0"/>
              </a:rPr>
              <a:t>issues</a:t>
            </a:r>
          </a:p>
          <a:p>
            <a:endParaRPr lang="en-US" sz="1200" b="1" spc="-60" dirty="0">
              <a:latin typeface="Century Gothic" panose="020B0502020202020204" pitchFamily="34" charset="0"/>
              <a:cs typeface="Arial" panose="020B0604020202020204" pitchFamily="34" charset="0"/>
            </a:endParaRPr>
          </a:p>
          <a:p>
            <a:r>
              <a:rPr lang="en-US" sz="1200" spc="-60" dirty="0">
                <a:latin typeface="Century Gothic" panose="020B0502020202020204" pitchFamily="34" charset="0"/>
                <a:cs typeface="Arial" panose="020B0604020202020204" pitchFamily="34" charset="0"/>
              </a:rPr>
              <a:t>Will employers be able to maintain a drug-free workplace?</a:t>
            </a:r>
          </a:p>
          <a:p>
            <a:endParaRPr lang="en-US" sz="1200" b="1" spc="-60" dirty="0">
              <a:latin typeface="Century Gothic" panose="020B0502020202020204" pitchFamily="34" charset="0"/>
              <a:cs typeface="Arial" panose="020B0604020202020204" pitchFamily="34" charset="0"/>
            </a:endParaRPr>
          </a:p>
          <a:p>
            <a:r>
              <a:rPr lang="en-US" sz="1200" spc="-60" dirty="0">
                <a:latin typeface="Century Gothic" panose="020B0502020202020204" pitchFamily="34" charset="0"/>
                <a:cs typeface="Arial" panose="020B0604020202020204" pitchFamily="34" charset="0"/>
              </a:rPr>
              <a:t>How can employers ensure safety if they must show </a:t>
            </a:r>
            <a:r>
              <a:rPr lang="en-US" sz="1200" i="1" spc="-60" dirty="0">
                <a:latin typeface="Century Gothic" panose="020B0502020202020204" pitchFamily="34" charset="0"/>
                <a:cs typeface="Arial" panose="020B0604020202020204" pitchFamily="34" charset="0"/>
              </a:rPr>
              <a:t>impairment</a:t>
            </a:r>
            <a:r>
              <a:rPr lang="en-US" sz="1200" spc="-60" dirty="0">
                <a:latin typeface="Century Gothic" panose="020B0502020202020204" pitchFamily="34" charset="0"/>
                <a:cs typeface="Arial" panose="020B0604020202020204" pitchFamily="34" charset="0"/>
              </a:rPr>
              <a:t> rather than the presence of marijuana in the body?</a:t>
            </a:r>
          </a:p>
          <a:p>
            <a:endParaRPr lang="en-US" sz="1200" b="1" spc="-60" dirty="0">
              <a:latin typeface="Century Gothic" panose="020B0502020202020204" pitchFamily="34" charset="0"/>
              <a:cs typeface="Arial" panose="020B0604020202020204" pitchFamily="34" charset="0"/>
            </a:endParaRPr>
          </a:p>
          <a:p>
            <a:r>
              <a:rPr lang="en-US" sz="1200" spc="-60" dirty="0">
                <a:latin typeface="Century Gothic" panose="020B0502020202020204" pitchFamily="34" charset="0"/>
                <a:cs typeface="Arial" panose="020B0604020202020204" pitchFamily="34" charset="0"/>
              </a:rPr>
              <a:t>Must employers required by DOT to drug-test workers in safety-sensitive jobs exempt those using medical marijuana? </a:t>
            </a:r>
          </a:p>
          <a:p>
            <a:endParaRPr lang="en-US" sz="1200" b="1" spc="-60" dirty="0">
              <a:latin typeface="Century Gothic" panose="020B0502020202020204" pitchFamily="34" charset="0"/>
              <a:cs typeface="Arial" panose="020B0604020202020204" pitchFamily="34" charset="0"/>
            </a:endParaRPr>
          </a:p>
          <a:p>
            <a:r>
              <a:rPr lang="en-US" sz="1200" spc="-60" dirty="0">
                <a:latin typeface="Century Gothic" panose="020B0502020202020204" pitchFamily="34" charset="0"/>
                <a:cs typeface="Arial" panose="020B0604020202020204" pitchFamily="34" charset="0"/>
              </a:rPr>
              <a:t>Legalization advocates challenge drug-free workplace </a:t>
            </a:r>
            <a:r>
              <a:rPr lang="en-US" sz="1200" spc="-60" dirty="0" smtClean="0">
                <a:latin typeface="Century Gothic" panose="020B0502020202020204" pitchFamily="34" charset="0"/>
                <a:cs typeface="Arial" panose="020B0604020202020204" pitchFamily="34" charset="0"/>
              </a:rPr>
              <a:t>programs. </a:t>
            </a:r>
            <a:endParaRPr lang="en-US" sz="1200" spc="-60" dirty="0">
              <a:latin typeface="Century Gothic" panose="020B0502020202020204" pitchFamily="34" charset="0"/>
              <a:cs typeface="Arial" panose="020B0604020202020204" pitchFamily="34" charset="0"/>
            </a:endParaRPr>
          </a:p>
          <a:p>
            <a:r>
              <a:rPr lang="en-US" sz="2000" b="1" spc="-60" dirty="0">
                <a:latin typeface="Arial" panose="020B0604020202020204" pitchFamily="34" charset="0"/>
                <a:cs typeface="Arial" panose="020B0604020202020204" pitchFamily="34" charset="0"/>
              </a:rPr>
              <a:t> </a:t>
            </a:r>
            <a:endParaRPr lang="en-US" sz="2000" spc="-60" dirty="0">
              <a:latin typeface="Arial" panose="020B0604020202020204" pitchFamily="34" charset="0"/>
              <a:cs typeface="Arial" panose="020B0604020202020204" pitchFamily="34" charset="0"/>
            </a:endParaRPr>
          </a:p>
          <a:p>
            <a:pPr lvl="1"/>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94336099"/>
              </p:ext>
            </p:extLst>
          </p:nvPr>
        </p:nvGraphicFramePr>
        <p:xfrm>
          <a:off x="4731327" y="114236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4113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Management Practice Marijuana Considerations </a:t>
            </a:r>
            <a:r>
              <a:rPr lang="en-US" sz="2000" dirty="0" smtClean="0"/>
              <a:t>Marijuana and the Workplace- Human Resources</a:t>
            </a:r>
            <a:endParaRPr lang="en-US" sz="2000" dirty="0"/>
          </a:p>
        </p:txBody>
      </p:sp>
      <p:sp>
        <p:nvSpPr>
          <p:cNvPr id="5" name="Rectangle 4"/>
          <p:cNvSpPr/>
          <p:nvPr/>
        </p:nvSpPr>
        <p:spPr>
          <a:xfrm>
            <a:off x="457200" y="934024"/>
            <a:ext cx="7978588" cy="2363724"/>
          </a:xfrm>
          <a:prstGeom prst="rect">
            <a:avLst/>
          </a:prstGeom>
        </p:spPr>
        <p:txBody>
          <a:bodyPr wrap="square">
            <a:spAutoFit/>
          </a:bodyPr>
          <a:lstStyle/>
          <a:p>
            <a:endParaRPr lang="en-US" sz="1200" dirty="0">
              <a:latin typeface="Century Gothic" panose="020B0502020202020204" pitchFamily="34" charset="0"/>
            </a:endParaRPr>
          </a:p>
          <a:p>
            <a:pPr>
              <a:lnSpc>
                <a:spcPct val="80000"/>
              </a:lnSpc>
            </a:pPr>
            <a:r>
              <a:rPr lang="en-US" sz="1200" b="1" spc="-80" dirty="0" smtClean="0">
                <a:latin typeface="Century Gothic" panose="020B0502020202020204" pitchFamily="34" charset="0"/>
                <a:cs typeface="Arial" panose="020B0604020202020204" pitchFamily="34" charset="0"/>
              </a:rPr>
              <a:t>Employer consideration and challenges in developing your policy:</a:t>
            </a:r>
            <a:endParaRPr lang="en-US" sz="1200" b="1" spc="-60" dirty="0">
              <a:latin typeface="Century Gothic" panose="020B0502020202020204" pitchFamily="34" charset="0"/>
              <a:cs typeface="Arial" panose="020B0604020202020204" pitchFamily="34" charset="0"/>
            </a:endParaRPr>
          </a:p>
          <a:p>
            <a:pPr>
              <a:lnSpc>
                <a:spcPct val="90000"/>
              </a:lnSpc>
            </a:pPr>
            <a:endParaRPr lang="en-US" sz="1200" spc="-60" dirty="0">
              <a:latin typeface="Century Gothic" panose="020B0502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spc="-60" dirty="0" smtClean="0">
                <a:latin typeface="Century Gothic" panose="020B0502020202020204" pitchFamily="34" charset="0"/>
                <a:cs typeface="Arial" panose="020B0604020202020204" pitchFamily="34" charset="0"/>
              </a:rPr>
              <a:t>To drug test or not drug test…that is the question (constraints on labor force)</a:t>
            </a:r>
          </a:p>
          <a:p>
            <a:pPr marL="171450" indent="-171450">
              <a:lnSpc>
                <a:spcPct val="90000"/>
              </a:lnSpc>
              <a:buFont typeface="Arial" panose="020B0604020202020204" pitchFamily="34" charset="0"/>
              <a:buChar char="•"/>
            </a:pPr>
            <a:endParaRPr lang="en-US" sz="1200" spc="-60" dirty="0" smtClean="0">
              <a:latin typeface="Century Gothic" panose="020B0502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spc="-60" dirty="0" smtClean="0">
                <a:latin typeface="Century Gothic" panose="020B0502020202020204" pitchFamily="34" charset="0"/>
                <a:cs typeface="Arial" panose="020B0604020202020204" pitchFamily="34" charset="0"/>
              </a:rPr>
              <a:t>Can </a:t>
            </a:r>
            <a:r>
              <a:rPr lang="en-US" sz="1200" spc="-60" dirty="0">
                <a:latin typeface="Century Gothic" panose="020B0502020202020204" pitchFamily="34" charset="0"/>
                <a:cs typeface="Arial" panose="020B0604020202020204" pitchFamily="34" charset="0"/>
              </a:rPr>
              <a:t>employers fire an employee for engaging in legal activities off the clock?</a:t>
            </a:r>
          </a:p>
          <a:p>
            <a:pPr marL="171450" indent="-171450">
              <a:lnSpc>
                <a:spcPct val="90000"/>
              </a:lnSpc>
              <a:buFont typeface="Arial" panose="020B0604020202020204" pitchFamily="34" charset="0"/>
              <a:buChar char="•"/>
            </a:pPr>
            <a:endParaRPr lang="en-US" sz="1200" spc="-60" dirty="0">
              <a:latin typeface="Century Gothic" panose="020B0502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spc="-60" dirty="0">
                <a:latin typeface="Century Gothic" panose="020B0502020202020204" pitchFamily="34" charset="0"/>
                <a:cs typeface="Arial" panose="020B0604020202020204" pitchFamily="34" charset="0"/>
              </a:rPr>
              <a:t>Does firing an employee who tests positive for marijuana violate anti-discrimination </a:t>
            </a:r>
            <a:r>
              <a:rPr lang="en-US" sz="1200" spc="-60" dirty="0" smtClean="0">
                <a:latin typeface="Century Gothic" panose="020B0502020202020204" pitchFamily="34" charset="0"/>
                <a:cs typeface="Arial" panose="020B0604020202020204" pitchFamily="34" charset="0"/>
              </a:rPr>
              <a:t>laws or ADA?</a:t>
            </a:r>
            <a:endParaRPr lang="en-US" sz="1200" spc="-60" dirty="0">
              <a:latin typeface="Century Gothic" panose="020B0502020202020204" pitchFamily="34" charset="0"/>
              <a:cs typeface="Arial" panose="020B0604020202020204" pitchFamily="34" charset="0"/>
            </a:endParaRPr>
          </a:p>
          <a:p>
            <a:pPr marL="171450" indent="-171450">
              <a:lnSpc>
                <a:spcPct val="90000"/>
              </a:lnSpc>
              <a:buFont typeface="Arial" panose="020B0604020202020204" pitchFamily="34" charset="0"/>
              <a:buChar char="•"/>
            </a:pPr>
            <a:endParaRPr lang="en-US" sz="1200" spc="-60" dirty="0">
              <a:latin typeface="Century Gothic" panose="020B0502020202020204" pitchFamily="34" charset="0"/>
              <a:cs typeface="Arial" panose="020B0604020202020204" pitchFamily="34" charset="0"/>
            </a:endParaRPr>
          </a:p>
          <a:p>
            <a:pPr marL="171450" indent="-171450">
              <a:lnSpc>
                <a:spcPct val="90000"/>
              </a:lnSpc>
              <a:buFont typeface="Arial" panose="020B0604020202020204" pitchFamily="34" charset="0"/>
              <a:buChar char="•"/>
            </a:pPr>
            <a:r>
              <a:rPr lang="en-US" sz="1200" spc="-60" dirty="0">
                <a:latin typeface="Century Gothic" panose="020B0502020202020204" pitchFamily="34" charset="0"/>
                <a:cs typeface="Arial" panose="020B0604020202020204" pitchFamily="34" charset="0"/>
              </a:rPr>
              <a:t>Are employees who use marijuana off the clock impaired when they come to work?</a:t>
            </a:r>
          </a:p>
          <a:p>
            <a:pPr marL="171450" indent="-171450">
              <a:lnSpc>
                <a:spcPct val="90000"/>
              </a:lnSpc>
              <a:buFont typeface="Arial" panose="020B0604020202020204" pitchFamily="34" charset="0"/>
              <a:buChar char="•"/>
            </a:pPr>
            <a:endParaRPr lang="en-US" sz="1200" spc="-60" dirty="0">
              <a:latin typeface="Century Gothic" panose="020B0502020202020204" pitchFamily="34" charset="0"/>
              <a:cs typeface="Arial" panose="020B0604020202020204" pitchFamily="34" charset="0"/>
            </a:endParaRPr>
          </a:p>
          <a:p>
            <a:pPr marL="171450" indent="-171450">
              <a:lnSpc>
                <a:spcPct val="80000"/>
              </a:lnSpc>
              <a:buFont typeface="Arial" panose="020B0604020202020204" pitchFamily="34" charset="0"/>
              <a:buChar char="•"/>
            </a:pPr>
            <a:r>
              <a:rPr lang="en-US" sz="1200" spc="-60" dirty="0">
                <a:latin typeface="Century Gothic" panose="020B0502020202020204" pitchFamily="34" charset="0"/>
                <a:cs typeface="Arial" panose="020B0604020202020204" pitchFamily="34" charset="0"/>
              </a:rPr>
              <a:t>Must employers cover medical marijuana costs for employees injured on the job? </a:t>
            </a:r>
          </a:p>
          <a:p>
            <a:pPr marL="171450" indent="-171450">
              <a:lnSpc>
                <a:spcPct val="80000"/>
              </a:lnSpc>
              <a:buFont typeface="Arial" panose="020B0604020202020204" pitchFamily="34" charset="0"/>
              <a:buChar char="•"/>
            </a:pPr>
            <a:endParaRPr lang="en-US" sz="1200" spc="-60" dirty="0">
              <a:latin typeface="Century Gothic" panose="020B0502020202020204" pitchFamily="34" charset="0"/>
              <a:cs typeface="Arial" panose="020B0604020202020204" pitchFamily="34" charset="0"/>
            </a:endParaRPr>
          </a:p>
          <a:p>
            <a:pPr marL="171450" indent="-171450">
              <a:lnSpc>
                <a:spcPct val="80000"/>
              </a:lnSpc>
              <a:buFont typeface="Arial" panose="020B0604020202020204" pitchFamily="34" charset="0"/>
              <a:buChar char="•"/>
            </a:pPr>
            <a:r>
              <a:rPr lang="en-US" sz="1200" spc="-60" dirty="0">
                <a:latin typeface="Century Gothic" panose="020B0502020202020204" pitchFamily="34" charset="0"/>
                <a:cs typeface="Arial" panose="020B0604020202020204" pitchFamily="34" charset="0"/>
              </a:rPr>
              <a:t>Must employers pay unemployment compensation to employees fired for failing a drug test?</a:t>
            </a:r>
          </a:p>
        </p:txBody>
      </p:sp>
      <p:graphicFrame>
        <p:nvGraphicFramePr>
          <p:cNvPr id="4" name="Chart 3"/>
          <p:cNvGraphicFramePr>
            <a:graphicFrameLocks/>
          </p:cNvGraphicFramePr>
          <p:nvPr>
            <p:extLst>
              <p:ext uri="{D42A27DB-BD31-4B8C-83A1-F6EECF244321}">
                <p14:modId xmlns:p14="http://schemas.microsoft.com/office/powerpoint/2010/main" val="3035205126"/>
              </p:ext>
            </p:extLst>
          </p:nvPr>
        </p:nvGraphicFramePr>
        <p:xfrm>
          <a:off x="6952343" y="1683657"/>
          <a:ext cx="1857828" cy="2104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683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Risk Management Practices around Marijuana</a:t>
            </a:r>
            <a:endParaRPr lang="en-US" dirty="0"/>
          </a:p>
        </p:txBody>
      </p:sp>
      <p:sp>
        <p:nvSpPr>
          <p:cNvPr id="3" name="Content Placeholder 2"/>
          <p:cNvSpPr>
            <a:spLocks noGrp="1"/>
          </p:cNvSpPr>
          <p:nvPr>
            <p:ph idx="1"/>
          </p:nvPr>
        </p:nvSpPr>
        <p:spPr>
          <a:xfrm>
            <a:off x="902969" y="723900"/>
            <a:ext cx="6700702" cy="3459227"/>
          </a:xfrm>
        </p:spPr>
        <p:txBody>
          <a:bodyPr>
            <a:normAutofit/>
          </a:bodyPr>
          <a:lstStyle/>
          <a:p>
            <a:pPr marL="457200" lvl="1" indent="0">
              <a:buNone/>
            </a:pPr>
            <a:endParaRPr lang="en-US" b="1" dirty="0" smtClean="0"/>
          </a:p>
          <a:p>
            <a:pPr marL="457200" lvl="1" indent="0">
              <a:buNone/>
            </a:pPr>
            <a:r>
              <a:rPr lang="en-US" b="1" dirty="0" smtClean="0"/>
              <a:t>Steve </a:t>
            </a:r>
            <a:r>
              <a:rPr lang="en-US" b="1" dirty="0"/>
              <a:t>Wagner</a:t>
            </a:r>
            <a:r>
              <a:rPr lang="en-US" dirty="0" smtClean="0"/>
              <a:t>, </a:t>
            </a:r>
            <a:r>
              <a:rPr lang="en-US" b="1" dirty="0" smtClean="0"/>
              <a:t>ARM</a:t>
            </a:r>
          </a:p>
          <a:p>
            <a:pPr marL="457200" lvl="1" indent="0">
              <a:buNone/>
            </a:pPr>
            <a:r>
              <a:rPr lang="en-US" i="1" dirty="0" smtClean="0"/>
              <a:t>Vice </a:t>
            </a:r>
            <a:r>
              <a:rPr lang="en-US" i="1" dirty="0"/>
              <a:t>President, Senior Claims Advisor at Marsh &amp; McLennan </a:t>
            </a:r>
            <a:r>
              <a:rPr lang="en-US" i="1" dirty="0" smtClean="0"/>
              <a:t>Companies</a:t>
            </a:r>
          </a:p>
          <a:p>
            <a:pPr marL="457200" lvl="1" indent="0">
              <a:buNone/>
            </a:pPr>
            <a:endParaRPr lang="en-US" i="1" dirty="0"/>
          </a:p>
          <a:p>
            <a:pPr marL="457200" lvl="1" indent="0">
              <a:buNone/>
            </a:pPr>
            <a:r>
              <a:rPr lang="en-US" b="1" dirty="0"/>
              <a:t>Troy D. Smith, CPCU</a:t>
            </a:r>
          </a:p>
          <a:p>
            <a:pPr marL="457200" lvl="1" indent="0">
              <a:buNone/>
            </a:pPr>
            <a:r>
              <a:rPr lang="en-US" i="1" dirty="0"/>
              <a:t>Director of Workers’ Compensation, Arch Insurance Group</a:t>
            </a:r>
          </a:p>
          <a:p>
            <a:pPr marL="457200" lvl="1" indent="0">
              <a:buNone/>
            </a:pPr>
            <a:endParaRPr lang="en-US" i="1" dirty="0" smtClean="0"/>
          </a:p>
          <a:p>
            <a:pPr lvl="1"/>
            <a:endParaRPr lang="en-US" dirty="0"/>
          </a:p>
          <a:p>
            <a:pPr marL="0" indent="0">
              <a:buNone/>
            </a:pPr>
            <a:r>
              <a:rPr lang="en-US" dirty="0" smtClean="0"/>
              <a:t>	</a:t>
            </a:r>
            <a:endParaRPr lang="en-US" dirty="0"/>
          </a:p>
          <a:p>
            <a:pPr lvl="2"/>
            <a:endParaRPr lang="en-US" dirty="0" smtClean="0"/>
          </a:p>
        </p:txBody>
      </p:sp>
    </p:spTree>
    <p:extLst>
      <p:ext uri="{BB962C8B-B14F-4D97-AF65-F5344CB8AC3E}">
        <p14:creationId xmlns:p14="http://schemas.microsoft.com/office/powerpoint/2010/main" val="41090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2021 </a:t>
            </a:r>
            <a:r>
              <a:rPr lang="en-US" b="1" i="1" dirty="0" smtClean="0"/>
              <a:t>Legislation</a:t>
            </a:r>
            <a:r>
              <a:rPr lang="en-US" b="1" dirty="0" smtClean="0"/>
              <a:t>: Standards </a:t>
            </a:r>
            <a:r>
              <a:rPr lang="en-US" b="1" dirty="0"/>
              <a:t>for </a:t>
            </a:r>
            <a:r>
              <a:rPr lang="en-US" b="1" dirty="0" smtClean="0"/>
              <a:t>Impairment</a:t>
            </a:r>
            <a:endParaRPr lang="en-US" b="1" dirty="0"/>
          </a:p>
        </p:txBody>
      </p:sp>
      <p:sp>
        <p:nvSpPr>
          <p:cNvPr id="3" name="Content Placeholder 2"/>
          <p:cNvSpPr>
            <a:spLocks noGrp="1"/>
          </p:cNvSpPr>
          <p:nvPr>
            <p:ph idx="1"/>
          </p:nvPr>
        </p:nvSpPr>
        <p:spPr>
          <a:xfrm>
            <a:off x="457200" y="827314"/>
            <a:ext cx="8229600" cy="3322149"/>
          </a:xfrm>
        </p:spPr>
        <p:txBody>
          <a:bodyPr>
            <a:normAutofit fontScale="70000" lnSpcReduction="20000"/>
          </a:bodyPr>
          <a:lstStyle/>
          <a:p>
            <a:r>
              <a:rPr lang="en-US" u="sng" dirty="0"/>
              <a:t>Alabama</a:t>
            </a:r>
            <a:r>
              <a:rPr lang="en-US" dirty="0"/>
              <a:t> SB 46, the new medical marijuana law enacted this year, provides that an employee is not eligible for workers compensation benefits if the injury or death was due to the employee’s impairment from medical marijuana, and establishes a conclusive presumption that the employee was impaired if the employee tests positive or refuses to take the drug test.</a:t>
            </a:r>
          </a:p>
          <a:p>
            <a:r>
              <a:rPr lang="en-US" u="sng" dirty="0"/>
              <a:t>Montana</a:t>
            </a:r>
            <a:r>
              <a:rPr lang="en-US" dirty="0"/>
              <a:t> enacted HB 655, which provides that failing to pass, or refusing to take, a drug test that complies with certain requirements after an accident creates a presumption that the major contributing cause of the accident was the use of </a:t>
            </a:r>
            <a:r>
              <a:rPr lang="en-US" dirty="0" smtClean="0"/>
              <a:t>non-prescribed </a:t>
            </a:r>
            <a:r>
              <a:rPr lang="en-US" dirty="0"/>
              <a:t>drugs. This presumption does not apply to employees certified to use medical marijuana.</a:t>
            </a:r>
          </a:p>
          <a:p>
            <a:r>
              <a:rPr lang="en-US" u="sng" dirty="0"/>
              <a:t>Nevada</a:t>
            </a:r>
            <a:r>
              <a:rPr lang="en-US" dirty="0"/>
              <a:t> enacted AB 400, which establishes standards for determining when an employee is considered to be under the influence of a controlled or prohibited substance (including marijuana) for workers compensation purposes and provides an exception if the employee has a current and lawful prescription issued in the employee’s name.</a:t>
            </a:r>
          </a:p>
          <a:p>
            <a:r>
              <a:rPr lang="en-US" u="sng" dirty="0"/>
              <a:t>North Dakota</a:t>
            </a:r>
            <a:r>
              <a:rPr lang="en-US" dirty="0"/>
              <a:t> enacted HB 1084, which creates a rebuttable presumption that the employee’s injury is due to recreational marijuana use if the employee’s drug test is above the limit set </a:t>
            </a:r>
            <a:r>
              <a:rPr lang="en-US" dirty="0" smtClean="0"/>
              <a:t>by the </a:t>
            </a:r>
            <a:r>
              <a:rPr lang="en-US" dirty="0"/>
              <a:t>United States department of transportation at the time of the injury. If the employee refuses to submit to the drug test after a work accident, then the employee forfeits all entitlement to workplace safety and insurance benefits arising out of that injury.</a:t>
            </a:r>
          </a:p>
        </p:txBody>
      </p:sp>
    </p:spTree>
    <p:extLst>
      <p:ext uri="{BB962C8B-B14F-4D97-AF65-F5344CB8AC3E}">
        <p14:creationId xmlns:p14="http://schemas.microsoft.com/office/powerpoint/2010/main" val="3194099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2021 </a:t>
            </a:r>
            <a:r>
              <a:rPr lang="en-US" b="1" i="1" dirty="0" smtClean="0"/>
              <a:t>Legislation</a:t>
            </a:r>
            <a:r>
              <a:rPr lang="en-US" b="1" dirty="0" smtClean="0"/>
              <a:t> </a:t>
            </a:r>
            <a:r>
              <a:rPr lang="en-US" b="1" dirty="0"/>
              <a:t>that did not advance</a:t>
            </a:r>
          </a:p>
        </p:txBody>
      </p:sp>
      <p:sp>
        <p:nvSpPr>
          <p:cNvPr id="3" name="Content Placeholder 2"/>
          <p:cNvSpPr>
            <a:spLocks noGrp="1"/>
          </p:cNvSpPr>
          <p:nvPr>
            <p:ph idx="1"/>
          </p:nvPr>
        </p:nvSpPr>
        <p:spPr>
          <a:xfrm>
            <a:off x="457200" y="638630"/>
            <a:ext cx="8229600" cy="3510834"/>
          </a:xfrm>
        </p:spPr>
        <p:txBody>
          <a:bodyPr>
            <a:noAutofit/>
          </a:bodyPr>
          <a:lstStyle/>
          <a:p>
            <a:r>
              <a:rPr lang="en-US" sz="1150" u="sng" dirty="0"/>
              <a:t>Illinois</a:t>
            </a:r>
            <a:r>
              <a:rPr lang="en-US" sz="1150" dirty="0"/>
              <a:t> introduced legislation (SB 2041) to amend the Workers Compensation Act to establish standards for cannabis impairment sufficient to bar compensation for injuries to employees who are intoxicated. The bill provides that the presence of 5 </a:t>
            </a:r>
            <a:r>
              <a:rPr lang="en-US" sz="1150" dirty="0" err="1"/>
              <a:t>nanograms</a:t>
            </a:r>
            <a:r>
              <a:rPr lang="en-US" sz="1150" dirty="0"/>
              <a:t> of tetrahydrocannabinol in the blood or 10 </a:t>
            </a:r>
            <a:r>
              <a:rPr lang="en-US" sz="1150" dirty="0" err="1"/>
              <a:t>nanograms</a:t>
            </a:r>
            <a:r>
              <a:rPr lang="en-US" sz="1150" dirty="0"/>
              <a:t> of tetrahydrocannabinol in other bodily substances creates a rebuttable presumption that intoxication is the proximate cause of the injury.</a:t>
            </a:r>
          </a:p>
          <a:p>
            <a:r>
              <a:rPr lang="en-US" sz="1150" u="sng" dirty="0"/>
              <a:t>Kansas</a:t>
            </a:r>
            <a:r>
              <a:rPr lang="en-US" sz="1150" dirty="0"/>
              <a:t> introduced several bills to create a medical marijuana program in the state, which also provided that an employee cannot be denied workers compensation benefits if the employee is a medical marijuana cardholder and other conditions are met</a:t>
            </a:r>
            <a:r>
              <a:rPr lang="en-US" sz="1150" dirty="0" smtClean="0"/>
              <a:t>. Kansas </a:t>
            </a:r>
            <a:r>
              <a:rPr lang="en-US" sz="1150" dirty="0"/>
              <a:t>also introduced a bill (HB 2040) that would remove marijuana from the presumption of disqualifying drug impairment on the basis of certain drug concentration test levels in the workers compensation law.</a:t>
            </a:r>
          </a:p>
          <a:p>
            <a:r>
              <a:rPr lang="en-US" sz="1150" u="sng" dirty="0"/>
              <a:t>Kentucky</a:t>
            </a:r>
            <a:r>
              <a:rPr lang="en-US" sz="1150" dirty="0"/>
              <a:t> introduced HB 529, which would have excluded low levels of tetrahydrocannabinol in an employee’s blood from the presumption that the drug was the cause of the employee’s accident, injury, disease, or death.</a:t>
            </a:r>
          </a:p>
          <a:p>
            <a:r>
              <a:rPr lang="en-US" sz="1150" u="sng" dirty="0"/>
              <a:t>Maryland</a:t>
            </a:r>
            <a:r>
              <a:rPr lang="en-US" sz="1150" dirty="0"/>
              <a:t> introduced legislation (HB 683/SB 461) that would have provided that an employee is not entitled to workers compensation if medical cannabis was the sole cause of the injury and the medical cannabis was not administered or taken with the written certification of a certifying provider or the written instruction of a physician.</a:t>
            </a:r>
          </a:p>
          <a:p>
            <a:r>
              <a:rPr lang="en-US" sz="1150" u="sng" dirty="0" smtClean="0"/>
              <a:t>Rhode </a:t>
            </a:r>
            <a:r>
              <a:rPr lang="en-US" sz="1150" u="sng" dirty="0"/>
              <a:t>Island</a:t>
            </a:r>
            <a:r>
              <a:rPr lang="en-US" sz="1150" dirty="0"/>
              <a:t> introduced HB 5473, which would establish that an employee who tests positive for alcohol, or a controlled substance that was not legally prescribed, is presumed intoxicated at the time of injury and it is presumed that the intoxication caused the injury.</a:t>
            </a:r>
          </a:p>
        </p:txBody>
      </p:sp>
    </p:spTree>
    <p:extLst>
      <p:ext uri="{BB962C8B-B14F-4D97-AF65-F5344CB8AC3E}">
        <p14:creationId xmlns:p14="http://schemas.microsoft.com/office/powerpoint/2010/main" val="1568629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Seeing through the haze of confusion</a:t>
            </a:r>
            <a:endParaRPr lang="en-US" b="1" dirty="0"/>
          </a:p>
        </p:txBody>
      </p:sp>
      <p:sp>
        <p:nvSpPr>
          <p:cNvPr id="3" name="Content Placeholder 2"/>
          <p:cNvSpPr>
            <a:spLocks noGrp="1"/>
          </p:cNvSpPr>
          <p:nvPr>
            <p:ph idx="1"/>
          </p:nvPr>
        </p:nvSpPr>
        <p:spPr>
          <a:xfrm>
            <a:off x="457200" y="638630"/>
            <a:ext cx="8229600" cy="3510834"/>
          </a:xfrm>
        </p:spPr>
        <p:txBody>
          <a:bodyPr>
            <a:noAutofit/>
          </a:bodyPr>
          <a:lstStyle/>
          <a:p>
            <a:r>
              <a:rPr lang="en-US" sz="1150" dirty="0"/>
              <a:t>Employees who use marijuana have 75% more absenteeism, 55% more industrial accidents and 85% more workplace injuries than other employees</a:t>
            </a:r>
            <a:r>
              <a:rPr lang="en-US" sz="1150" dirty="0" smtClean="0"/>
              <a:t>.</a:t>
            </a:r>
            <a:endParaRPr lang="en-US" sz="1150" dirty="0"/>
          </a:p>
          <a:p>
            <a:endParaRPr lang="en-US" sz="1150" dirty="0"/>
          </a:p>
          <a:p>
            <a:r>
              <a:rPr lang="en-US" sz="1150" dirty="0"/>
              <a:t>Perhaps the greatest negative impact from drug use overall is the economic loss. The National Institutes of Health report that drug abuse costs the U.S. economy $246 billion annually in decreased productivity, turnover, medical costs, </a:t>
            </a:r>
            <a:r>
              <a:rPr lang="en-US" sz="1150" dirty="0" smtClean="0"/>
              <a:t>increased accidents </a:t>
            </a:r>
            <a:r>
              <a:rPr lang="en-US" sz="1150" dirty="0"/>
              <a:t>and absenteeism. </a:t>
            </a:r>
            <a:endParaRPr lang="en-US" sz="1150" dirty="0" smtClean="0"/>
          </a:p>
          <a:p>
            <a:pPr marL="0" indent="0">
              <a:buNone/>
            </a:pPr>
            <a:endParaRPr lang="en-US" sz="1150" dirty="0" smtClean="0"/>
          </a:p>
          <a:p>
            <a:r>
              <a:rPr lang="en-US" sz="1150" dirty="0"/>
              <a:t>Marijuana is the most frequently used drug in the United </a:t>
            </a:r>
            <a:r>
              <a:rPr lang="en-US" sz="1150" dirty="0" smtClean="0"/>
              <a:t>States.</a:t>
            </a:r>
            <a:endParaRPr lang="en-US" sz="1150" dirty="0"/>
          </a:p>
          <a:p>
            <a:endParaRPr lang="en-US" sz="1150" dirty="0" smtClean="0"/>
          </a:p>
          <a:p>
            <a:endParaRPr lang="en-US" sz="1150" dirty="0"/>
          </a:p>
          <a:p>
            <a:r>
              <a:rPr lang="en-US" sz="1150" dirty="0"/>
              <a:t>What is the cost to your </a:t>
            </a:r>
            <a:r>
              <a:rPr lang="en-US" sz="1150" dirty="0" smtClean="0"/>
              <a:t>company?</a:t>
            </a:r>
            <a:endParaRPr lang="en-US" sz="1150" dirty="0"/>
          </a:p>
          <a:p>
            <a:pPr marL="0" indent="0">
              <a:buNone/>
            </a:pPr>
            <a:endParaRPr lang="en-US" sz="1150" dirty="0" smtClean="0"/>
          </a:p>
          <a:p>
            <a:pPr marL="0" indent="0">
              <a:buNone/>
            </a:pPr>
            <a:endParaRPr lang="en-US" sz="1150" dirty="0"/>
          </a:p>
        </p:txBody>
      </p:sp>
      <p:sp>
        <p:nvSpPr>
          <p:cNvPr id="4" name="AutoShape 2" descr="Vector cartoon stick figure illustration of man or smoker holding and  smoking huge or big cigarette. Concept of health and lifestyle Stock Vector  Image &amp; Art - Ala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s Smoking Weed as Bad for Your Heart as Cigaret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832" y="2394047"/>
            <a:ext cx="3059322" cy="165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3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Marijuana Drug Testing Considerations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DOT has zero tolerance for heavy machinery.</a:t>
            </a:r>
            <a:endParaRPr lang="en-US" dirty="0"/>
          </a:p>
          <a:p>
            <a:endParaRPr lang="en-US" dirty="0" smtClean="0"/>
          </a:p>
          <a:p>
            <a:pPr marL="914400" lvl="2" indent="0">
              <a:buNone/>
            </a:pPr>
            <a:endParaRPr lang="en-US" dirty="0" smtClean="0"/>
          </a:p>
          <a:p>
            <a:pPr>
              <a:buFont typeface="Arial" panose="020B0604020202020204" pitchFamily="34" charset="0"/>
              <a:buChar char="•"/>
            </a:pPr>
            <a:r>
              <a:rPr lang="en-US" dirty="0"/>
              <a:t>I</a:t>
            </a:r>
            <a:r>
              <a:rPr lang="en-US" dirty="0" smtClean="0"/>
              <a:t>nvasion of privacy, some states have laws limiting employers’ rights to subject employees to drug testing pre and post employment.</a:t>
            </a:r>
          </a:p>
          <a:p>
            <a:pPr marL="0" indent="0">
              <a:buNone/>
            </a:pPr>
            <a:endParaRPr lang="en-US" dirty="0"/>
          </a:p>
          <a:p>
            <a:pPr>
              <a:buFont typeface="Arial" panose="020B0604020202020204" pitchFamily="34" charset="0"/>
              <a:buChar char="•"/>
            </a:pPr>
            <a:r>
              <a:rPr lang="en-US" dirty="0" smtClean="0"/>
              <a:t>Federal Employees- Drug-Free Workplace Act of 1988 provides guidance to federal employees.</a:t>
            </a:r>
            <a:endParaRPr lang="en-US" dirty="0"/>
          </a:p>
          <a:p>
            <a:pPr marL="0" indent="0">
              <a:buNone/>
            </a:pPr>
            <a:endParaRPr lang="en-US" dirty="0" smtClean="0"/>
          </a:p>
          <a:p>
            <a:pPr marL="0" indent="0">
              <a:buNone/>
            </a:pPr>
            <a:r>
              <a:rPr lang="en-US" dirty="0" smtClean="0"/>
              <a:t>*Takeaway- For employers seeking to develop Drug Testing Policy consult with Legal Expertise</a:t>
            </a:r>
            <a:endParaRPr lang="en-US" dirty="0"/>
          </a:p>
        </p:txBody>
      </p:sp>
    </p:spTree>
    <p:extLst>
      <p:ext uri="{BB962C8B-B14F-4D97-AF65-F5344CB8AC3E}">
        <p14:creationId xmlns:p14="http://schemas.microsoft.com/office/powerpoint/2010/main" val="1716657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223982"/>
            <a:ext cx="8229600" cy="857250"/>
          </a:xfrm>
        </p:spPr>
        <p:txBody>
          <a:bodyPr>
            <a:normAutofit/>
          </a:bodyPr>
          <a:lstStyle/>
          <a:p>
            <a:r>
              <a:rPr lang="en-US" b="1" dirty="0" smtClean="0"/>
              <a:t>Legalization advocates challenge drug-free workplace programs</a:t>
            </a:r>
            <a:endParaRPr lang="en-US"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dirty="0" smtClean="0"/>
              <a:t>Legalization advocates are using these laws to further their individual causes</a:t>
            </a:r>
          </a:p>
          <a:p>
            <a:pPr lvl="1"/>
            <a:r>
              <a:rPr lang="en-US" dirty="0" smtClean="0"/>
              <a:t>Civil Rights of 1964- you aren’t treating everyone equally</a:t>
            </a:r>
          </a:p>
          <a:p>
            <a:pPr lvl="1"/>
            <a:r>
              <a:rPr lang="en-US" dirty="0" smtClean="0"/>
              <a:t>ADA 1990-  I have a medical need and you are not accommodating </a:t>
            </a:r>
          </a:p>
          <a:p>
            <a:pPr lvl="1"/>
            <a:r>
              <a:rPr lang="en-US" dirty="0" smtClean="0"/>
              <a:t>FMLA 1993- you aren’t providing job protection because you are penalizing me for my marijuana usage</a:t>
            </a:r>
          </a:p>
          <a:p>
            <a:pPr marL="457200" lvl="1" indent="0">
              <a:buNone/>
            </a:pPr>
            <a:endParaRPr lang="en-US" dirty="0"/>
          </a:p>
          <a:p>
            <a:pPr marL="457200" lvl="1" indent="0" algn="ctr">
              <a:buNone/>
            </a:pPr>
            <a:r>
              <a:rPr lang="en-US" b="1" i="1" dirty="0" smtClean="0"/>
              <a:t>Tailor </a:t>
            </a:r>
            <a:r>
              <a:rPr lang="en-US" b="1" i="1" dirty="0"/>
              <a:t>your organization’s Marijuana policy to suit your business objectives, keep the safety at the center</a:t>
            </a:r>
            <a:r>
              <a:rPr lang="en-US" dirty="0"/>
              <a:t>.</a:t>
            </a:r>
          </a:p>
          <a:p>
            <a:pPr marL="457200" lvl="1" indent="0">
              <a:buNone/>
            </a:pPr>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356768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Risk Management Practice Marijuana Considerations </a:t>
            </a:r>
            <a:r>
              <a:rPr lang="en-US" b="1" dirty="0" smtClean="0"/>
              <a:t/>
            </a:r>
            <a:br>
              <a:rPr lang="en-US" b="1" dirty="0" smtClean="0"/>
            </a:br>
            <a:r>
              <a:rPr lang="en-US" sz="2000" dirty="0" smtClean="0"/>
              <a:t>What can Employers Do?</a:t>
            </a:r>
            <a:endParaRPr lang="en-US" sz="2000" dirty="0"/>
          </a:p>
        </p:txBody>
      </p:sp>
      <p:sp>
        <p:nvSpPr>
          <p:cNvPr id="5" name="Rectangle 4"/>
          <p:cNvSpPr/>
          <p:nvPr/>
        </p:nvSpPr>
        <p:spPr>
          <a:xfrm>
            <a:off x="457200" y="934024"/>
            <a:ext cx="5050800" cy="646331"/>
          </a:xfrm>
          <a:prstGeom prst="rect">
            <a:avLst/>
          </a:prstGeom>
        </p:spPr>
        <p:txBody>
          <a:bodyPr wrap="square">
            <a:spAutoFit/>
          </a:bodyPr>
          <a:lstStyle/>
          <a:p>
            <a:endParaRPr lang="en-US" dirty="0"/>
          </a:p>
          <a:p>
            <a:pPr lvl="1"/>
            <a:endParaRPr lang="en-US" dirty="0"/>
          </a:p>
        </p:txBody>
      </p:sp>
      <p:sp>
        <p:nvSpPr>
          <p:cNvPr id="3" name="TextBox 2"/>
          <p:cNvSpPr txBox="1"/>
          <p:nvPr/>
        </p:nvSpPr>
        <p:spPr>
          <a:xfrm>
            <a:off x="525600" y="1296000"/>
            <a:ext cx="7632000" cy="258532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Century Gothic" panose="020B0502020202020204" pitchFamily="34" charset="0"/>
              </a:rPr>
              <a:t>Develop a safety-based formal Drug-Free Workplace Program</a:t>
            </a:r>
          </a:p>
          <a:p>
            <a:pPr marL="171450" indent="-171450">
              <a:buFont typeface="Arial" panose="020B0604020202020204" pitchFamily="34" charset="0"/>
              <a:buChar char="•"/>
            </a:pPr>
            <a:r>
              <a:rPr lang="en-US" sz="1200" dirty="0">
                <a:latin typeface="Century Gothic" panose="020B0502020202020204" pitchFamily="34" charset="0"/>
              </a:rPr>
              <a:t>Partner with legal counsel to create a written substance abuse policy that applies to all employees and spells out rules and expectations</a:t>
            </a:r>
          </a:p>
          <a:p>
            <a:pPr marL="171450" indent="-171450">
              <a:buFont typeface="Arial" panose="020B0604020202020204" pitchFamily="34" charset="0"/>
              <a:buChar char="•"/>
            </a:pPr>
            <a:r>
              <a:rPr lang="en-US" sz="1200" dirty="0">
                <a:latin typeface="Century Gothic" panose="020B0502020202020204" pitchFamily="34" charset="0"/>
              </a:rPr>
              <a:t>Provide supervisor training and employee education</a:t>
            </a:r>
          </a:p>
          <a:p>
            <a:pPr marL="171450" indent="-171450">
              <a:buFont typeface="Arial" panose="020B0604020202020204" pitchFamily="34" charset="0"/>
              <a:buChar char="•"/>
            </a:pPr>
            <a:r>
              <a:rPr lang="en-US" sz="1200" dirty="0">
                <a:latin typeface="Century Gothic" panose="020B0502020202020204" pitchFamily="34" charset="0"/>
              </a:rPr>
              <a:t>Consider </a:t>
            </a:r>
            <a:r>
              <a:rPr lang="en-US" sz="1200" dirty="0" smtClean="0">
                <a:latin typeface="Century Gothic" panose="020B0502020202020204" pitchFamily="34" charset="0"/>
              </a:rPr>
              <a:t>drug/alcohol </a:t>
            </a:r>
            <a:r>
              <a:rPr lang="en-US" sz="1200" dirty="0">
                <a:latin typeface="Century Gothic" panose="020B0502020202020204" pitchFamily="34" charset="0"/>
              </a:rPr>
              <a:t>testing as </a:t>
            </a:r>
            <a:r>
              <a:rPr lang="en-US" sz="1200" dirty="0" smtClean="0">
                <a:latin typeface="Century Gothic" panose="020B0502020202020204" pitchFamily="34" charset="0"/>
              </a:rPr>
              <a:t>permitted</a:t>
            </a:r>
            <a:endParaRPr lang="en-US" sz="1200" dirty="0">
              <a:latin typeface="Century Gothic" panose="020B050202020202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Communicate and raise awareness of your drug-free workplace in safety meetings, employee communications and workplace signage</a:t>
            </a:r>
          </a:p>
          <a:p>
            <a:pPr marL="171450" indent="-171450">
              <a:buFont typeface="Arial" panose="020B0604020202020204" pitchFamily="34" charset="0"/>
              <a:buChar char="•"/>
            </a:pPr>
            <a:r>
              <a:rPr lang="en-US" sz="1200" dirty="0">
                <a:solidFill>
                  <a:schemeClr val="bg1"/>
                </a:solidFill>
                <a:latin typeface="Century Gothic" panose="020B0502020202020204" pitchFamily="34" charset="0"/>
              </a:rPr>
              <a:t>A Drug-Free Workplace Program is a fundamental factor in ensuring </a:t>
            </a:r>
            <a:br>
              <a:rPr lang="en-US" sz="1200" dirty="0">
                <a:solidFill>
                  <a:schemeClr val="bg1"/>
                </a:solidFill>
                <a:latin typeface="Century Gothic" panose="020B0502020202020204" pitchFamily="34" charset="0"/>
              </a:rPr>
            </a:br>
            <a:endParaRPr lang="en-US" sz="1200" dirty="0" smtClean="0">
              <a:solidFill>
                <a:schemeClr val="bg1"/>
              </a:solidFill>
              <a:latin typeface="Century Gothic" panose="020B0502020202020204" pitchFamily="34" charset="0"/>
            </a:endParaRPr>
          </a:p>
          <a:p>
            <a:endParaRPr lang="en-US" sz="1200" b="1" i="1" dirty="0" smtClean="0">
              <a:solidFill>
                <a:schemeClr val="bg1"/>
              </a:solidFill>
              <a:latin typeface="Century Gothic" panose="020B0502020202020204" pitchFamily="34" charset="0"/>
            </a:endParaRPr>
          </a:p>
          <a:p>
            <a:pPr algn="ctr"/>
            <a:r>
              <a:rPr lang="en-US" sz="1500" b="1" i="1" dirty="0" smtClean="0">
                <a:latin typeface="Century Gothic" panose="020B0502020202020204" pitchFamily="34" charset="0"/>
              </a:rPr>
              <a:t>A </a:t>
            </a:r>
            <a:r>
              <a:rPr lang="en-US" sz="1500" b="1" i="1" dirty="0">
                <a:latin typeface="Century Gothic" panose="020B0502020202020204" pitchFamily="34" charset="0"/>
              </a:rPr>
              <a:t>Drug-Free Workplace Program is a fundamental factor in ensuring </a:t>
            </a:r>
            <a:r>
              <a:rPr lang="en-US" sz="1500" b="1" i="1" dirty="0" smtClean="0">
                <a:latin typeface="Century Gothic" panose="020B0502020202020204" pitchFamily="34" charset="0"/>
              </a:rPr>
              <a:t>that 	impaired </a:t>
            </a:r>
            <a:r>
              <a:rPr lang="en-US" sz="1500" b="1" i="1" dirty="0">
                <a:latin typeface="Century Gothic" panose="020B0502020202020204" pitchFamily="34" charset="0"/>
              </a:rPr>
              <a:t>employees are not putting your business in </a:t>
            </a:r>
            <a:r>
              <a:rPr lang="en-US" sz="1500" b="1" i="1" dirty="0" smtClean="0">
                <a:latin typeface="Century Gothic" panose="020B0502020202020204" pitchFamily="34" charset="0"/>
              </a:rPr>
              <a:t>jeopardy.</a:t>
            </a:r>
            <a:r>
              <a:rPr lang="en-US" sz="1500" b="1" i="1" dirty="0" smtClean="0">
                <a:solidFill>
                  <a:schemeClr val="bg1"/>
                </a:solidFill>
                <a:latin typeface="Century Gothic" panose="020B0502020202020204" pitchFamily="34" charset="0"/>
              </a:rPr>
              <a:t>employees </a:t>
            </a:r>
            <a:r>
              <a:rPr lang="en-US" sz="1200" dirty="0">
                <a:solidFill>
                  <a:schemeClr val="bg1"/>
                </a:solidFill>
                <a:latin typeface="Century Gothic" panose="020B0502020202020204" pitchFamily="34" charset="0"/>
              </a:rPr>
              <a:t>are not putting your business in jeopardy</a:t>
            </a:r>
            <a:endParaRPr lang="en-US" sz="1200" dirty="0">
              <a:latin typeface="Century Gothic" panose="020B0502020202020204" pitchFamily="34" charset="0"/>
            </a:endParaRPr>
          </a:p>
        </p:txBody>
      </p:sp>
    </p:spTree>
    <p:extLst>
      <p:ext uri="{BB962C8B-B14F-4D97-AF65-F5344CB8AC3E}">
        <p14:creationId xmlns:p14="http://schemas.microsoft.com/office/powerpoint/2010/main" val="2237738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Still Remain</a:t>
            </a:r>
            <a:endParaRPr lang="en-US" b="1" dirty="0"/>
          </a:p>
        </p:txBody>
      </p:sp>
      <p:sp>
        <p:nvSpPr>
          <p:cNvPr id="3" name="Content Placeholder 2"/>
          <p:cNvSpPr>
            <a:spLocks noGrp="1"/>
          </p:cNvSpPr>
          <p:nvPr>
            <p:ph idx="1"/>
          </p:nvPr>
        </p:nvSpPr>
        <p:spPr>
          <a:xfrm>
            <a:off x="457200" y="727364"/>
            <a:ext cx="8229600" cy="3269699"/>
          </a:xfrm>
        </p:spPr>
        <p:txBody>
          <a:bodyPr>
            <a:normAutofit fontScale="92500" lnSpcReduction="10000"/>
          </a:bodyPr>
          <a:lstStyle/>
          <a:p>
            <a:pPr marL="0" indent="0">
              <a:buNone/>
            </a:pPr>
            <a:endParaRPr lang="en-US" dirty="0" smtClean="0"/>
          </a:p>
          <a:p>
            <a:r>
              <a:rPr lang="en-US" dirty="0" smtClean="0"/>
              <a:t>Without </a:t>
            </a:r>
            <a:r>
              <a:rPr lang="en-US" dirty="0"/>
              <a:t>a definitive test for marijuana intoxication, states are also debating how to address workers compensation benefits for an employee who is injured on the job and tests positive for </a:t>
            </a:r>
            <a:r>
              <a:rPr lang="en-US" dirty="0" smtClean="0"/>
              <a:t>marijuana</a:t>
            </a:r>
            <a:r>
              <a:rPr lang="en-US" dirty="0"/>
              <a:t>?</a:t>
            </a:r>
            <a:endParaRPr lang="en-US" dirty="0" smtClean="0"/>
          </a:p>
          <a:p>
            <a:pPr marL="0" indent="0">
              <a:buNone/>
            </a:pPr>
            <a:r>
              <a:rPr lang="en-US" dirty="0" smtClean="0"/>
              <a:t>		How do you measure impairment?</a:t>
            </a:r>
          </a:p>
          <a:p>
            <a:r>
              <a:rPr lang="en-US" dirty="0"/>
              <a:t>Whether reimbursement should be required or prohibited in workers’ </a:t>
            </a:r>
            <a:r>
              <a:rPr lang="en-US" dirty="0" smtClean="0"/>
              <a:t>compensation</a:t>
            </a:r>
            <a:r>
              <a:rPr lang="en-US" dirty="0"/>
              <a:t>?</a:t>
            </a:r>
            <a:endParaRPr lang="en-US" dirty="0" smtClean="0"/>
          </a:p>
          <a:p>
            <a:r>
              <a:rPr lang="en-US" dirty="0" smtClean="0"/>
              <a:t>Will </a:t>
            </a:r>
            <a:r>
              <a:rPr lang="en-US" dirty="0"/>
              <a:t>the new Congress and new administration change the federal status of marijuana and/or provide protections to financial institutions doing business with legitimate marijuana-related businesses</a:t>
            </a:r>
            <a:r>
              <a:rPr lang="en-US" dirty="0" smtClean="0"/>
              <a:t>?</a:t>
            </a:r>
          </a:p>
          <a:p>
            <a:r>
              <a:rPr lang="en-US" dirty="0" smtClean="0"/>
              <a:t>How does the evolution towards Federal and continued State Level legalization impact your policy?</a:t>
            </a:r>
            <a:endParaRPr lang="en-US" dirty="0"/>
          </a:p>
        </p:txBody>
      </p:sp>
    </p:spTree>
    <p:extLst>
      <p:ext uri="{BB962C8B-B14F-4D97-AF65-F5344CB8AC3E}">
        <p14:creationId xmlns:p14="http://schemas.microsoft.com/office/powerpoint/2010/main" val="896140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b="1" dirty="0" smtClean="0"/>
              <a:t>Thank You</a:t>
            </a:r>
            <a:endParaRPr lang="en-US" sz="2400" b="1" dirty="0"/>
          </a:p>
        </p:txBody>
      </p:sp>
    </p:spTree>
    <p:extLst>
      <p:ext uri="{BB962C8B-B14F-4D97-AF65-F5344CB8AC3E}">
        <p14:creationId xmlns:p14="http://schemas.microsoft.com/office/powerpoint/2010/main" val="108109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our goal today?</a:t>
            </a:r>
            <a:endParaRPr lang="en-US" b="1" dirty="0"/>
          </a:p>
        </p:txBody>
      </p:sp>
      <p:sp>
        <p:nvSpPr>
          <p:cNvPr id="3" name="Content Placeholder 2"/>
          <p:cNvSpPr>
            <a:spLocks noGrp="1"/>
          </p:cNvSpPr>
          <p:nvPr>
            <p:ph idx="1"/>
          </p:nvPr>
        </p:nvSpPr>
        <p:spPr/>
        <p:txBody>
          <a:bodyPr/>
          <a:lstStyle/>
          <a:p>
            <a:r>
              <a:rPr lang="en-US" dirty="0" smtClean="0"/>
              <a:t>Raise Awareness</a:t>
            </a:r>
          </a:p>
          <a:p>
            <a:r>
              <a:rPr lang="en-US" dirty="0" smtClean="0"/>
              <a:t>Create a Dialogue</a:t>
            </a:r>
          </a:p>
          <a:p>
            <a:r>
              <a:rPr lang="en-US" dirty="0" smtClean="0"/>
              <a:t>Develop a Strategy (Smoke out Solutions)</a:t>
            </a:r>
          </a:p>
          <a:p>
            <a:endParaRPr lang="en-US" dirty="0"/>
          </a:p>
          <a:p>
            <a:endParaRPr lang="en-US" dirty="0"/>
          </a:p>
        </p:txBody>
      </p:sp>
      <p:pic>
        <p:nvPicPr>
          <p:cNvPr id="5" name="Picture 4"/>
          <p:cNvPicPr>
            <a:picLocks noChangeAspect="1"/>
          </p:cNvPicPr>
          <p:nvPr/>
        </p:nvPicPr>
        <p:blipFill>
          <a:blip r:embed="rId3"/>
          <a:stretch>
            <a:fillRect/>
          </a:stretch>
        </p:blipFill>
        <p:spPr>
          <a:xfrm>
            <a:off x="6033246" y="635000"/>
            <a:ext cx="2589119" cy="3271904"/>
          </a:xfrm>
          <a:prstGeom prst="rect">
            <a:avLst/>
          </a:prstGeom>
        </p:spPr>
      </p:pic>
    </p:spTree>
    <p:extLst>
      <p:ext uri="{BB962C8B-B14F-4D97-AF65-F5344CB8AC3E}">
        <p14:creationId xmlns:p14="http://schemas.microsoft.com/office/powerpoint/2010/main" val="31955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Agenda</a:t>
            </a:r>
            <a:endParaRPr lang="en-US" sz="4000" dirty="0"/>
          </a:p>
        </p:txBody>
      </p:sp>
      <p:sp>
        <p:nvSpPr>
          <p:cNvPr id="3" name="Content Placeholder 2"/>
          <p:cNvSpPr>
            <a:spLocks noGrp="1"/>
          </p:cNvSpPr>
          <p:nvPr>
            <p:ph idx="1"/>
          </p:nvPr>
        </p:nvSpPr>
        <p:spPr/>
        <p:txBody>
          <a:bodyPr/>
          <a:lstStyle/>
          <a:p>
            <a:r>
              <a:rPr lang="en-US" dirty="0" smtClean="0"/>
              <a:t>Historical </a:t>
            </a:r>
            <a:r>
              <a:rPr lang="en-US" dirty="0"/>
              <a:t>Perspective of Marijuana </a:t>
            </a:r>
            <a:r>
              <a:rPr lang="en-US" dirty="0" smtClean="0"/>
              <a:t>Regulation</a:t>
            </a:r>
          </a:p>
          <a:p>
            <a:pPr marL="0" indent="0">
              <a:buNone/>
            </a:pPr>
            <a:endParaRPr lang="en-US" dirty="0"/>
          </a:p>
          <a:p>
            <a:r>
              <a:rPr lang="en-US" dirty="0" smtClean="0"/>
              <a:t>Current </a:t>
            </a:r>
            <a:r>
              <a:rPr lang="en-US" dirty="0"/>
              <a:t>State &amp; Future </a:t>
            </a:r>
            <a:r>
              <a:rPr lang="en-US" dirty="0" smtClean="0"/>
              <a:t>Outlook</a:t>
            </a:r>
          </a:p>
          <a:p>
            <a:endParaRPr lang="en-US" dirty="0"/>
          </a:p>
          <a:p>
            <a:r>
              <a:rPr lang="en-US" dirty="0" smtClean="0"/>
              <a:t>A Risk Management Perspective</a:t>
            </a:r>
            <a:endParaRPr lang="en-US" dirty="0"/>
          </a:p>
          <a:p>
            <a:endParaRPr lang="en-US" dirty="0"/>
          </a:p>
        </p:txBody>
      </p:sp>
      <p:pic>
        <p:nvPicPr>
          <p:cNvPr id="4" name="Picture 2" descr="File:Cannabis leaf.svg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071" y="2377298"/>
            <a:ext cx="2136909" cy="19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179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6375"/>
            <a:ext cx="8456400" cy="857250"/>
          </a:xfrm>
        </p:spPr>
        <p:txBody>
          <a:bodyPr>
            <a:normAutofit fontScale="90000"/>
          </a:bodyPr>
          <a:lstStyle/>
          <a:p>
            <a:r>
              <a:rPr lang="en-US" sz="2400" b="1" dirty="0"/>
              <a:t>Historical Perspective of </a:t>
            </a:r>
            <a:r>
              <a:rPr lang="en-US" sz="2400" b="1" dirty="0" smtClean="0"/>
              <a:t>Federal Level Marijuana Regulation</a:t>
            </a: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457200" y="755073"/>
            <a:ext cx="8229600" cy="4461045"/>
          </a:xfrm>
        </p:spPr>
        <p:txBody>
          <a:bodyPr/>
          <a:lstStyle/>
          <a:p>
            <a:pPr marL="0" indent="0">
              <a:buNone/>
            </a:pPr>
            <a:r>
              <a:rPr lang="en-US" b="1" dirty="0"/>
              <a:t>Prohibition begins – </a:t>
            </a:r>
            <a:r>
              <a:rPr lang="en-US" b="1" dirty="0" smtClean="0"/>
              <a:t>1911,</a:t>
            </a:r>
            <a:r>
              <a:rPr lang="en-US" b="1" dirty="0"/>
              <a:t> </a:t>
            </a:r>
            <a:r>
              <a:rPr lang="en-US" b="1" dirty="0" smtClean="0"/>
              <a:t>Decriminalization </a:t>
            </a:r>
            <a:r>
              <a:rPr lang="en-US" b="1" dirty="0"/>
              <a:t>begins – </a:t>
            </a:r>
            <a:r>
              <a:rPr lang="en-US" b="1" dirty="0" smtClean="0"/>
              <a:t>1973</a:t>
            </a:r>
          </a:p>
          <a:p>
            <a:pPr marL="0" indent="0">
              <a:buNone/>
            </a:pPr>
            <a:endParaRPr lang="en-US" b="1" dirty="0"/>
          </a:p>
          <a:p>
            <a:r>
              <a:rPr lang="en-US" sz="1600" b="1" dirty="0" smtClean="0"/>
              <a:t>Remains Illegal at Federal Level</a:t>
            </a:r>
          </a:p>
          <a:p>
            <a:pPr lvl="1"/>
            <a:r>
              <a:rPr lang="en-US" dirty="0"/>
              <a:t>As Marijuana is still illegal under federal law, where it is classified as a Schedule I drug under the Controlled Substances Act</a:t>
            </a:r>
            <a:r>
              <a:rPr lang="en-US" i="1" dirty="0" smtClean="0"/>
              <a:t>.</a:t>
            </a:r>
            <a:endParaRPr lang="en-US" dirty="0" smtClean="0"/>
          </a:p>
          <a:p>
            <a:pPr lvl="1"/>
            <a:r>
              <a:rPr lang="en-US" dirty="0" smtClean="0"/>
              <a:t>Due to federal </a:t>
            </a:r>
            <a:r>
              <a:rPr lang="en-US" dirty="0"/>
              <a:t>restrictions, marijuana producers and retailers face significant logistical challenges with banking, transporting goods and paying taxes, even in states where the drug is legal.</a:t>
            </a:r>
          </a:p>
          <a:p>
            <a:pPr marL="0" indent="0">
              <a:buNone/>
            </a:pPr>
            <a:r>
              <a:rPr lang="en-US" b="1" dirty="0" smtClean="0"/>
              <a:t> 	</a:t>
            </a:r>
          </a:p>
          <a:p>
            <a:endParaRPr lang="en-US" b="1" dirty="0" smtClean="0"/>
          </a:p>
          <a:p>
            <a:pPr marL="457200" lvl="1" indent="0">
              <a:buNone/>
            </a:pPr>
            <a:endParaRPr lang="en-US" b="1" dirty="0" smtClean="0"/>
          </a:p>
          <a:p>
            <a:endParaRPr lang="en-US" b="1" dirty="0"/>
          </a:p>
          <a:p>
            <a:endParaRPr lang="en-US" b="1" dirty="0"/>
          </a:p>
          <a:p>
            <a:endParaRPr lang="en-US" b="1" dirty="0" smtClean="0"/>
          </a:p>
          <a:p>
            <a:endParaRPr lang="en-US" b="1" dirty="0"/>
          </a:p>
          <a:p>
            <a:endParaRPr lang="en-US" b="1" dirty="0" smtClean="0"/>
          </a:p>
          <a:p>
            <a:endParaRPr lang="en-US" b="1" dirty="0"/>
          </a:p>
          <a:p>
            <a:endParaRPr lang="en-US" b="1" dirty="0"/>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594" y="2854036"/>
            <a:ext cx="2243570" cy="1350819"/>
          </a:xfrm>
          <a:prstGeom prst="rect">
            <a:avLst/>
          </a:prstGeom>
        </p:spPr>
      </p:pic>
      <p:sp>
        <p:nvSpPr>
          <p:cNvPr id="7" name="Left-Right Arrow 6"/>
          <p:cNvSpPr/>
          <p:nvPr/>
        </p:nvSpPr>
        <p:spPr>
          <a:xfrm flipH="1" flipV="1">
            <a:off x="6934200" y="3207326"/>
            <a:ext cx="332509" cy="26323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57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Historical Perspective of State Level Marijuana </a:t>
            </a:r>
            <a:r>
              <a:rPr lang="en-US" b="1" dirty="0"/>
              <a:t>Regulation</a:t>
            </a:r>
          </a:p>
        </p:txBody>
      </p:sp>
      <p:sp>
        <p:nvSpPr>
          <p:cNvPr id="3" name="Content Placeholder 2"/>
          <p:cNvSpPr>
            <a:spLocks noGrp="1"/>
          </p:cNvSpPr>
          <p:nvPr>
            <p:ph idx="1"/>
          </p:nvPr>
        </p:nvSpPr>
        <p:spPr>
          <a:xfrm>
            <a:off x="457200" y="820057"/>
            <a:ext cx="8319600" cy="3243943"/>
          </a:xfrm>
        </p:spPr>
        <p:txBody>
          <a:bodyPr>
            <a:normAutofit fontScale="92500" lnSpcReduction="20000"/>
          </a:bodyPr>
          <a:lstStyle/>
          <a:p>
            <a:pPr marL="0" indent="0">
              <a:buNone/>
            </a:pPr>
            <a:r>
              <a:rPr lang="en-US" b="1" dirty="0"/>
              <a:t>Medical </a:t>
            </a:r>
            <a:r>
              <a:rPr lang="en-US" b="1" dirty="0" smtClean="0"/>
              <a:t>marijuana </a:t>
            </a:r>
            <a:r>
              <a:rPr lang="en-US" b="1" dirty="0"/>
              <a:t>begins – 1996, Recreational legalization begins – 2012</a:t>
            </a:r>
          </a:p>
          <a:p>
            <a:pPr marL="0" indent="0">
              <a:buNone/>
            </a:pPr>
            <a:endParaRPr lang="en-US" b="1" dirty="0" smtClean="0"/>
          </a:p>
          <a:p>
            <a:pPr>
              <a:buFont typeface="Arial" panose="020B0604020202020204" pitchFamily="34" charset="0"/>
              <a:buChar char="•"/>
            </a:pPr>
            <a:r>
              <a:rPr lang="en-US" sz="1500" dirty="0" smtClean="0"/>
              <a:t>A </a:t>
            </a:r>
            <a:r>
              <a:rPr lang="en-US" sz="1500" dirty="0"/>
              <a:t>total of 37 states have approved medical marijuana. In California, </a:t>
            </a:r>
            <a:r>
              <a:rPr lang="en-US" sz="1500" dirty="0" smtClean="0"/>
              <a:t>marijuana </a:t>
            </a:r>
            <a:r>
              <a:rPr lang="en-US" sz="1500" dirty="0"/>
              <a:t>has been legal for medical use since 1996 and for recreational use since late </a:t>
            </a:r>
            <a:r>
              <a:rPr lang="en-US" sz="1500" dirty="0" smtClean="0"/>
              <a:t>2016.</a:t>
            </a:r>
          </a:p>
          <a:p>
            <a:pPr marL="0" indent="0">
              <a:buNone/>
            </a:pPr>
            <a:endParaRPr lang="en-US" sz="1500" dirty="0" smtClean="0"/>
          </a:p>
          <a:p>
            <a:pPr>
              <a:buFont typeface="Arial" panose="020B0604020202020204" pitchFamily="34" charset="0"/>
              <a:buChar char="•"/>
            </a:pPr>
            <a:r>
              <a:rPr lang="en-US" sz="1500" dirty="0" smtClean="0"/>
              <a:t>Marijuana </a:t>
            </a:r>
            <a:r>
              <a:rPr lang="en-US" sz="1500" dirty="0"/>
              <a:t>has been fully legalized for recreational use in 19 states plus District of Columbia, starting with Colorado and Washington in 2012</a:t>
            </a:r>
            <a:r>
              <a:rPr lang="en-US" sz="1500" dirty="0" smtClean="0"/>
              <a:t>.</a:t>
            </a:r>
          </a:p>
          <a:p>
            <a:pPr>
              <a:buFont typeface="Arial" panose="020B0604020202020204" pitchFamily="34" charset="0"/>
              <a:buChar char="•"/>
            </a:pPr>
            <a:endParaRPr lang="en-US" sz="1500" dirty="0"/>
          </a:p>
          <a:p>
            <a:pPr>
              <a:buFont typeface="Arial" panose="020B0604020202020204" pitchFamily="34" charset="0"/>
              <a:buChar char="•"/>
            </a:pPr>
            <a:r>
              <a:rPr lang="en-US" sz="1500" dirty="0"/>
              <a:t>In 2021, 4 states (Connecticut, New Mexico, New York, and Virginia) passed legislation to legalize marijuana for recreational purposes. </a:t>
            </a:r>
            <a:endParaRPr lang="en-US" sz="1500" dirty="0" smtClean="0"/>
          </a:p>
          <a:p>
            <a:pPr marL="0" indent="0">
              <a:buNone/>
            </a:pPr>
            <a:endParaRPr lang="en-US" sz="1500" dirty="0" smtClean="0"/>
          </a:p>
          <a:p>
            <a:pPr>
              <a:buFont typeface="Arial" panose="020B0604020202020204" pitchFamily="34" charset="0"/>
              <a:buChar char="•"/>
            </a:pPr>
            <a:r>
              <a:rPr lang="en-US" sz="1500" dirty="0"/>
              <a:t>Other states considering legislation to legalize recreational marijuana in 2021</a:t>
            </a:r>
          </a:p>
          <a:p>
            <a:pPr lvl="1">
              <a:buFont typeface="Arial" panose="020B0604020202020204" pitchFamily="34" charset="0"/>
              <a:buChar char="•"/>
            </a:pPr>
            <a:r>
              <a:rPr lang="en-US" sz="1500" dirty="0"/>
              <a:t>Legislation pending: Pennsylvania, Rhode Island, and Wisconsin.</a:t>
            </a:r>
          </a:p>
          <a:p>
            <a:pPr lvl="1">
              <a:buFont typeface="Arial" panose="020B0604020202020204" pitchFamily="34" charset="0"/>
              <a:buChar char="•"/>
            </a:pPr>
            <a:r>
              <a:rPr lang="en-US" sz="1500" dirty="0"/>
              <a:t>Under consideration but no legislation pending: Florida, Hawaii, Minnesota, Nebraska, and North </a:t>
            </a:r>
            <a:r>
              <a:rPr lang="en-US" sz="1500" dirty="0" smtClean="0"/>
              <a:t>Dakota.</a:t>
            </a:r>
            <a:endParaRPr lang="en-US" sz="1500" dirty="0"/>
          </a:p>
          <a:p>
            <a:pPr>
              <a:buFont typeface="Arial" panose="020B0604020202020204" pitchFamily="34" charset="0"/>
              <a:buChar char="•"/>
            </a:pPr>
            <a:endParaRPr lang="en-US" sz="15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691" y="3838863"/>
            <a:ext cx="1323109" cy="450274"/>
          </a:xfrm>
          <a:prstGeom prst="rect">
            <a:avLst/>
          </a:prstGeom>
        </p:spPr>
      </p:pic>
      <p:sp>
        <p:nvSpPr>
          <p:cNvPr id="5" name="Left-Right Arrow 4"/>
          <p:cNvSpPr/>
          <p:nvPr/>
        </p:nvSpPr>
        <p:spPr>
          <a:xfrm flipH="1" flipV="1">
            <a:off x="7675417" y="3913328"/>
            <a:ext cx="235527" cy="15066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233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391885" y="90262"/>
            <a:ext cx="8229600" cy="3574595"/>
          </a:xfrm>
          <a:prstGeom prst="rect">
            <a:avLst/>
          </a:prstGeom>
        </p:spPr>
      </p:pic>
      <p:sp>
        <p:nvSpPr>
          <p:cNvPr id="3" name="TextBox 2"/>
          <p:cNvSpPr txBox="1"/>
          <p:nvPr/>
        </p:nvSpPr>
        <p:spPr>
          <a:xfrm>
            <a:off x="878114" y="3664857"/>
            <a:ext cx="7082971" cy="646331"/>
          </a:xfrm>
          <a:prstGeom prst="rect">
            <a:avLst/>
          </a:prstGeom>
          <a:noFill/>
        </p:spPr>
        <p:txBody>
          <a:bodyPr wrap="square" rtlCol="0">
            <a:spAutoFit/>
          </a:bodyPr>
          <a:lstStyle/>
          <a:p>
            <a:r>
              <a:rPr lang="en-US" sz="1200" b="1" i="1" dirty="0" smtClean="0"/>
              <a:t>Reflecting </a:t>
            </a:r>
            <a:r>
              <a:rPr lang="en-US" sz="1200" b="1" i="1" dirty="0"/>
              <a:t>the increased growth of support for marijuana legalization, Gallup's annual poll showed that 66% of Americans supported legalization, including 75% of Democrats, 71% of Independents</a:t>
            </a:r>
            <a:r>
              <a:rPr lang="en-US" sz="1200" b="1" i="1" dirty="0" smtClean="0"/>
              <a:t>, the majority of Republicans, also a notable 59</a:t>
            </a:r>
            <a:r>
              <a:rPr lang="en-US" sz="1200" b="1" i="1" dirty="0"/>
              <a:t>% of people over </a:t>
            </a:r>
            <a:r>
              <a:rPr lang="en-US" sz="1200" b="1" i="1" dirty="0" smtClean="0"/>
              <a:t>55 support marijuana legalization.</a:t>
            </a:r>
            <a:endParaRPr lang="en-US" b="1" i="1" dirty="0"/>
          </a:p>
        </p:txBody>
      </p:sp>
    </p:spTree>
    <p:extLst>
      <p:ext uri="{BB962C8B-B14F-4D97-AF65-F5344CB8AC3E}">
        <p14:creationId xmlns:p14="http://schemas.microsoft.com/office/powerpoint/2010/main" val="1246085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b="1" dirty="0" smtClean="0"/>
              <a:t>Future Outlook Marijuana Regulation</a:t>
            </a:r>
            <a:r>
              <a:rPr lang="en-US" dirty="0"/>
              <a:t/>
            </a:r>
            <a:br>
              <a:rPr lang="en-US" dirty="0"/>
            </a:br>
            <a:r>
              <a:rPr lang="en-US" dirty="0"/>
              <a:t/>
            </a:r>
            <a:br>
              <a:rPr lang="en-US" dirty="0"/>
            </a:br>
            <a:endParaRPr lang="en-US" dirty="0"/>
          </a:p>
        </p:txBody>
      </p:sp>
      <p:sp>
        <p:nvSpPr>
          <p:cNvPr id="5" name="Content Placeholder 4"/>
          <p:cNvSpPr>
            <a:spLocks noGrp="1"/>
          </p:cNvSpPr>
          <p:nvPr>
            <p:ph idx="1"/>
          </p:nvPr>
        </p:nvSpPr>
        <p:spPr>
          <a:xfrm>
            <a:off x="-1728431" y="3610243"/>
            <a:ext cx="3500080" cy="3448963"/>
          </a:xfrm>
        </p:spPr>
        <p:txBody>
          <a:bodyPr/>
          <a:lstStyle/>
          <a:p>
            <a:endParaRPr lang="en-US" b="1" dirty="0"/>
          </a:p>
          <a:p>
            <a:endParaRPr lang="en-US" b="1" dirty="0" smtClean="0"/>
          </a:p>
          <a:p>
            <a:endParaRPr lang="en-US" b="1" dirty="0"/>
          </a:p>
          <a:p>
            <a:endParaRPr lang="en-US" b="1" dirty="0" smtClean="0"/>
          </a:p>
          <a:p>
            <a:endParaRPr lang="en-US" b="1" dirty="0"/>
          </a:p>
          <a:p>
            <a:endParaRPr lang="en-US" b="1" dirty="0"/>
          </a:p>
          <a:p>
            <a:endParaRPr lang="en-US" dirty="0"/>
          </a:p>
        </p:txBody>
      </p:sp>
      <p:sp>
        <p:nvSpPr>
          <p:cNvPr id="3" name="Rectangle 2"/>
          <p:cNvSpPr/>
          <p:nvPr/>
        </p:nvSpPr>
        <p:spPr>
          <a:xfrm>
            <a:off x="687600" y="909787"/>
            <a:ext cx="7059600" cy="4401205"/>
          </a:xfrm>
          <a:prstGeom prst="rect">
            <a:avLst/>
          </a:prstGeom>
        </p:spPr>
        <p:txBody>
          <a:bodyPr wrap="square">
            <a:spAutoFit/>
          </a:bodyPr>
          <a:lstStyle/>
          <a:p>
            <a:pPr marL="285750" indent="-285750">
              <a:buFont typeface="Arial" panose="020B0604020202020204" pitchFamily="34" charset="0"/>
              <a:buChar char="•"/>
            </a:pPr>
            <a:r>
              <a:rPr lang="en-US" dirty="0" smtClean="0"/>
              <a:t>Recent Notable Federal Legislation</a:t>
            </a:r>
          </a:p>
          <a:p>
            <a:r>
              <a:rPr lang="en-US" sz="900" dirty="0" smtClean="0"/>
              <a:t>	</a:t>
            </a:r>
            <a:r>
              <a:rPr lang="en-US" sz="1200" b="1" dirty="0" smtClean="0">
                <a:latin typeface="Century Gothic" panose="020B0502020202020204" pitchFamily="34" charset="0"/>
              </a:rPr>
              <a:t>2014, </a:t>
            </a:r>
            <a:r>
              <a:rPr lang="en-US" sz="1200" dirty="0">
                <a:latin typeface="Century Gothic" panose="020B0502020202020204" pitchFamily="34" charset="0"/>
              </a:rPr>
              <a:t>The Rohrabacher–Farr amendment passes the U.S. House and is signed into law. Requiring annual renewal, it prohibits the Justice </a:t>
            </a:r>
            <a:r>
              <a:rPr lang="en-US" sz="1200" dirty="0" smtClean="0">
                <a:latin typeface="Century Gothic" panose="020B0502020202020204" pitchFamily="34" charset="0"/>
              </a:rPr>
              <a:t>	Department</a:t>
            </a:r>
            <a:r>
              <a:rPr lang="en-US" sz="1200" dirty="0">
                <a:latin typeface="Century Gothic" panose="020B0502020202020204" pitchFamily="34" charset="0"/>
              </a:rPr>
              <a:t> from interfering with the implementation of state medical cannabis laws.</a:t>
            </a:r>
            <a:r>
              <a:rPr lang="en-US" sz="1200" baseline="30000" dirty="0">
                <a:latin typeface="Century Gothic" panose="020B0502020202020204" pitchFamily="34" charset="0"/>
              </a:rPr>
              <a:t>[7][8]</a:t>
            </a:r>
            <a:r>
              <a:rPr lang="en-US" sz="1200" dirty="0">
                <a:latin typeface="Century Gothic" panose="020B0502020202020204" pitchFamily="34" charset="0"/>
              </a:rPr>
              <a:t> The Cole Memorandum had in 2013 </a:t>
            </a:r>
            <a:r>
              <a:rPr lang="en-US" sz="1200" dirty="0" smtClean="0">
                <a:latin typeface="Century Gothic" panose="020B0502020202020204" pitchFamily="34" charset="0"/>
              </a:rPr>
              <a:t>assigned policies </a:t>
            </a:r>
            <a:r>
              <a:rPr lang="en-US" sz="1200" dirty="0">
                <a:latin typeface="Century Gothic" panose="020B0502020202020204" pitchFamily="34" charset="0"/>
              </a:rPr>
              <a:t>from within the Justice Department.</a:t>
            </a:r>
            <a:r>
              <a:rPr lang="en-US" sz="1200" baseline="30000" dirty="0">
                <a:latin typeface="Century Gothic" panose="020B0502020202020204" pitchFamily="34" charset="0"/>
              </a:rPr>
              <a:t>[9][10</a:t>
            </a:r>
            <a:r>
              <a:rPr lang="en-US" sz="1200" baseline="30000" dirty="0" smtClean="0">
                <a:latin typeface="Century Gothic" panose="020B0502020202020204" pitchFamily="34" charset="0"/>
              </a:rPr>
              <a:t>]</a:t>
            </a:r>
          </a:p>
          <a:p>
            <a:endParaRPr lang="en-US" sz="1200" dirty="0">
              <a:latin typeface="Century Gothic" panose="020B0502020202020204" pitchFamily="34" charset="0"/>
            </a:endParaRPr>
          </a:p>
          <a:p>
            <a:r>
              <a:rPr lang="en-US" sz="1200" dirty="0" smtClean="0">
                <a:latin typeface="Century Gothic" panose="020B0502020202020204" pitchFamily="34" charset="0"/>
              </a:rPr>
              <a:t>	</a:t>
            </a:r>
            <a:r>
              <a:rPr lang="en-US" sz="1200" b="1" dirty="0" smtClean="0">
                <a:latin typeface="Century Gothic" panose="020B0502020202020204" pitchFamily="34" charset="0"/>
              </a:rPr>
              <a:t>2018, </a:t>
            </a:r>
            <a:r>
              <a:rPr lang="en-US" sz="1200" dirty="0">
                <a:latin typeface="Century Gothic" panose="020B0502020202020204" pitchFamily="34" charset="0"/>
              </a:rPr>
              <a:t>The 2018 farm bill legalizes low-THC (less than 0.3% THC) hemp and hemp-derived products such </a:t>
            </a:r>
            <a:r>
              <a:rPr lang="en-US" sz="1200" dirty="0" smtClean="0">
                <a:latin typeface="Century Gothic" panose="020B0502020202020204" pitchFamily="34" charset="0"/>
              </a:rPr>
              <a:t>as cannabidiol</a:t>
            </a:r>
            <a:r>
              <a:rPr lang="en-US" sz="1200" dirty="0">
                <a:latin typeface="Century Gothic" panose="020B0502020202020204" pitchFamily="34" charset="0"/>
              </a:rPr>
              <a:t> (CBD) at the </a:t>
            </a:r>
            <a:r>
              <a:rPr lang="en-US" sz="1200" dirty="0" smtClean="0">
                <a:latin typeface="Century Gothic" panose="020B0502020202020204" pitchFamily="34" charset="0"/>
              </a:rPr>
              <a:t>federal level</a:t>
            </a:r>
            <a:r>
              <a:rPr lang="en-US" sz="1200" dirty="0">
                <a:latin typeface="Century Gothic" panose="020B0502020202020204" pitchFamily="34" charset="0"/>
              </a:rPr>
              <a:t>. The bill also fully removed </a:t>
            </a:r>
            <a:r>
              <a:rPr lang="en-US" sz="1200" dirty="0" smtClean="0">
                <a:latin typeface="Century Gothic" panose="020B0502020202020204" pitchFamily="34" charset="0"/>
              </a:rPr>
              <a:t>or “descheduled”</a:t>
            </a:r>
            <a:r>
              <a:rPr lang="en-US" sz="1200" dirty="0">
                <a:latin typeface="Century Gothic" panose="020B0502020202020204" pitchFamily="34" charset="0"/>
              </a:rPr>
              <a:t>  low-THC cannabis products from </a:t>
            </a:r>
            <a:r>
              <a:rPr lang="en-US" sz="1200" dirty="0" smtClean="0">
                <a:latin typeface="Century Gothic" panose="020B0502020202020204" pitchFamily="34" charset="0"/>
              </a:rPr>
              <a:t>the Controlled Substances Act</a:t>
            </a:r>
            <a:r>
              <a:rPr lang="en-US" sz="1200" dirty="0">
                <a:latin typeface="Century Gothic" panose="020B0502020202020204" pitchFamily="34" charset="0"/>
              </a:rPr>
              <a:t> </a:t>
            </a:r>
            <a:r>
              <a:rPr lang="en-US" sz="1200" dirty="0" smtClean="0">
                <a:latin typeface="Century Gothic" panose="020B0502020202020204" pitchFamily="34" charset="0"/>
              </a:rPr>
              <a:t> </a:t>
            </a:r>
            <a:r>
              <a:rPr lang="en-US" sz="1200" dirty="0">
                <a:latin typeface="Century Gothic" panose="020B0502020202020204" pitchFamily="34" charset="0"/>
              </a:rPr>
              <a:t>where they had </a:t>
            </a:r>
            <a:r>
              <a:rPr lang="en-US" sz="1200" dirty="0" smtClean="0">
                <a:latin typeface="Century Gothic" panose="020B0502020202020204" pitchFamily="34" charset="0"/>
              </a:rPr>
              <a:t>been listed </a:t>
            </a:r>
            <a:r>
              <a:rPr lang="en-US" sz="1200" dirty="0">
                <a:latin typeface="Century Gothic" panose="020B0502020202020204" pitchFamily="34" charset="0"/>
              </a:rPr>
              <a:t>as Schedule I drugs since the CSA's inception in 1970.</a:t>
            </a:r>
            <a:r>
              <a:rPr lang="en-US" sz="1200" baseline="30000" dirty="0">
                <a:latin typeface="Century Gothic" panose="020B0502020202020204" pitchFamily="34" charset="0"/>
              </a:rPr>
              <a:t>[3][</a:t>
            </a:r>
            <a:r>
              <a:rPr lang="en-US" sz="1200" baseline="30000" dirty="0" smtClean="0">
                <a:latin typeface="Century Gothic" panose="020B0502020202020204" pitchFamily="34" charset="0"/>
              </a:rPr>
              <a:t>11]</a:t>
            </a:r>
          </a:p>
          <a:p>
            <a:endParaRPr lang="en-US" sz="1200" baseline="30000" dirty="0">
              <a:latin typeface="Century Gothic" panose="020B0502020202020204" pitchFamily="34" charset="0"/>
            </a:endParaRPr>
          </a:p>
          <a:p>
            <a:r>
              <a:rPr lang="en-US" sz="1200" baseline="30000" dirty="0" smtClean="0">
                <a:latin typeface="Century Gothic" panose="020B0502020202020204" pitchFamily="34" charset="0"/>
              </a:rPr>
              <a:t>	</a:t>
            </a:r>
            <a:r>
              <a:rPr lang="en-US" sz="1200" b="1" dirty="0" smtClean="0">
                <a:latin typeface="Century Gothic" panose="020B0502020202020204" pitchFamily="34" charset="0"/>
              </a:rPr>
              <a:t>2019</a:t>
            </a:r>
            <a:r>
              <a:rPr lang="en-US" sz="1200" dirty="0">
                <a:latin typeface="Century Gothic" panose="020B0502020202020204" pitchFamily="34" charset="0"/>
              </a:rPr>
              <a:t>, Rep. Jerrold Nadler (D-N.Y.) and California’s then-Sen. Kamala </a:t>
            </a:r>
            <a:r>
              <a:rPr lang="en-US" sz="1200" dirty="0" smtClean="0">
                <a:latin typeface="Century Gothic" panose="020B0502020202020204" pitchFamily="34" charset="0"/>
              </a:rPr>
              <a:t>Harris</a:t>
            </a:r>
            <a:r>
              <a:rPr lang="en-US" sz="1200" dirty="0">
                <a:latin typeface="Century Gothic" panose="020B0502020202020204" pitchFamily="34" charset="0"/>
              </a:rPr>
              <a:t>, now vice president, introduced legislation in both </a:t>
            </a:r>
            <a:r>
              <a:rPr lang="en-US" sz="1200" dirty="0" smtClean="0">
                <a:latin typeface="Century Gothic" panose="020B0502020202020204" pitchFamily="34" charset="0"/>
              </a:rPr>
              <a:t>chambers of </a:t>
            </a:r>
            <a:r>
              <a:rPr lang="en-US" sz="1200" dirty="0">
                <a:latin typeface="Century Gothic" panose="020B0502020202020204" pitchFamily="34" charset="0"/>
              </a:rPr>
              <a:t>Congress that would have decriminalized marijuana and expunged </a:t>
            </a:r>
            <a:r>
              <a:rPr lang="en-US" sz="1200" dirty="0" smtClean="0">
                <a:latin typeface="Century Gothic" panose="020B0502020202020204" pitchFamily="34" charset="0"/>
              </a:rPr>
              <a:t>some </a:t>
            </a:r>
            <a:r>
              <a:rPr lang="en-US" sz="1200" dirty="0">
                <a:latin typeface="Century Gothic" panose="020B0502020202020204" pitchFamily="34" charset="0"/>
              </a:rPr>
              <a:t>criminal records, among other </a:t>
            </a:r>
            <a:r>
              <a:rPr lang="en-US" sz="1200" dirty="0" smtClean="0">
                <a:latin typeface="Century Gothic" panose="020B0502020202020204" pitchFamily="34" charset="0"/>
              </a:rPr>
              <a:t>things. The House passed </a:t>
            </a:r>
            <a:r>
              <a:rPr lang="en-US" sz="1200" dirty="0">
                <a:latin typeface="Century Gothic" panose="020B0502020202020204" pitchFamily="34" charset="0"/>
              </a:rPr>
              <a:t>the </a:t>
            </a:r>
            <a:r>
              <a:rPr lang="en-US" sz="1200" dirty="0" smtClean="0">
                <a:latin typeface="Century Gothic" panose="020B0502020202020204" pitchFamily="34" charset="0"/>
              </a:rPr>
              <a:t>	legislation </a:t>
            </a:r>
            <a:r>
              <a:rPr lang="en-US" sz="1200" dirty="0">
                <a:latin typeface="Century Gothic" panose="020B0502020202020204" pitchFamily="34" charset="0"/>
              </a:rPr>
              <a:t>in a 228-164 vote in December 2020. It was the first time </a:t>
            </a:r>
            <a:r>
              <a:rPr lang="en-US" sz="1200" dirty="0" smtClean="0">
                <a:latin typeface="Century Gothic" panose="020B0502020202020204" pitchFamily="34" charset="0"/>
              </a:rPr>
              <a:t>legislation </a:t>
            </a:r>
            <a:r>
              <a:rPr lang="en-US" sz="1200" dirty="0">
                <a:latin typeface="Century Gothic" panose="020B0502020202020204" pitchFamily="34" charset="0"/>
              </a:rPr>
              <a:t>to remove cannabis from the Schedule </a:t>
            </a:r>
            <a:r>
              <a:rPr lang="en-US" sz="1200" dirty="0" smtClean="0">
                <a:latin typeface="Century Gothic" panose="020B0502020202020204" pitchFamily="34" charset="0"/>
              </a:rPr>
              <a:t>I </a:t>
            </a:r>
            <a:r>
              <a:rPr lang="en-US" sz="1200" dirty="0">
                <a:latin typeface="Century Gothic" panose="020B0502020202020204" pitchFamily="34" charset="0"/>
              </a:rPr>
              <a:t>list made it to a </a:t>
            </a:r>
            <a:r>
              <a:rPr lang="en-US" sz="1200" dirty="0" smtClean="0">
                <a:latin typeface="Century Gothic" panose="020B0502020202020204" pitchFamily="34" charset="0"/>
              </a:rPr>
              <a:t>floor </a:t>
            </a:r>
            <a:r>
              <a:rPr lang="en-US" sz="1200" dirty="0">
                <a:latin typeface="Century Gothic" panose="020B0502020202020204" pitchFamily="34" charset="0"/>
              </a:rPr>
              <a:t>vote</a:t>
            </a:r>
            <a:r>
              <a:rPr lang="en-US" sz="1200" dirty="0" smtClean="0">
                <a:latin typeface="Century Gothic" panose="020B0502020202020204" pitchFamily="34" charset="0"/>
              </a:rPr>
              <a:t>.</a:t>
            </a:r>
          </a:p>
          <a:p>
            <a:pPr>
              <a:spcBef>
                <a:spcPts val="1800"/>
              </a:spcBef>
              <a:spcAft>
                <a:spcPts val="1200"/>
              </a:spcAft>
            </a:pPr>
            <a:r>
              <a:rPr lang="en-US" sz="1000" dirty="0" smtClean="0">
                <a:latin typeface="Century Gothic" panose="020B0502020202020204" pitchFamily="34" charset="0"/>
              </a:rPr>
              <a:t>	</a:t>
            </a:r>
            <a:endParaRPr lang="en-US" sz="1000" dirty="0">
              <a:latin typeface="Century Gothic" panose="020B0502020202020204" pitchFamily="34" charset="0"/>
            </a:endParaRPr>
          </a:p>
          <a:p>
            <a:endParaRPr lang="en-US" sz="900" dirty="0" smtClean="0"/>
          </a:p>
          <a:p>
            <a:endParaRPr lang="en-US" sz="900" dirty="0"/>
          </a:p>
          <a:p>
            <a:endParaRPr lang="en-US" sz="900" dirty="0" smtClean="0"/>
          </a:p>
          <a:p>
            <a:pPr>
              <a:spcBef>
                <a:spcPts val="1800"/>
              </a:spcBef>
              <a:spcAft>
                <a:spcPts val="1200"/>
              </a:spcAft>
            </a:pPr>
            <a:r>
              <a:rPr lang="en-US" sz="900" dirty="0" smtClean="0"/>
              <a:t>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197" y="3539836"/>
            <a:ext cx="1447112" cy="755192"/>
          </a:xfrm>
          <a:prstGeom prst="rect">
            <a:avLst/>
          </a:prstGeom>
        </p:spPr>
      </p:pic>
    </p:spTree>
    <p:extLst>
      <p:ext uri="{BB962C8B-B14F-4D97-AF65-F5344CB8AC3E}">
        <p14:creationId xmlns:p14="http://schemas.microsoft.com/office/powerpoint/2010/main" val="18340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2021 Federal Legislation</a:t>
            </a:r>
            <a:endParaRPr lang="en-US" b="1" dirty="0"/>
          </a:p>
        </p:txBody>
      </p:sp>
      <p:sp>
        <p:nvSpPr>
          <p:cNvPr id="3" name="Content Placeholder 2"/>
          <p:cNvSpPr>
            <a:spLocks noGrp="1"/>
          </p:cNvSpPr>
          <p:nvPr>
            <p:ph idx="1"/>
          </p:nvPr>
        </p:nvSpPr>
        <p:spPr>
          <a:xfrm>
            <a:off x="457200" y="896331"/>
            <a:ext cx="8229600" cy="3045278"/>
          </a:xfrm>
        </p:spPr>
        <p:txBody>
          <a:bodyPr>
            <a:normAutofit fontScale="77500" lnSpcReduction="20000"/>
          </a:bodyPr>
          <a:lstStyle/>
          <a:p>
            <a:r>
              <a:rPr lang="en-US" dirty="0" smtClean="0"/>
              <a:t>Cannabis </a:t>
            </a:r>
            <a:r>
              <a:rPr lang="en-US" dirty="0"/>
              <a:t>Bill Opportunity </a:t>
            </a:r>
            <a:r>
              <a:rPr lang="en-US" dirty="0" smtClean="0"/>
              <a:t>Act - </a:t>
            </a:r>
            <a:r>
              <a:rPr lang="en-US" dirty="0"/>
              <a:t>On July 14, 2021 a draft of a bill to legalize cannabis was introduced into the United States Senate. Would take cannabis off </a:t>
            </a:r>
            <a:r>
              <a:rPr lang="en-US" dirty="0" smtClean="0"/>
              <a:t>Schedule I classification and transfer </a:t>
            </a:r>
            <a:r>
              <a:rPr lang="en-US" dirty="0"/>
              <a:t>control </a:t>
            </a:r>
            <a:r>
              <a:rPr lang="en-US" dirty="0" smtClean="0"/>
              <a:t>of </a:t>
            </a:r>
            <a:r>
              <a:rPr lang="en-US" dirty="0"/>
              <a:t>possession, </a:t>
            </a:r>
            <a:r>
              <a:rPr lang="en-US" dirty="0" smtClean="0"/>
              <a:t>production, and distribution </a:t>
            </a:r>
            <a:r>
              <a:rPr lang="en-US" dirty="0"/>
              <a:t>of </a:t>
            </a:r>
            <a:r>
              <a:rPr lang="en-US" dirty="0" smtClean="0"/>
              <a:t>cannabis to the States. </a:t>
            </a:r>
          </a:p>
          <a:p>
            <a:pPr marL="0" indent="0">
              <a:buNone/>
            </a:pPr>
            <a:endParaRPr lang="en-US" dirty="0"/>
          </a:p>
          <a:p>
            <a:r>
              <a:rPr lang="en-US" dirty="0" smtClean="0"/>
              <a:t>The House of Representatives recently passed the Secure and Fair Enforcement (SAFE) Banking Act of 2021 (HR 1996), which provides a safe harbor from penalties for financial institutions that provide services for legitimate cannabis-related businesses. It is unclear whether the bill will advance in the Senate.  </a:t>
            </a:r>
            <a:r>
              <a:rPr lang="en-US" sz="1300" i="1" dirty="0" smtClean="0"/>
              <a:t>*</a:t>
            </a:r>
            <a:r>
              <a:rPr lang="en-US" sz="1300" b="1" i="1" dirty="0" smtClean="0"/>
              <a:t>Illinois brought in more than </a:t>
            </a:r>
            <a:r>
              <a:rPr lang="en-US" sz="1300" b="1" i="1" u="sng" dirty="0" smtClean="0"/>
              <a:t>$582 </a:t>
            </a:r>
            <a:r>
              <a:rPr lang="en-US" sz="1300" b="1" i="1" dirty="0" smtClean="0"/>
              <a:t>million in net revenue in the first year of legalized marijuana-2020; Colorado </a:t>
            </a:r>
            <a:r>
              <a:rPr lang="en-US" sz="1300" b="1" i="1" dirty="0"/>
              <a:t>marijuana sales hit $</a:t>
            </a:r>
            <a:r>
              <a:rPr lang="en-US" sz="1300" b="1" i="1" u="sng" dirty="0"/>
              <a:t>2.2</a:t>
            </a:r>
            <a:r>
              <a:rPr lang="en-US" sz="1300" b="1" i="1" dirty="0"/>
              <a:t> billion </a:t>
            </a:r>
            <a:r>
              <a:rPr lang="en-US" sz="1300" b="1" i="1" dirty="0" smtClean="0"/>
              <a:t>in 2020 </a:t>
            </a:r>
            <a:r>
              <a:rPr lang="en-US" sz="1300" b="1" i="1" dirty="0"/>
              <a:t>highest-selling year </a:t>
            </a:r>
            <a:r>
              <a:rPr lang="en-US" sz="1300" b="1" i="1" dirty="0" smtClean="0"/>
              <a:t>yet marijuana </a:t>
            </a:r>
            <a:r>
              <a:rPr lang="en-US" sz="1300" b="1" i="1" dirty="0"/>
              <a:t>sales approaching the $</a:t>
            </a:r>
            <a:r>
              <a:rPr lang="en-US" sz="1300" b="1" i="1" u="sng" dirty="0"/>
              <a:t>10</a:t>
            </a:r>
            <a:r>
              <a:rPr lang="en-US" sz="1300" b="1" i="1" dirty="0"/>
              <a:t> billion mark in seven years since recreational weed was </a:t>
            </a:r>
            <a:r>
              <a:rPr lang="en-US" sz="1300" b="1" i="1" dirty="0" smtClean="0"/>
              <a:t>legalized </a:t>
            </a:r>
          </a:p>
          <a:p>
            <a:endParaRPr lang="en-US" sz="1300" i="1" dirty="0" smtClean="0"/>
          </a:p>
          <a:p>
            <a:r>
              <a:rPr lang="en-US" dirty="0" smtClean="0"/>
              <a:t>Both </a:t>
            </a:r>
            <a:r>
              <a:rPr lang="en-US" dirty="0"/>
              <a:t>the House and the Senate have introduced the Clarifying Law Around Insurance of Marijuana (CLAIM) Act of 2021 (HR 2068/SB 862), which proposes a safe harbor for insurers engaging in the business of insurance in connection with a cannabis-related legitimate business.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256" y="3595255"/>
            <a:ext cx="1482436" cy="692708"/>
          </a:xfrm>
          <a:prstGeom prst="rect">
            <a:avLst/>
          </a:prstGeom>
        </p:spPr>
      </p:pic>
    </p:spTree>
    <p:extLst>
      <p:ext uri="{BB962C8B-B14F-4D97-AF65-F5344CB8AC3E}">
        <p14:creationId xmlns:p14="http://schemas.microsoft.com/office/powerpoint/2010/main" val="1599912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1266</TotalTime>
  <Words>3212</Words>
  <Application>Microsoft Office PowerPoint</Application>
  <PresentationFormat>On-screen Show (16:9)</PresentationFormat>
  <Paragraphs>276</Paragraphs>
  <Slides>27</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Custom Design</vt:lpstr>
      <vt:lpstr>Risk Management Practices around Marijuana</vt:lpstr>
      <vt:lpstr>Risk Management Practices around Marijuana</vt:lpstr>
      <vt:lpstr>What is our goal today?</vt:lpstr>
      <vt:lpstr>Agenda</vt:lpstr>
      <vt:lpstr>Historical Perspective of Federal Level Marijuana Regulation  </vt:lpstr>
      <vt:lpstr>Historical Perspective of State Level Marijuana Regulation</vt:lpstr>
      <vt:lpstr>PowerPoint Presentation</vt:lpstr>
      <vt:lpstr>Future Outlook Marijuana Regulation  </vt:lpstr>
      <vt:lpstr>2021 Federal Legislation</vt:lpstr>
      <vt:lpstr>It’s the Wild West </vt:lpstr>
      <vt:lpstr>Risk Management Practice Marijuana Considerations Marijuana and the Workplace</vt:lpstr>
      <vt:lpstr>Workers’ Compensation</vt:lpstr>
      <vt:lpstr>Initial Case Law on Reimbursement</vt:lpstr>
      <vt:lpstr>Recent Case Law: Reimbursement Required</vt:lpstr>
      <vt:lpstr>Recent Case Law: Reimbursement Not Required</vt:lpstr>
      <vt:lpstr>State Legislation Re: Reimbursement</vt:lpstr>
      <vt:lpstr>Illinois – Rebuttal Presumption: </vt:lpstr>
      <vt:lpstr>Risk Management Practice Marijuana Considerations Marijuana and the Workplace- Workplace Safety</vt:lpstr>
      <vt:lpstr>Risk Management Practice Marijuana Considerations Marijuana and the Workplace- Human Resources</vt:lpstr>
      <vt:lpstr>2021 Legislation: Standards for Impairment</vt:lpstr>
      <vt:lpstr>2021 Legislation that did not advance</vt:lpstr>
      <vt:lpstr>Seeing through the haze of confusion</vt:lpstr>
      <vt:lpstr>Marijuana Drug Testing Considerations</vt:lpstr>
      <vt:lpstr>Legalization advocates challenge drug-free workplace programs</vt:lpstr>
      <vt:lpstr>Risk Management Practice Marijuana Considerations  What can Employers Do?</vt:lpstr>
      <vt:lpstr>Question Still Remain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CoreTek</dc:creator>
  <cp:lastModifiedBy>Wagner, Steve</cp:lastModifiedBy>
  <cp:revision>89</cp:revision>
  <dcterms:created xsi:type="dcterms:W3CDTF">2015-08-10T22:14:49Z</dcterms:created>
  <dcterms:modified xsi:type="dcterms:W3CDTF">2021-09-10T17:53:37Z</dcterms:modified>
</cp:coreProperties>
</file>