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29"/>
  </p:notesMasterIdLst>
  <p:sldIdLst>
    <p:sldId id="256" r:id="rId2"/>
    <p:sldId id="257" r:id="rId3"/>
    <p:sldId id="260" r:id="rId4"/>
    <p:sldId id="269" r:id="rId5"/>
    <p:sldId id="267" r:id="rId6"/>
    <p:sldId id="268" r:id="rId7"/>
    <p:sldId id="270" r:id="rId8"/>
    <p:sldId id="1680" r:id="rId9"/>
    <p:sldId id="259" r:id="rId10"/>
    <p:sldId id="271" r:id="rId11"/>
    <p:sldId id="272" r:id="rId12"/>
    <p:sldId id="273" r:id="rId13"/>
    <p:sldId id="274" r:id="rId14"/>
    <p:sldId id="275" r:id="rId15"/>
    <p:sldId id="276" r:id="rId16"/>
    <p:sldId id="278" r:id="rId17"/>
    <p:sldId id="279" r:id="rId18"/>
    <p:sldId id="280" r:id="rId19"/>
    <p:sldId id="1679" r:id="rId20"/>
    <p:sldId id="1678" r:id="rId21"/>
    <p:sldId id="1681" r:id="rId22"/>
    <p:sldId id="1682" r:id="rId23"/>
    <p:sldId id="281" r:id="rId24"/>
    <p:sldId id="282" r:id="rId25"/>
    <p:sldId id="1675" r:id="rId26"/>
    <p:sldId id="1676" r:id="rId27"/>
    <p:sldId id="1677"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67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90"/>
    <p:restoredTop sz="71825"/>
  </p:normalViewPr>
  <p:slideViewPr>
    <p:cSldViewPr snapToGrid="0" snapToObjects="1" showGuides="1">
      <p:cViewPr varScale="1">
        <p:scale>
          <a:sx n="89" d="100"/>
          <a:sy n="89" d="100"/>
        </p:scale>
        <p:origin x="1648" y="168"/>
      </p:cViewPr>
      <p:guideLst>
        <p:guide orient="horz" pos="1620"/>
        <p:guide pos="28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0A06E-0AF9-4F4A-BD10-BD1FE19CDDE5}" type="datetimeFigureOut">
              <a:rPr lang="en-US" smtClean="0"/>
              <a:t>9/15/21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C6EDF-7AF6-6D41-A950-82B633C0778A}" type="slidenum">
              <a:rPr lang="en-US" smtClean="0"/>
              <a:t>‹#›</a:t>
            </a:fld>
            <a:endParaRPr lang="en-US"/>
          </a:p>
        </p:txBody>
      </p:sp>
    </p:spTree>
    <p:extLst>
      <p:ext uri="{BB962C8B-B14F-4D97-AF65-F5344CB8AC3E}">
        <p14:creationId xmlns:p14="http://schemas.microsoft.com/office/powerpoint/2010/main" val="396004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200" dirty="0">
                <a:solidFill>
                  <a:schemeClr val="dk1"/>
                </a:solidFill>
                <a:latin typeface="+mn-lt"/>
                <a:ea typeface="Calibri"/>
                <a:cs typeface="Calibri"/>
                <a:sym typeface="Calibri"/>
              </a:rPr>
              <a:t>Welcome – thank you so much to RIMS for the invitation to speak with all of you today. </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endParaRPr lang="en-US" sz="120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200" dirty="0">
                <a:solidFill>
                  <a:schemeClr val="dk1"/>
                </a:solidFill>
                <a:latin typeface="+mn-lt"/>
                <a:ea typeface="Calibri"/>
                <a:cs typeface="Calibri"/>
                <a:sym typeface="Calibri"/>
              </a:rPr>
              <a:t>Origami Risk’s partnership with RIMS is one that we greatly value and appreciate, as we continue to serve the needs of the members and receive great feedback used in the future of our solutions.</a:t>
            </a:r>
          </a:p>
          <a:p>
            <a:pPr marL="0" lvl="0" indent="0" algn="l" rtl="0">
              <a:spcBef>
                <a:spcPts val="0"/>
              </a:spcBef>
              <a:spcAft>
                <a:spcPts val="0"/>
              </a:spcAft>
              <a:buClr>
                <a:schemeClr val="dk1"/>
              </a:buClr>
              <a:buFont typeface="Arial"/>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mn-lt"/>
                <a:ea typeface="Calibri"/>
                <a:cs typeface="Calibri"/>
                <a:sym typeface="Calibri"/>
              </a:rPr>
              <a:t>I see many familiar faces from over the years, doesn’t it feel even better to see each other again this year in person?!</a:t>
            </a:r>
          </a:p>
          <a:p>
            <a:pPr marL="0" lvl="0" indent="0" algn="l" rtl="0">
              <a:spcBef>
                <a:spcPts val="0"/>
              </a:spcBef>
              <a:spcAft>
                <a:spcPts val="0"/>
              </a:spcAft>
              <a:buClr>
                <a:schemeClr val="dk1"/>
              </a:buClr>
              <a:buFont typeface="Arial"/>
              <a:buNone/>
            </a:pPr>
            <a:endParaRPr lang="en-US" sz="1200" dirty="0">
              <a:solidFill>
                <a:schemeClr val="dk1"/>
              </a:solidFill>
              <a:latin typeface="+mn-lt"/>
              <a:ea typeface="Calibri"/>
              <a:cs typeface="Calibri"/>
              <a:sym typeface="Calibri"/>
            </a:endParaRPr>
          </a:p>
          <a:p>
            <a:pPr marL="0" lvl="0" indent="0" algn="l" rtl="0">
              <a:spcBef>
                <a:spcPts val="0"/>
              </a:spcBef>
              <a:spcAft>
                <a:spcPts val="0"/>
              </a:spcAft>
              <a:buClr>
                <a:schemeClr val="dk1"/>
              </a:buClr>
              <a:buFont typeface="Arial"/>
              <a:buNone/>
            </a:pPr>
            <a:r>
              <a:rPr lang="en-US" sz="1200" dirty="0">
                <a:solidFill>
                  <a:schemeClr val="dk1"/>
                </a:solidFill>
                <a:latin typeface="+mn-lt"/>
                <a:ea typeface="Calibri"/>
                <a:cs typeface="Calibri"/>
                <a:sym typeface="Calibri"/>
              </a:rPr>
              <a:t>This year, we’ll be discussing </a:t>
            </a:r>
            <a:r>
              <a:rPr lang="en-US" sz="1200" b="1" dirty="0">
                <a:solidFill>
                  <a:schemeClr val="dk1"/>
                </a:solidFill>
                <a:latin typeface="+mn-lt"/>
                <a:ea typeface="Calibri"/>
                <a:cs typeface="Calibri"/>
                <a:sym typeface="Calibri"/>
              </a:rPr>
              <a:t>how to e</a:t>
            </a:r>
            <a:r>
              <a:rPr lang="en-US" b="1" dirty="0"/>
              <a:t>nhance your department’s value across the enterprise through the reliance on data </a:t>
            </a:r>
            <a:r>
              <a:rPr lang="en-US" b="0" dirty="0"/>
              <a:t>– and I’m not going to do this alone… </a:t>
            </a:r>
            <a:endParaRPr lang="en-US" sz="1200" b="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fld id="{7EBC6EDF-7AF6-6D41-A950-82B633C0778A}" type="slidenum">
              <a:rPr lang="en-US" smtClean="0"/>
              <a:t>1</a:t>
            </a:fld>
            <a:endParaRPr lang="en-US"/>
          </a:p>
        </p:txBody>
      </p:sp>
    </p:spTree>
    <p:extLst>
      <p:ext uri="{BB962C8B-B14F-4D97-AF65-F5344CB8AC3E}">
        <p14:creationId xmlns:p14="http://schemas.microsoft.com/office/powerpoint/2010/main" val="59620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11</a:t>
            </a:fld>
            <a:endParaRPr lang="en-US"/>
          </a:p>
        </p:txBody>
      </p:sp>
    </p:spTree>
    <p:extLst>
      <p:ext uri="{BB962C8B-B14F-4D97-AF65-F5344CB8AC3E}">
        <p14:creationId xmlns:p14="http://schemas.microsoft.com/office/powerpoint/2010/main" val="369623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QR code availability bullet: – i.e. post to a wall, anyone with a smartphone can access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different systems and create a new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 continued between the FSQA and the vendor until it is resolved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PSSA internal form, hand off to enter in system, re-keyed into the system, system will then notify, FSQA will review keyed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Removed manual piece of this process - PSSA keys directly - FSQA review - send to PSSA if any questions (grant access links - all in origami)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Product Services &amp; Sales Administrator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Root cause analysis - Origami Risk</a:t>
            </a:r>
          </a:p>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12</a:t>
            </a:fld>
            <a:endParaRPr lang="en-US"/>
          </a:p>
        </p:txBody>
      </p:sp>
    </p:spTree>
    <p:extLst>
      <p:ext uri="{BB962C8B-B14F-4D97-AF65-F5344CB8AC3E}">
        <p14:creationId xmlns:p14="http://schemas.microsoft.com/office/powerpoint/2010/main" val="567875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13</a:t>
            </a:fld>
            <a:endParaRPr lang="en-US"/>
          </a:p>
        </p:txBody>
      </p:sp>
    </p:spTree>
    <p:extLst>
      <p:ext uri="{BB962C8B-B14F-4D97-AF65-F5344CB8AC3E}">
        <p14:creationId xmlns:p14="http://schemas.microsoft.com/office/powerpoint/2010/main" val="903573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14</a:t>
            </a:fld>
            <a:endParaRPr lang="en-US"/>
          </a:p>
        </p:txBody>
      </p:sp>
    </p:spTree>
    <p:extLst>
      <p:ext uri="{BB962C8B-B14F-4D97-AF65-F5344CB8AC3E}">
        <p14:creationId xmlns:p14="http://schemas.microsoft.com/office/powerpoint/2010/main" val="5044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15</a:t>
            </a:fld>
            <a:endParaRPr lang="en-US"/>
          </a:p>
        </p:txBody>
      </p:sp>
    </p:spTree>
    <p:extLst>
      <p:ext uri="{BB962C8B-B14F-4D97-AF65-F5344CB8AC3E}">
        <p14:creationId xmlns:p14="http://schemas.microsoft.com/office/powerpoint/2010/main" val="62866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Voluntary COVID-19 Vaccine Tracking &amp; Delta Variant</a:t>
            </a:r>
          </a:p>
          <a:p>
            <a:pPr lvl="1"/>
            <a:r>
              <a:rPr lang="en-US" dirty="0"/>
              <a:t>Highly regulated industry meets customers with varying requirements (impacting deliveries and more)</a:t>
            </a:r>
          </a:p>
          <a:p>
            <a:pPr lvl="1"/>
            <a:r>
              <a:rPr lang="en-US" dirty="0"/>
              <a:t>Supporting 25,000 employees across multiple states</a:t>
            </a:r>
          </a:p>
          <a:p>
            <a:pPr lvl="1"/>
            <a:r>
              <a:rPr lang="en-US" dirty="0"/>
              <a:t>Origami Risk provides regional data for intelligent decision making, including:</a:t>
            </a:r>
          </a:p>
          <a:p>
            <a:pPr lvl="2"/>
            <a:r>
              <a:rPr lang="en-US" dirty="0"/>
              <a:t>Vaccines by Region, Percentage % by Region</a:t>
            </a:r>
          </a:p>
          <a:p>
            <a:pPr lvl="1"/>
            <a:r>
              <a:rPr lang="en-US" dirty="0"/>
              <a:t>Shared data across the enterprise: Human Resources, M&amp;A acquisitions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M&amp;A: Acquisition of Smart Foodservice® - US Foods CHEF’STORE®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company incentives for voluntarily submitting vaccine records</a:t>
            </a:r>
          </a:p>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16</a:t>
            </a:fld>
            <a:endParaRPr lang="en-US"/>
          </a:p>
        </p:txBody>
      </p:sp>
    </p:spTree>
    <p:extLst>
      <p:ext uri="{BB962C8B-B14F-4D97-AF65-F5344CB8AC3E}">
        <p14:creationId xmlns:p14="http://schemas.microsoft.com/office/powerpoint/2010/main" val="2537075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19</a:t>
            </a:fld>
            <a:endParaRPr lang="en-US"/>
          </a:p>
        </p:txBody>
      </p:sp>
    </p:spTree>
    <p:extLst>
      <p:ext uri="{BB962C8B-B14F-4D97-AF65-F5344CB8AC3E}">
        <p14:creationId xmlns:p14="http://schemas.microsoft.com/office/powerpoint/2010/main" val="2054500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21</a:t>
            </a:fld>
            <a:endParaRPr lang="en-US"/>
          </a:p>
        </p:txBody>
      </p:sp>
    </p:spTree>
    <p:extLst>
      <p:ext uri="{BB962C8B-B14F-4D97-AF65-F5344CB8AC3E}">
        <p14:creationId xmlns:p14="http://schemas.microsoft.com/office/powerpoint/2010/main" val="220361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94" indent="-228594">
              <a:spcBef>
                <a:spcPts val="0"/>
              </a:spcBef>
              <a:buFont typeface="Arial" panose="020B0604020202020204" pitchFamily="34" charset="0"/>
              <a:buChar char="•"/>
            </a:pPr>
            <a:r>
              <a:rPr lang="en-US" dirty="0"/>
              <a:t>Centralize </a:t>
            </a:r>
            <a:r>
              <a:rPr lang="en-US" b="1" dirty="0"/>
              <a:t>(knock down data silos, honor that one source of truth)</a:t>
            </a:r>
          </a:p>
          <a:p>
            <a:pPr marL="228594" indent="-228594">
              <a:spcBef>
                <a:spcPts val="0"/>
              </a:spcBef>
              <a:buFont typeface="Arial" panose="020B0604020202020204" pitchFamily="34" charset="0"/>
              <a:buChar char="•"/>
            </a:pPr>
            <a:endParaRPr lang="en-US" b="1" dirty="0"/>
          </a:p>
          <a:p>
            <a:pPr marL="228594" indent="-228594">
              <a:spcBef>
                <a:spcPts val="2133"/>
              </a:spcBef>
              <a:buFont typeface="Arial" panose="020B0604020202020204" pitchFamily="34" charset="0"/>
              <a:buChar char="•"/>
            </a:pPr>
            <a:r>
              <a:rPr lang="en-US" dirty="0"/>
              <a:t>Push data where it needs to go </a:t>
            </a:r>
            <a:r>
              <a:rPr lang="en-US" b="1" dirty="0"/>
              <a:t>(upstream and downstream)</a:t>
            </a:r>
          </a:p>
          <a:p>
            <a:pPr marL="228594" indent="-228594">
              <a:spcBef>
                <a:spcPts val="2133"/>
              </a:spcBef>
              <a:buFont typeface="Arial" panose="020B0604020202020204" pitchFamily="34" charset="0"/>
              <a:buChar char="•"/>
            </a:pPr>
            <a:endParaRPr lang="en-US" b="1" dirty="0"/>
          </a:p>
          <a:p>
            <a:pPr marL="228594" indent="-228594">
              <a:spcBef>
                <a:spcPts val="2133"/>
              </a:spcBef>
              <a:buFont typeface="Arial" panose="020B0604020202020204" pitchFamily="34" charset="0"/>
              <a:buChar char="•"/>
            </a:pPr>
            <a:r>
              <a:rPr lang="en-US" dirty="0"/>
              <a:t>Align with objectives </a:t>
            </a:r>
            <a:r>
              <a:rPr lang="en-US" b="1" dirty="0"/>
              <a:t>(speak their language, understand the goals - tell the story of how the program or data set can take them there)</a:t>
            </a:r>
          </a:p>
          <a:p>
            <a:pPr marL="228594" indent="-228594">
              <a:spcBef>
                <a:spcPts val="2133"/>
              </a:spcBef>
              <a:buFont typeface="Arial" panose="020B0604020202020204" pitchFamily="34" charset="0"/>
              <a:buChar char="•"/>
            </a:pPr>
            <a:endParaRPr lang="en-US" b="1" dirty="0"/>
          </a:p>
          <a:p>
            <a:pPr marL="228594" indent="-228594">
              <a:spcBef>
                <a:spcPts val="2133"/>
              </a:spcBef>
              <a:buFont typeface="Arial" panose="020B0604020202020204" pitchFamily="34" charset="0"/>
              <a:buChar char="•"/>
            </a:pPr>
            <a:r>
              <a:rPr lang="en-US" dirty="0"/>
              <a:t>Expand the data set </a:t>
            </a:r>
            <a:r>
              <a:rPr lang="en-US" b="1" dirty="0"/>
              <a:t>(take a wider view, look at the enterprise - are you connecting dots?)</a:t>
            </a:r>
          </a:p>
          <a:p>
            <a:pPr marL="228594" indent="-228594">
              <a:spcBef>
                <a:spcPts val="2133"/>
              </a:spcBef>
              <a:buFont typeface="Arial" panose="020B0604020202020204" pitchFamily="34" charset="0"/>
              <a:buChar char="•"/>
            </a:pPr>
            <a:endParaRPr lang="en-US" b="1" dirty="0"/>
          </a:p>
          <a:p>
            <a:pPr marL="228594" indent="-228594">
              <a:spcBef>
                <a:spcPts val="2133"/>
              </a:spcBef>
              <a:buFont typeface="Arial" panose="020B0604020202020204" pitchFamily="34" charset="0"/>
              <a:buChar char="•"/>
            </a:pPr>
            <a:r>
              <a:rPr lang="en-US" dirty="0"/>
              <a:t>Move to continual process </a:t>
            </a:r>
            <a:r>
              <a:rPr lang="en-US" b="1" dirty="0"/>
              <a:t>(life isn’t quarterly, proactively address issues or opportunities)</a:t>
            </a:r>
          </a:p>
          <a:p>
            <a:pPr marL="228594" indent="-228594">
              <a:spcBef>
                <a:spcPts val="2133"/>
              </a:spcBef>
              <a:buFont typeface="Arial" panose="020B0604020202020204" pitchFamily="34" charset="0"/>
              <a:buChar char="•"/>
            </a:pPr>
            <a:endParaRPr lang="en-US" b="1" dirty="0"/>
          </a:p>
          <a:p>
            <a:pPr marL="228594" indent="-228594">
              <a:spcBef>
                <a:spcPts val="2133"/>
              </a:spcBef>
              <a:buFont typeface="Arial" panose="020B0604020202020204" pitchFamily="34" charset="0"/>
              <a:buChar char="•"/>
            </a:pPr>
            <a:r>
              <a:rPr lang="en-US" dirty="0"/>
              <a:t>Report insights, not data </a:t>
            </a:r>
            <a:r>
              <a:rPr lang="en-US" b="1" dirty="0"/>
              <a:t>(make it actionable)</a:t>
            </a:r>
          </a:p>
        </p:txBody>
      </p:sp>
      <p:sp>
        <p:nvSpPr>
          <p:cNvPr id="4" name="Slide Number Placeholder 3"/>
          <p:cNvSpPr>
            <a:spLocks noGrp="1"/>
          </p:cNvSpPr>
          <p:nvPr>
            <p:ph type="sldNum" sz="quarter" idx="5"/>
          </p:nvPr>
        </p:nvSpPr>
        <p:spPr/>
        <p:txBody>
          <a:bodyPr/>
          <a:lstStyle/>
          <a:p>
            <a:fld id="{7EBC6EDF-7AF6-6D41-A950-82B633C0778A}" type="slidenum">
              <a:rPr lang="en-US" smtClean="0"/>
              <a:t>23</a:t>
            </a:fld>
            <a:endParaRPr lang="en-US"/>
          </a:p>
        </p:txBody>
      </p:sp>
    </p:spTree>
    <p:extLst>
      <p:ext uri="{BB962C8B-B14F-4D97-AF65-F5344CB8AC3E}">
        <p14:creationId xmlns:p14="http://schemas.microsoft.com/office/powerpoint/2010/main" val="3898053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1eed116b0_2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a1eed116b0_2_3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Where should you start in order to make sure you’re making the best use of the technology you already have?</a:t>
            </a:r>
            <a:endParaRPr b="0" dirty="0"/>
          </a:p>
          <a:p>
            <a:pPr marL="0" lvl="0" indent="0" algn="l" rtl="0">
              <a:spcBef>
                <a:spcPts val="0"/>
              </a:spcBef>
              <a:spcAft>
                <a:spcPts val="0"/>
              </a:spcAft>
              <a:buNone/>
            </a:pP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And how can you tell when it makes sense to invest in new technology</a:t>
            </a:r>
            <a:r>
              <a:rPr lang="en" sz="1200" dirty="0">
                <a:solidFill>
                  <a:schemeClr val="dk1"/>
                </a:solidFill>
                <a:latin typeface="Calibri"/>
                <a:ea typeface="Calibri"/>
                <a:cs typeface="Calibri"/>
                <a:sym typeface="Calibri"/>
              </a:rPr>
              <a:t>? </a:t>
            </a: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The answer, once again, is “</a:t>
            </a:r>
            <a:r>
              <a:rPr lang="en" sz="1200" b="0" i="1" u="none" strike="noStrike" dirty="0">
                <a:solidFill>
                  <a:schemeClr val="dk1"/>
                </a:solidFill>
                <a:latin typeface="Calibri"/>
                <a:ea typeface="Calibri"/>
                <a:cs typeface="Calibri"/>
                <a:sym typeface="Calibri"/>
              </a:rPr>
              <a:t>It depends.” </a:t>
            </a:r>
            <a:br>
              <a:rPr lang="en" sz="1200" b="0" i="1" u="none" strike="noStrike" dirty="0">
                <a:solidFill>
                  <a:schemeClr val="dk1"/>
                </a:solidFill>
                <a:latin typeface="Calibri"/>
                <a:ea typeface="Calibri"/>
                <a:cs typeface="Calibri"/>
                <a:sym typeface="Calibri"/>
              </a:rPr>
            </a:b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There’s no getting around the fact that the pressure to offer </a:t>
            </a:r>
            <a:r>
              <a:rPr lang="en" sz="1200" dirty="0" err="1">
                <a:solidFill>
                  <a:schemeClr val="dk1"/>
                </a:solidFill>
                <a:latin typeface="Calibri"/>
                <a:ea typeface="Calibri"/>
                <a:cs typeface="Calibri"/>
                <a:sym typeface="Calibri"/>
              </a:rPr>
              <a:t>insuretech</a:t>
            </a:r>
            <a:r>
              <a:rPr lang="en" sz="1200" dirty="0">
                <a:solidFill>
                  <a:schemeClr val="dk1"/>
                </a:solidFill>
                <a:latin typeface="Calibri"/>
                <a:ea typeface="Calibri"/>
                <a:cs typeface="Calibri"/>
                <a:sym typeface="Calibri"/>
              </a:rPr>
              <a:t> solutions is, in many ways, brought about by the “buzz” that accumulates around a new technology.</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At Origami, we are constantly asked by clients about new trending technology.  Either they’ve read an article, have spoken with a new </a:t>
            </a:r>
            <a:r>
              <a:rPr lang="en" sz="1200" dirty="0" err="1">
                <a:solidFill>
                  <a:schemeClr val="dk1"/>
                </a:solidFill>
                <a:latin typeface="Calibri"/>
                <a:ea typeface="Calibri"/>
                <a:cs typeface="Calibri"/>
                <a:sym typeface="Calibri"/>
              </a:rPr>
              <a:t>Insuretech</a:t>
            </a:r>
            <a:r>
              <a:rPr lang="en" sz="1200" dirty="0">
                <a:solidFill>
                  <a:schemeClr val="dk1"/>
                </a:solidFill>
                <a:latin typeface="Calibri"/>
                <a:ea typeface="Calibri"/>
                <a:cs typeface="Calibri"/>
                <a:sym typeface="Calibri"/>
              </a:rPr>
              <a:t> that is driving innovation or been asked about it.  But many times when I respond asking how it would help their business or their own customers, there is hesitation. Have goal in mind, develop KPIs with your vendors and across the organization … </a:t>
            </a:r>
            <a:br>
              <a:rPr lang="en" sz="1200" b="0" i="0" u="none" strike="noStrike" dirty="0">
                <a:solidFill>
                  <a:schemeClr val="dk1"/>
                </a:solidFill>
                <a:latin typeface="Calibri"/>
                <a:ea typeface="Calibri"/>
                <a:cs typeface="Calibri"/>
                <a:sym typeface="Calibri"/>
              </a:rPr>
            </a:br>
            <a:endParaRPr dirty="0"/>
          </a:p>
          <a:p>
            <a:pPr marL="0" lvl="0" indent="0" algn="l" rtl="0">
              <a:spcBef>
                <a:spcPts val="0"/>
              </a:spcBef>
              <a:spcAft>
                <a:spcPts val="0"/>
              </a:spcAft>
              <a:buNone/>
            </a:pPr>
            <a:endParaRPr dirty="0"/>
          </a:p>
        </p:txBody>
      </p:sp>
      <p:sp>
        <p:nvSpPr>
          <p:cNvPr id="460" name="Google Shape;460;ga1eed116b0_2_39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those of you who don’t know, I am Gina Rothweiler - Senior Sales Executive at Origami Risk. </a:t>
            </a:r>
            <a:r>
              <a:rPr lang="en-US" b="0" dirty="0"/>
              <a:t>(</a:t>
            </a:r>
            <a:r>
              <a:rPr lang="en-US" sz="1200" b="0" i="0" kern="1200" dirty="0">
                <a:solidFill>
                  <a:schemeClr val="tx1"/>
                </a:solidFill>
                <a:effectLst/>
                <a:latin typeface="+mn-lt"/>
                <a:ea typeface="+mn-ea"/>
                <a:cs typeface="+mn-cs"/>
              </a:rPr>
              <a:t>Gina is a skilled, senior leader in risk management and technology with 30 years of experience in risk management, consulting, client service, management, and sales. As a Senior Sales Executive at Origami Risk, Gina is responsible for delivering new business solutions to prospective clients. Gina holds a Pre-Law degree from Penn State University and has her ARM designation.)</a:t>
            </a:r>
            <a:endParaRPr lang="en-US" b="1" dirty="0"/>
          </a:p>
          <a:p>
            <a:endParaRPr lang="en-US" b="1" dirty="0"/>
          </a:p>
          <a:p>
            <a:pPr rtl="0"/>
            <a:r>
              <a:rPr lang="en-US" b="1" dirty="0"/>
              <a:t>I’m so honored to be joined by a friend, client, and well-respected leader in the field, Paul </a:t>
            </a:r>
            <a:r>
              <a:rPr lang="en-US" b="1" dirty="0" err="1"/>
              <a:t>Brandel</a:t>
            </a:r>
            <a:r>
              <a:rPr lang="en-US" b="1" dirty="0"/>
              <a:t>. </a:t>
            </a:r>
          </a:p>
          <a:p>
            <a:pPr rtl="0"/>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Paul </a:t>
            </a:r>
            <a:r>
              <a:rPr lang="en-US" sz="1200" b="0" i="0" u="none" strike="noStrike" kern="1200" dirty="0" err="1">
                <a:solidFill>
                  <a:schemeClr val="tx1"/>
                </a:solidFill>
                <a:effectLst/>
                <a:latin typeface="+mn-lt"/>
                <a:ea typeface="+mn-ea"/>
                <a:cs typeface="+mn-cs"/>
              </a:rPr>
              <a:t>Brandel</a:t>
            </a:r>
            <a:r>
              <a:rPr lang="en-US" sz="1200" b="0" i="0" u="none" strike="noStrike" kern="1200" dirty="0">
                <a:solidFill>
                  <a:schemeClr val="tx1"/>
                </a:solidFill>
                <a:effectLst/>
                <a:latin typeface="+mn-lt"/>
                <a:ea typeface="+mn-ea"/>
                <a:cs typeface="+mn-cs"/>
              </a:rPr>
              <a:t> is the Risk Manager for US Foods®. US Foods is one of America’s great food companies and a leading foodservice distributor, partnering with approximately 300,000 restaurants and foodservice operators to help their businesses succeed. With nearly 28,000 employees and more than 70 distribution centers, we provide our customers with a broad and innovative food offering and a comprehensive suite of e-commerce, technology and business solutions. The company also operates over 70 wholesale warehouse stores and 14 processing facilities. These include 12 Stock Yards® facilities that provide high-quality center of plate, custom cut and packaged to customer specifications; </a:t>
            </a:r>
            <a:r>
              <a:rPr lang="en-US" sz="1200" b="0" i="0" u="none" strike="noStrike" kern="1200" dirty="0" err="1">
                <a:solidFill>
                  <a:schemeClr val="tx1"/>
                </a:solidFill>
                <a:effectLst/>
                <a:latin typeface="+mn-lt"/>
                <a:ea typeface="+mn-ea"/>
                <a:cs typeface="+mn-cs"/>
              </a:rPr>
              <a:t>Freshway</a:t>
            </a:r>
            <a:r>
              <a:rPr lang="en-US" sz="1200" b="0" i="0" u="none" strike="noStrike" kern="1200" dirty="0">
                <a:solidFill>
                  <a:schemeClr val="tx1"/>
                </a:solidFill>
                <a:effectLst/>
                <a:latin typeface="+mn-lt"/>
                <a:ea typeface="+mn-ea"/>
                <a:cs typeface="+mn-cs"/>
              </a:rPr>
              <a:t> Foods, a fruit and vegetable processor, re-packer and distributor; and Save On Seafood, a seafood processor and distributor.</a:t>
            </a:r>
          </a:p>
          <a:p>
            <a:pPr rtl="0"/>
            <a:endParaRPr lang="en-US" b="0" dirty="0">
              <a:effectLst/>
            </a:endParaRPr>
          </a:p>
          <a:p>
            <a:pPr rtl="0"/>
            <a:r>
              <a:rPr lang="en-US" sz="1200" b="0" i="0" u="none" strike="noStrike" kern="1200" dirty="0">
                <a:solidFill>
                  <a:schemeClr val="tx1"/>
                </a:solidFill>
                <a:effectLst/>
                <a:latin typeface="+mn-lt"/>
                <a:ea typeface="+mn-ea"/>
                <a:cs typeface="+mn-cs"/>
              </a:rPr>
              <a:t>Paul began his career in 1999 as multi-line claims adjuster for Marriott International.  Following Marriott International, he held multiple positions with Gallagher Bassett servicing both captive and self-injured clients.  In 2007, Paul accepted the Claims Manager position with Hyatt Hotels Corporation and then accepting a Risk Manager position with Rockford Mass Transit District in 2010 and Waterton in 2014.  Prior to his current position with US Foods, Paul served as the Risk Manager for Eby-Brown from 2016-2019.</a:t>
            </a:r>
          </a:p>
          <a:p>
            <a:pPr rtl="0"/>
            <a:endParaRPr lang="en-US" b="0" dirty="0">
              <a:effectLst/>
            </a:endParaRPr>
          </a:p>
          <a:p>
            <a:pPr rtl="0"/>
            <a:r>
              <a:rPr lang="en-US" sz="1200" b="0" i="0" u="none" strike="noStrike" kern="1200" dirty="0">
                <a:solidFill>
                  <a:schemeClr val="tx1"/>
                </a:solidFill>
                <a:effectLst/>
                <a:latin typeface="+mn-lt"/>
                <a:ea typeface="+mn-ea"/>
                <a:cs typeface="+mn-cs"/>
              </a:rPr>
              <a:t>Mr. </a:t>
            </a:r>
            <a:r>
              <a:rPr lang="en-US" sz="1200" b="0" i="0" u="none" strike="noStrike" kern="1200" dirty="0" err="1">
                <a:solidFill>
                  <a:schemeClr val="tx1"/>
                </a:solidFill>
                <a:effectLst/>
                <a:latin typeface="+mn-lt"/>
                <a:ea typeface="+mn-ea"/>
                <a:cs typeface="+mn-cs"/>
              </a:rPr>
              <a:t>Brandel</a:t>
            </a:r>
            <a:r>
              <a:rPr lang="en-US" sz="1200" b="0" i="0" u="none" strike="noStrike" kern="1200" dirty="0">
                <a:solidFill>
                  <a:schemeClr val="tx1"/>
                </a:solidFill>
                <a:effectLst/>
                <a:latin typeface="+mn-lt"/>
                <a:ea typeface="+mn-ea"/>
                <a:cs typeface="+mn-cs"/>
              </a:rPr>
              <a:t> serves as a Workers’ Compensation Practice Group Advisor for the USLAW Network.  He is a past President of RIMS Chicago Chapter (2018) and past chair of the Risk &amp; Safety Committee for the International Foodservice Distributors Association (2016-2019).</a:t>
            </a:r>
            <a:endParaRPr lang="en-US" b="0" dirty="0">
              <a:effectLst/>
            </a:endParaRPr>
          </a:p>
        </p:txBody>
      </p:sp>
      <p:sp>
        <p:nvSpPr>
          <p:cNvPr id="4" name="Slide Number Placeholder 3"/>
          <p:cNvSpPr>
            <a:spLocks noGrp="1"/>
          </p:cNvSpPr>
          <p:nvPr>
            <p:ph type="sldNum" sz="quarter" idx="5"/>
          </p:nvPr>
        </p:nvSpPr>
        <p:spPr/>
        <p:txBody>
          <a:bodyPr/>
          <a:lstStyle/>
          <a:p>
            <a:fld id="{7EBC6EDF-7AF6-6D41-A950-82B633C0778A}" type="slidenum">
              <a:rPr lang="en-US" smtClean="0"/>
              <a:t>2</a:t>
            </a:fld>
            <a:endParaRPr lang="en-US"/>
          </a:p>
        </p:txBody>
      </p:sp>
    </p:spTree>
    <p:extLst>
      <p:ext uri="{BB962C8B-B14F-4D97-AF65-F5344CB8AC3E}">
        <p14:creationId xmlns:p14="http://schemas.microsoft.com/office/powerpoint/2010/main" val="74055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1eed116b0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ga1eed116b0_2_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Origami Risk is based right here in Chicago, we are a Software as a Service Vendor…100% web-based</a:t>
            </a:r>
            <a:br>
              <a:rPr lang="en" sz="1200" b="0" i="0" u="none" strike="noStrike" dirty="0">
                <a:solidFill>
                  <a:schemeClr val="dk1"/>
                </a:solidFill>
                <a:latin typeface="Calibri"/>
                <a:ea typeface="Calibri"/>
                <a:cs typeface="Calibri"/>
                <a:sym typeface="Calibri"/>
              </a:rPr>
            </a:br>
            <a:br>
              <a:rPr lang="en" b="0" dirty="0"/>
            </a:br>
            <a:r>
              <a:rPr lang="en" sz="1200" b="0" i="0" u="none" strike="noStrike" dirty="0">
                <a:solidFill>
                  <a:schemeClr val="dk1"/>
                </a:solidFill>
                <a:latin typeface="Calibri"/>
                <a:ea typeface="Calibri"/>
                <a:cs typeface="Calibri"/>
                <a:sym typeface="Calibri"/>
              </a:rPr>
              <a:t>Origami Risk was founded in 2009 by a small team of industry veterans who saw the need for a single-version, cloud-based risk management information system (RMIS) platform. Today, we’re a leading provider of RMIS technology</a:t>
            </a:r>
            <a:r>
              <a:rPr lang="en" sz="1200" dirty="0">
                <a:solidFill>
                  <a:schemeClr val="dk1"/>
                </a:solidFill>
                <a:latin typeface="Calibri"/>
                <a:ea typeface="Calibri"/>
                <a:cs typeface="Calibri"/>
                <a:sym typeface="Calibri"/>
              </a:rPr>
              <a:t> serving some of the world’s largest corporations, insurance brokerages and government entities.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That not just me saying that: Year after year, the results of RMIS user surveys, published in independent assessments such as </a:t>
            </a:r>
            <a:r>
              <a:rPr lang="en" sz="1200" dirty="0">
                <a:solidFill>
                  <a:schemeClr val="dk1"/>
                </a:solidFill>
                <a:latin typeface="Calibri"/>
                <a:ea typeface="Calibri"/>
                <a:cs typeface="Calibri"/>
                <a:sym typeface="Calibri"/>
              </a:rPr>
              <a:t>Redhand Advisors’ </a:t>
            </a:r>
            <a:r>
              <a:rPr lang="en" sz="1200" b="0" i="0" u="none" strike="noStrike" dirty="0">
                <a:solidFill>
                  <a:schemeClr val="dk1"/>
                </a:solidFill>
                <a:latin typeface="Calibri"/>
                <a:ea typeface="Calibri"/>
                <a:cs typeface="Calibri"/>
                <a:sym typeface="Calibri"/>
              </a:rPr>
              <a:t>RMIS Report show we lead other vendors when it comes to our technology and service.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dirty="0">
                <a:solidFill>
                  <a:schemeClr val="dk1"/>
                </a:solidFill>
                <a:latin typeface="Calibri"/>
                <a:ea typeface="Calibri"/>
                <a:cs typeface="Calibri"/>
                <a:sym typeface="Calibri"/>
              </a:rPr>
              <a:t>Over the past decade, we’ve grown to become a company of more than 400+ employees delivering software and support to over 720+ companies around the globe.</a:t>
            </a: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Why such rapid growth? Well, as all of us know, the insuranc</a:t>
            </a:r>
            <a:r>
              <a:rPr lang="en" sz="1200" dirty="0">
                <a:solidFill>
                  <a:schemeClr val="dk1"/>
                </a:solidFill>
                <a:latin typeface="Calibri"/>
                <a:ea typeface="Calibri"/>
                <a:cs typeface="Calibri"/>
                <a:sym typeface="Calibri"/>
              </a:rPr>
              <a:t>e world is tightly connected and </a:t>
            </a:r>
            <a:r>
              <a:rPr lang="en" sz="1200" b="0" i="0" u="none" strike="noStrike" dirty="0">
                <a:solidFill>
                  <a:schemeClr val="dk1"/>
                </a:solidFill>
                <a:latin typeface="Calibri"/>
                <a:ea typeface="Calibri"/>
                <a:cs typeface="Calibri"/>
                <a:sym typeface="Calibri"/>
              </a:rPr>
              <a:t>word gets around. That and a lot of hard work that revolves around a singular focus on helping our clients achieve their specific business objectives.</a:t>
            </a:r>
            <a:endParaRPr dirty="0"/>
          </a:p>
          <a:p>
            <a:pPr marL="0" lvl="0" indent="0" algn="l" rtl="0">
              <a:spcBef>
                <a:spcPts val="0"/>
              </a:spcBef>
              <a:spcAft>
                <a:spcPts val="0"/>
              </a:spcAft>
              <a:buNone/>
            </a:pP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br>
              <a:rPr lang="en" dirty="0"/>
            </a:br>
            <a:endParaRPr dirty="0"/>
          </a:p>
          <a:p>
            <a:pPr marL="0" lvl="0" indent="0" algn="l" rtl="0">
              <a:spcBef>
                <a:spcPts val="0"/>
              </a:spcBef>
              <a:spcAft>
                <a:spcPts val="0"/>
              </a:spcAft>
              <a:buNone/>
            </a:pPr>
            <a:endParaRPr dirty="0"/>
          </a:p>
        </p:txBody>
      </p:sp>
      <p:sp>
        <p:nvSpPr>
          <p:cNvPr id="66" name="Google Shape;66;ga1eed116b0_2_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dirty="0"/>
          </a:p>
        </p:txBody>
      </p:sp>
    </p:spTree>
    <p:extLst>
      <p:ext uri="{BB962C8B-B14F-4D97-AF65-F5344CB8AC3E}">
        <p14:creationId xmlns:p14="http://schemas.microsoft.com/office/powerpoint/2010/main" val="24467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dk1"/>
                </a:solidFill>
                <a:latin typeface="+mn-lt"/>
                <a:ea typeface="Calibri"/>
                <a:cs typeface="Calibri"/>
                <a:sym typeface="Calibri"/>
              </a:rPr>
              <a:t>More recently, an additional part of our growth is expansion into </a:t>
            </a:r>
            <a:r>
              <a:rPr lang="en-US" sz="1200" dirty="0">
                <a:solidFill>
                  <a:schemeClr val="dk1"/>
                </a:solidFill>
                <a:latin typeface="+mn-lt"/>
                <a:ea typeface="Calibri"/>
                <a:cs typeface="Calibri"/>
                <a:sym typeface="Calibri"/>
              </a:rPr>
              <a:t>Governance, Risk and Compliance</a:t>
            </a:r>
            <a:r>
              <a:rPr lang="en-US" sz="1200" b="0" i="0" u="none" strike="noStrike" dirty="0">
                <a:solidFill>
                  <a:schemeClr val="dk1"/>
                </a:solidFill>
                <a:latin typeface="+mn-lt"/>
                <a:ea typeface="Calibri"/>
                <a:cs typeface="Calibri"/>
                <a:sym typeface="Calibri"/>
              </a:rPr>
              <a:t>. </a:t>
            </a:r>
            <a:br>
              <a:rPr lang="en-US" sz="1200" b="0" i="0" u="none" strike="noStrike" dirty="0">
                <a:solidFill>
                  <a:schemeClr val="dk1"/>
                </a:solidFill>
                <a:latin typeface="+mn-lt"/>
                <a:ea typeface="Calibri"/>
                <a:cs typeface="Calibri"/>
                <a:sym typeface="Calibri"/>
              </a:rPr>
            </a:br>
            <a:br>
              <a:rPr lang="en-US" sz="1200" b="0" i="0" u="none" strike="noStrike" dirty="0">
                <a:solidFill>
                  <a:schemeClr val="dk1"/>
                </a:solidFill>
                <a:latin typeface="+mn-lt"/>
                <a:ea typeface="Calibri"/>
                <a:cs typeface="Calibri"/>
                <a:sym typeface="Calibri"/>
              </a:rPr>
            </a:br>
            <a:r>
              <a:rPr lang="en-US" sz="1200" b="0" i="0" u="none" strike="noStrike" dirty="0">
                <a:solidFill>
                  <a:schemeClr val="dk1"/>
                </a:solidFill>
                <a:latin typeface="+mn-lt"/>
                <a:ea typeface="Calibri"/>
                <a:cs typeface="Calibri"/>
                <a:sym typeface="Calibri"/>
              </a:rPr>
              <a:t>Origami’s GRC technology includes integrated solutions designed to help Fortune 1000 &amp; mid-sized organizations better manage </a:t>
            </a:r>
            <a:r>
              <a:rPr lang="en-US" sz="1200" dirty="0">
                <a:solidFill>
                  <a:schemeClr val="dk1"/>
                </a:solidFill>
                <a:latin typeface="+mn-lt"/>
                <a:ea typeface="Calibri"/>
                <a:cs typeface="Calibri"/>
                <a:sym typeface="Calibri"/>
              </a:rPr>
              <a:t>Enterprise Risk and Operational Risk, </a:t>
            </a:r>
            <a:r>
              <a:rPr lang="en-US" sz="1200" b="0" i="0" u="none" strike="noStrike" dirty="0">
                <a:solidFill>
                  <a:schemeClr val="dk1"/>
                </a:solidFill>
                <a:latin typeface="+mn-lt"/>
                <a:ea typeface="Calibri"/>
                <a:cs typeface="Calibri"/>
                <a:sym typeface="Calibri"/>
              </a:rPr>
              <a:t>Business Continuity, Internal Audit and Compliance Management programs and processes.</a:t>
            </a:r>
            <a:br>
              <a:rPr lang="en-US" sz="1200" b="0" i="0" u="none" strike="noStrike" dirty="0">
                <a:solidFill>
                  <a:schemeClr val="dk1"/>
                </a:solidFill>
                <a:latin typeface="+mn-lt"/>
                <a:ea typeface="Calibri"/>
                <a:cs typeface="Calibri"/>
                <a:sym typeface="Calibri"/>
              </a:rPr>
            </a:br>
            <a:br>
              <a:rPr lang="en-US" sz="1200" b="0" i="0" u="none" strike="noStrike" dirty="0">
                <a:solidFill>
                  <a:schemeClr val="dk1"/>
                </a:solidFill>
                <a:latin typeface="+mn-lt"/>
                <a:ea typeface="Calibri"/>
                <a:cs typeface="Calibri"/>
                <a:sym typeface="Calibri"/>
              </a:rPr>
            </a:br>
            <a:r>
              <a:rPr lang="en-US" sz="1200" b="0" i="0" u="none" strike="noStrike" dirty="0">
                <a:solidFill>
                  <a:schemeClr val="dk1"/>
                </a:solidFill>
                <a:latin typeface="+mn-lt"/>
                <a:ea typeface="Calibri"/>
                <a:cs typeface="Calibri"/>
                <a:sym typeface="Calibri"/>
              </a:rPr>
              <a:t>We’re also rolling out comprehensive Environmental, Health</a:t>
            </a:r>
            <a:r>
              <a:rPr lang="en-US" sz="1200" dirty="0">
                <a:solidFill>
                  <a:schemeClr val="dk1"/>
                </a:solidFill>
                <a:latin typeface="+mn-lt"/>
                <a:ea typeface="Calibri"/>
                <a:cs typeface="Calibri"/>
                <a:sym typeface="Calibri"/>
              </a:rPr>
              <a:t> and </a:t>
            </a:r>
            <a:r>
              <a:rPr lang="en-US" sz="1200" b="0" i="0" u="none" strike="noStrike" dirty="0">
                <a:solidFill>
                  <a:schemeClr val="dk1"/>
                </a:solidFill>
                <a:latin typeface="+mn-lt"/>
                <a:ea typeface="Calibri"/>
                <a:cs typeface="Calibri"/>
                <a:sym typeface="Calibri"/>
              </a:rPr>
              <a:t>Safety functionality that is available as an out-of-the-box, turnkey package, or an enterprise solution that can be used along with Origami’s integrated RMIS functionality to help break down the silos between risk management and safety that have typically existed within many organizations. </a:t>
            </a:r>
            <a:br>
              <a:rPr lang="en-US" sz="1200" b="0" i="0" u="none" strike="noStrike" dirty="0">
                <a:solidFill>
                  <a:schemeClr val="dk1"/>
                </a:solidFill>
                <a:latin typeface="+mn-lt"/>
                <a:ea typeface="Calibri"/>
                <a:cs typeface="Calibri"/>
                <a:sym typeface="Calibri"/>
              </a:rPr>
            </a:br>
            <a:endParaRPr lang="en-US" b="1" dirty="0"/>
          </a:p>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26</a:t>
            </a:fld>
            <a:endParaRPr lang="en-US"/>
          </a:p>
        </p:txBody>
      </p:sp>
    </p:spTree>
    <p:extLst>
      <p:ext uri="{BB962C8B-B14F-4D97-AF65-F5344CB8AC3E}">
        <p14:creationId xmlns:p14="http://schemas.microsoft.com/office/powerpoint/2010/main" val="3052417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so much for your attention. </a:t>
            </a:r>
          </a:p>
          <a:p>
            <a:endParaRPr lang="en-US" dirty="0"/>
          </a:p>
          <a:p>
            <a:r>
              <a:rPr lang="en-US" dirty="0"/>
              <a:t>I’ve listed some helpful resources on screen, including:</a:t>
            </a:r>
          </a:p>
          <a:p>
            <a:endParaRPr lang="en-US" dirty="0"/>
          </a:p>
          <a:p>
            <a:pPr marL="171450" indent="-171450">
              <a:buFontTx/>
              <a:buChar char="-"/>
            </a:pPr>
            <a:r>
              <a:rPr lang="en-US" dirty="0"/>
              <a:t>the </a:t>
            </a:r>
            <a:r>
              <a:rPr lang="en-US" b="1" dirty="0"/>
              <a:t>2021 RMIS Report </a:t>
            </a:r>
            <a:r>
              <a:rPr lang="en-US" dirty="0"/>
              <a:t>by </a:t>
            </a:r>
            <a:r>
              <a:rPr lang="en-US" dirty="0" err="1"/>
              <a:t>Redhand</a:t>
            </a:r>
            <a:r>
              <a:rPr lang="en-US" dirty="0"/>
              <a:t> Advisors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the Ve</a:t>
            </a:r>
            <a:r>
              <a:rPr lang="en-US" b="1" dirty="0"/>
              <a:t>ndor Performance Assessment Checklist </a:t>
            </a:r>
            <a:r>
              <a:rPr lang="en-US" dirty="0"/>
              <a:t>– </a:t>
            </a:r>
            <a:r>
              <a:rPr lang="en-US" sz="1200" kern="1200" dirty="0">
                <a:solidFill>
                  <a:schemeClr val="tx1"/>
                </a:solidFill>
                <a:effectLst/>
                <a:latin typeface="+mn-lt"/>
                <a:ea typeface="+mn-ea"/>
                <a:cs typeface="+mn-cs"/>
              </a:rPr>
              <a:t>This assessment checklist has 35 core consideration points across four major topic areas and takes only a few minutes to complete. This assessment 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intended for use in assessing new vendors or reassessing the relationship with your organizations’ existing software vendor(s). </a:t>
            </a:r>
            <a:endParaRPr lang="en-US" dirty="0"/>
          </a:p>
          <a:p>
            <a:endParaRPr lang="en-US" dirty="0"/>
          </a:p>
          <a:p>
            <a:r>
              <a:rPr lang="en-US" dirty="0"/>
              <a:t> Links to these resources can be found in the slides and on our website (</a:t>
            </a:r>
            <a:r>
              <a:rPr lang="en-US" dirty="0" err="1"/>
              <a:t>OrigamiRisk.com</a:t>
            </a:r>
            <a:r>
              <a:rPr lang="en-US" dirty="0"/>
              <a:t>)</a:t>
            </a:r>
          </a:p>
          <a:p>
            <a:endParaRPr lang="en-US" dirty="0"/>
          </a:p>
          <a:p>
            <a:r>
              <a:rPr lang="en-US" b="1" dirty="0"/>
              <a:t>We welcome all questions now!</a:t>
            </a:r>
          </a:p>
        </p:txBody>
      </p:sp>
      <p:sp>
        <p:nvSpPr>
          <p:cNvPr id="4" name="Slide Number Placeholder 3"/>
          <p:cNvSpPr>
            <a:spLocks noGrp="1"/>
          </p:cNvSpPr>
          <p:nvPr>
            <p:ph type="sldNum" sz="quarter" idx="5"/>
          </p:nvPr>
        </p:nvSpPr>
        <p:spPr/>
        <p:txBody>
          <a:bodyPr/>
          <a:lstStyle/>
          <a:p>
            <a:fld id="{1D2903A8-37A6-634F-8431-A387E97A5B67}" type="slidenum">
              <a:rPr lang="en-US" smtClean="0"/>
              <a:t>27</a:t>
            </a:fld>
            <a:endParaRPr lang="en-US"/>
          </a:p>
        </p:txBody>
      </p:sp>
    </p:spTree>
    <p:extLst>
      <p:ext uri="{BB962C8B-B14F-4D97-AF65-F5344CB8AC3E}">
        <p14:creationId xmlns:p14="http://schemas.microsoft.com/office/powerpoint/2010/main" val="2228453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as we get started, I wanted to share a poll from a recent webinar Origami hosted on AI, data, and the factors holding organizations back from going farther.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had over 200 people attend this event and this poll shows us some interesting insights.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asked the audience: </a:t>
            </a:r>
            <a:r>
              <a:rPr lang="en-US" sz="1200" b="1" dirty="0"/>
              <a:t>What factors make it difficult for you to gain insights from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heard: </a:t>
            </a:r>
            <a:r>
              <a:rPr lang="en-US" sz="1200" b="1" dirty="0"/>
              <a:t>available tools and techniques + quality of data </a:t>
            </a:r>
            <a:r>
              <a:rPr lang="en-US" sz="1200" dirty="0"/>
              <a:t>leading the way…</a:t>
            </a:r>
          </a:p>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3</a:t>
            </a:fld>
            <a:endParaRPr lang="en-US"/>
          </a:p>
        </p:txBody>
      </p:sp>
    </p:spTree>
    <p:extLst>
      <p:ext uri="{BB962C8B-B14F-4D97-AF65-F5344CB8AC3E}">
        <p14:creationId xmlns:p14="http://schemas.microsoft.com/office/powerpoint/2010/main" val="255141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a1eed116b0_2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a1eed116b0_2_3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And the audience was </a:t>
            </a:r>
            <a:r>
              <a:rPr lang="en" sz="1200" b="0" i="1" u="none" strike="noStrike" dirty="0">
                <a:solidFill>
                  <a:schemeClr val="dk1"/>
                </a:solidFill>
                <a:latin typeface="Calibri"/>
                <a:ea typeface="Calibri"/>
                <a:cs typeface="Calibri"/>
                <a:sym typeface="Calibri"/>
              </a:rPr>
              <a:t>so right</a:t>
            </a:r>
            <a:r>
              <a:rPr lang="en" sz="1200" b="0" i="0" u="none" strike="noStrike" dirty="0">
                <a:solidFill>
                  <a:schemeClr val="dk1"/>
                </a:solidFill>
                <a:latin typeface="Calibri"/>
                <a:ea typeface="Calibri"/>
                <a:cs typeface="Calibri"/>
                <a:sym typeface="Calibri"/>
              </a:rPr>
              <a:t>. </a:t>
            </a:r>
          </a:p>
          <a:p>
            <a:pPr marL="0" lvl="0" indent="0" algn="l" rtl="0">
              <a:spcBef>
                <a:spcPts val="0"/>
              </a:spcBef>
              <a:spcAft>
                <a:spcPts val="0"/>
              </a:spcAft>
              <a:buNone/>
            </a:pPr>
            <a:endParaRPr lang="en"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As much as we might wish it were so, implementing and providing access to </a:t>
            </a:r>
            <a:r>
              <a:rPr lang="en" sz="1200" b="1" i="0" u="none" strike="noStrike" dirty="0">
                <a:solidFill>
                  <a:schemeClr val="dk1"/>
                </a:solidFill>
                <a:latin typeface="Calibri"/>
                <a:ea typeface="Calibri"/>
                <a:cs typeface="Calibri"/>
                <a:sym typeface="Calibri"/>
              </a:rPr>
              <a:t>technology is not a “silver bullet.” </a:t>
            </a:r>
            <a:r>
              <a:rPr lang="en" sz="1200" b="0" i="0" u="none" strike="noStrike" dirty="0">
                <a:solidFill>
                  <a:schemeClr val="dk1"/>
                </a:solidFill>
                <a:latin typeface="Calibri"/>
                <a:ea typeface="Calibri"/>
                <a:cs typeface="Calibri"/>
                <a:sym typeface="Calibri"/>
              </a:rPr>
              <a:t>Put another way: One size does not fit all. And throwing technology at a problem is very rarely, if ever, the answer. </a:t>
            </a: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In fact, technology may no longer even be a differentiator. </a:t>
            </a:r>
          </a:p>
          <a:p>
            <a:pPr marL="0" lvl="0" indent="0" algn="l" rtl="0">
              <a:spcBef>
                <a:spcPts val="0"/>
              </a:spcBef>
              <a:spcAft>
                <a:spcPts val="0"/>
              </a:spcAft>
              <a:buNone/>
            </a:pPr>
            <a:endParaRPr lang="en"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By that, I mean having a technology solution in place at an organization and using it to deliver services to stakeholders or clients is at this point akin to “table stakes.” </a:t>
            </a:r>
          </a:p>
          <a:p>
            <a:pPr marL="0" lvl="0" indent="0" algn="l" rtl="0">
              <a:spcBef>
                <a:spcPts val="0"/>
              </a:spcBef>
              <a:spcAft>
                <a:spcPts val="0"/>
              </a:spcAft>
              <a:buNone/>
            </a:pPr>
            <a:endParaRPr lang="en"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It’s what’s expected.</a:t>
            </a: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When it comes to technology, what matters is not </a:t>
            </a:r>
            <a:r>
              <a:rPr lang="en" sz="1200" b="0" i="1" u="none" strike="noStrike" dirty="0">
                <a:solidFill>
                  <a:schemeClr val="dk1"/>
                </a:solidFill>
                <a:latin typeface="Calibri"/>
                <a:ea typeface="Calibri"/>
                <a:cs typeface="Calibri"/>
                <a:sym typeface="Calibri"/>
              </a:rPr>
              <a:t>that</a:t>
            </a:r>
            <a:r>
              <a:rPr lang="en" sz="1200" b="0" i="0" u="none" strike="noStrike" dirty="0">
                <a:solidFill>
                  <a:schemeClr val="dk1"/>
                </a:solidFill>
                <a:latin typeface="Calibri"/>
                <a:ea typeface="Calibri"/>
                <a:cs typeface="Calibri"/>
                <a:sym typeface="Calibri"/>
              </a:rPr>
              <a:t> you have it. It’s how effective you are at ensuring you and your stakeholders get the most value out of it that you can. </a:t>
            </a: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endParaRPr dirty="0"/>
          </a:p>
          <a:p>
            <a:pPr marL="0" lvl="0" indent="0" algn="l" rtl="0">
              <a:spcBef>
                <a:spcPts val="0"/>
              </a:spcBef>
              <a:spcAft>
                <a:spcPts val="0"/>
              </a:spcAft>
              <a:buNone/>
            </a:pPr>
            <a:endParaRPr dirty="0"/>
          </a:p>
        </p:txBody>
      </p:sp>
      <p:sp>
        <p:nvSpPr>
          <p:cNvPr id="445" name="Google Shape;445;ga1eed116b0_2_3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a1eed116b0_2_3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a1eed116b0_2_3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Unfortunately, the truth is that technology… or the expectation of technology is partly to blame. </a:t>
            </a: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24-7 access to information and the ability to self-service is, at this point, baked into brains and informs our expectations. </a:t>
            </a:r>
          </a:p>
          <a:p>
            <a:pPr marL="0" lvl="0" indent="0" algn="l" rtl="0">
              <a:spcBef>
                <a:spcPts val="0"/>
              </a:spcBef>
              <a:spcAft>
                <a:spcPts val="0"/>
              </a:spcAft>
              <a:buNone/>
            </a:pPr>
            <a:endParaRPr lang="en"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dirty="0">
                <a:solidFill>
                  <a:schemeClr val="dk1"/>
                </a:solidFill>
                <a:latin typeface="Calibri"/>
                <a:ea typeface="Calibri"/>
                <a:cs typeface="Calibri"/>
                <a:sym typeface="Calibri"/>
              </a:rPr>
              <a:t>We want what we want, and thanks to the immediate delivery made possible by technology… we want it now. </a:t>
            </a:r>
            <a:br>
              <a:rPr lang="en" sz="1200" b="0"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Not to mention enhancement promises on the horizon, when what will matter is not what “new digital technologies” can actually do to match or serve as a substitute for the value you provide. </a:t>
            </a:r>
            <a:br>
              <a:rPr lang="en" sz="1200" b="0" i="0" u="none" strike="noStrike" dirty="0">
                <a:solidFill>
                  <a:schemeClr val="dk1"/>
                </a:solidFill>
                <a:latin typeface="Calibri"/>
                <a:ea typeface="Calibri"/>
                <a:cs typeface="Calibri"/>
                <a:sym typeface="Calibri"/>
              </a:rPr>
            </a:br>
            <a:endParaRPr dirty="0"/>
          </a:p>
          <a:p>
            <a:pPr marL="0" lvl="0" indent="0" algn="l" rtl="0">
              <a:spcBef>
                <a:spcPts val="0"/>
              </a:spcBef>
              <a:spcAft>
                <a:spcPts val="0"/>
              </a:spcAft>
              <a:buNone/>
            </a:pPr>
            <a:endParaRPr dirty="0"/>
          </a:p>
        </p:txBody>
      </p:sp>
      <p:sp>
        <p:nvSpPr>
          <p:cNvPr id="376" name="Google Shape;376;ga1eed116b0_2_3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a1eed116b0_2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a1eed116b0_2_3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BUT – when planned expectations meet risk analysis and preparedness,</a:t>
            </a:r>
          </a:p>
          <a:p>
            <a:pPr marL="0" lvl="0" indent="0" algn="l" rtl="0">
              <a:spcBef>
                <a:spcPts val="0"/>
              </a:spcBef>
              <a:spcAft>
                <a:spcPts val="0"/>
              </a:spcAft>
              <a:buNone/>
            </a:pPr>
            <a:endParaRPr lang="en" sz="1200" dirty="0">
              <a:solidFill>
                <a:schemeClr val="dk1"/>
              </a:solidFill>
              <a:latin typeface="Calibri"/>
              <a:ea typeface="Calibri"/>
              <a:cs typeface="Calibri"/>
              <a:sym typeface="Calibri"/>
            </a:endParaRPr>
          </a:p>
          <a:p>
            <a:pPr marL="0" lvl="0" indent="0" algn="l" rtl="0">
              <a:spcBef>
                <a:spcPts val="0"/>
              </a:spcBef>
              <a:spcAft>
                <a:spcPts val="0"/>
              </a:spcAft>
              <a:buNone/>
            </a:pPr>
            <a:r>
              <a:rPr lang="en" sz="1200" dirty="0">
                <a:solidFill>
                  <a:schemeClr val="dk1"/>
                </a:solidFill>
                <a:latin typeface="Calibri"/>
                <a:ea typeface="Calibri"/>
                <a:cs typeface="Calibri"/>
                <a:sym typeface="Calibri"/>
              </a:rPr>
              <a:t>T</a:t>
            </a:r>
            <a:r>
              <a:rPr lang="en" sz="1200" b="0" i="0" u="none" strike="noStrike" dirty="0">
                <a:solidFill>
                  <a:schemeClr val="dk1"/>
                </a:solidFill>
                <a:latin typeface="Calibri"/>
                <a:ea typeface="Calibri"/>
                <a:cs typeface="Calibri"/>
                <a:sym typeface="Calibri"/>
              </a:rPr>
              <a:t>echnology </a:t>
            </a:r>
            <a:r>
              <a:rPr lang="en" sz="1200" b="0" i="1" u="none" strike="noStrike" dirty="0">
                <a:solidFill>
                  <a:schemeClr val="dk1"/>
                </a:solidFill>
                <a:latin typeface="Calibri"/>
                <a:ea typeface="Calibri"/>
                <a:cs typeface="Calibri"/>
                <a:sym typeface="Calibri"/>
              </a:rPr>
              <a:t>can</a:t>
            </a:r>
            <a:r>
              <a:rPr lang="en" sz="1200" b="0" i="0" u="none" strike="noStrike" dirty="0">
                <a:solidFill>
                  <a:schemeClr val="dk1"/>
                </a:solidFill>
                <a:latin typeface="Calibri"/>
                <a:ea typeface="Calibri"/>
                <a:cs typeface="Calibri"/>
                <a:sym typeface="Calibri"/>
              </a:rPr>
              <a:t> also contribute, at least in part, to solving the challenges you face.</a:t>
            </a:r>
            <a:br>
              <a:rPr lang="en" sz="1200" b="0" i="1"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r>
              <a:rPr lang="en" sz="1200" b="0" i="0" u="none" strike="noStrike" dirty="0">
                <a:solidFill>
                  <a:schemeClr val="dk1"/>
                </a:solidFill>
                <a:latin typeface="Calibri"/>
                <a:ea typeface="Calibri"/>
                <a:cs typeface="Calibri"/>
                <a:sym typeface="Calibri"/>
              </a:rPr>
              <a:t>The right technology, properly applied</a:t>
            </a:r>
            <a:r>
              <a:rPr lang="en" sz="1200" dirty="0">
                <a:solidFill>
                  <a:schemeClr val="dk1"/>
                </a:solidFill>
                <a:latin typeface="Calibri"/>
                <a:ea typeface="Calibri"/>
                <a:cs typeface="Calibri"/>
                <a:sym typeface="Calibri"/>
              </a:rPr>
              <a:t>, </a:t>
            </a:r>
            <a:r>
              <a:rPr lang="en" sz="1200" b="0" i="0" u="none" strike="noStrike" dirty="0">
                <a:solidFill>
                  <a:schemeClr val="dk1"/>
                </a:solidFill>
                <a:latin typeface="Calibri"/>
                <a:ea typeface="Calibri"/>
                <a:cs typeface="Calibri"/>
                <a:sym typeface="Calibri"/>
              </a:rPr>
              <a:t>can be a major contributor when it comes to transformation and the value your department provides its stakeholders.</a:t>
            </a:r>
          </a:p>
          <a:p>
            <a:pPr marL="0" lvl="0" indent="0" algn="l" rtl="0">
              <a:spcBef>
                <a:spcPts val="0"/>
              </a:spcBef>
              <a:spcAft>
                <a:spcPts val="0"/>
              </a:spcAft>
              <a:buNone/>
            </a:pPr>
            <a:endParaRPr lang="en"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dirty="0">
                <a:solidFill>
                  <a:schemeClr val="dk1"/>
                </a:solidFill>
                <a:latin typeface="+mn-lt"/>
                <a:ea typeface="Calibri"/>
                <a:cs typeface="Calibri"/>
                <a:sym typeface="Calibri"/>
              </a:rPr>
              <a:t>Ultimately, the strategic decisions you and your team make aligned with the support of technology can greatly contribute to organizational resilience and risk assessment, analysis, and mitigation.</a:t>
            </a:r>
            <a:endParaRPr lang="en"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lang="en"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 sz="1200" b="1" i="0" u="none" strike="noStrike" dirty="0">
                <a:solidFill>
                  <a:schemeClr val="dk1"/>
                </a:solidFill>
                <a:latin typeface="Calibri"/>
                <a:ea typeface="Calibri"/>
                <a:cs typeface="Calibri"/>
                <a:sym typeface="Calibri"/>
              </a:rPr>
              <a:t>Today we will explore how US Foods is discovering this on their Risk Management Journey… </a:t>
            </a:r>
            <a:br>
              <a:rPr lang="en" sz="1200" b="1" i="0" u="none" strike="noStrike" dirty="0">
                <a:solidFill>
                  <a:schemeClr val="dk1"/>
                </a:solidFill>
                <a:latin typeface="Calibri"/>
                <a:ea typeface="Calibri"/>
                <a:cs typeface="Calibri"/>
                <a:sym typeface="Calibri"/>
              </a:rPr>
            </a:br>
            <a:br>
              <a:rPr lang="en" sz="1200" b="0" i="0" u="none" strike="noStrike" dirty="0">
                <a:solidFill>
                  <a:schemeClr val="dk1"/>
                </a:solidFill>
                <a:latin typeface="Calibri"/>
                <a:ea typeface="Calibri"/>
                <a:cs typeface="Calibri"/>
                <a:sym typeface="Calibri"/>
              </a:rPr>
            </a:br>
            <a:endParaRPr dirty="0"/>
          </a:p>
        </p:txBody>
      </p:sp>
      <p:sp>
        <p:nvSpPr>
          <p:cNvPr id="399" name="Google Shape;399;ga1eed116b0_2_3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8</a:t>
            </a:fld>
            <a:endParaRPr lang="en-US" dirty="0"/>
          </a:p>
        </p:txBody>
      </p:sp>
    </p:spTree>
    <p:extLst>
      <p:ext uri="{BB962C8B-B14F-4D97-AF65-F5344CB8AC3E}">
        <p14:creationId xmlns:p14="http://schemas.microsoft.com/office/powerpoint/2010/main" val="394712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 conscious organization: Software requirements: cost effective, replace manual internal systems, highly configurable, and provide insightful data for decision-making across the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Partnered with Origami Risk from spreadsheets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Manual and multiple systems, couldn’t do reporting rely on other departments to provide reports and if they wanted a specific insight - they were limited to the other department’s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TCOR, budget purposes - what has been our spend for rm as a whole and slices (i.e. premiums, OR, brokers, cyber) - see what you paid in the year and PY costs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are we looking - here is where we are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Transaction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Analytics gained: premiums are up, but x is down - future looking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input - invoice and payment coding is sent to submitter, gets forwarded to 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Bond tracking - pain point: turnover in partner companies - when a person submits, person requesting is embedded - you can verify over the years and track who requested… paying the right bonds and renewing the right ones (i.e. turnpikes, electricity) - $100 - thousands</a:t>
            </a:r>
          </a:p>
        </p:txBody>
      </p:sp>
      <p:sp>
        <p:nvSpPr>
          <p:cNvPr id="4" name="Slide Number Placeholder 3"/>
          <p:cNvSpPr>
            <a:spLocks noGrp="1"/>
          </p:cNvSpPr>
          <p:nvPr>
            <p:ph type="sldNum" sz="quarter" idx="5"/>
          </p:nvPr>
        </p:nvSpPr>
        <p:spPr/>
        <p:txBody>
          <a:bodyPr/>
          <a:lstStyle/>
          <a:p>
            <a:fld id="{7EBC6EDF-7AF6-6D41-A950-82B633C0778A}" type="slidenum">
              <a:rPr lang="en-US" smtClean="0"/>
              <a:t>9</a:t>
            </a:fld>
            <a:endParaRPr lang="en-US"/>
          </a:p>
        </p:txBody>
      </p:sp>
    </p:spTree>
    <p:extLst>
      <p:ext uri="{BB962C8B-B14F-4D97-AF65-F5344CB8AC3E}">
        <p14:creationId xmlns:p14="http://schemas.microsoft.com/office/powerpoint/2010/main" val="140516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C6EDF-7AF6-6D41-A950-82B633C0778A}" type="slidenum">
              <a:rPr lang="en-US" smtClean="0"/>
              <a:t>10</a:t>
            </a:fld>
            <a:endParaRPr lang="en-US"/>
          </a:p>
        </p:txBody>
      </p:sp>
    </p:spTree>
    <p:extLst>
      <p:ext uri="{BB962C8B-B14F-4D97-AF65-F5344CB8AC3E}">
        <p14:creationId xmlns:p14="http://schemas.microsoft.com/office/powerpoint/2010/main" val="4130612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1" y="0"/>
            <a:ext cx="9144000" cy="5143500"/>
          </a:xfrm>
          <a:prstGeom prst="rect">
            <a:avLst/>
          </a:prstGeom>
          <a:gradFill>
            <a:gsLst>
              <a:gs pos="0">
                <a:schemeClr val="bg1">
                  <a:lumMod val="75000"/>
                </a:schemeClr>
              </a:gs>
              <a:gs pos="77000">
                <a:schemeClr val="bg1"/>
              </a:gs>
            </a:gsLst>
            <a:lin ang="189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G-Home-01.png"/>
          <p:cNvPicPr>
            <a:picLocks noChangeAspect="1"/>
          </p:cNvPicPr>
          <p:nvPr userDrawn="1"/>
        </p:nvPicPr>
        <p:blipFill rotWithShape="1">
          <a:blip r:embed="rId2">
            <a:extLst>
              <a:ext uri="{28A0092B-C50C-407E-A947-70E740481C1C}">
                <a14:useLocalDpi xmlns:a14="http://schemas.microsoft.com/office/drawing/2010/main" val="0"/>
              </a:ext>
            </a:extLst>
          </a:blip>
          <a:srcRect l="3196"/>
          <a:stretch/>
        </p:blipFill>
        <p:spPr>
          <a:xfrm>
            <a:off x="321162" y="-43788"/>
            <a:ext cx="8843913" cy="5143500"/>
          </a:xfrm>
          <a:prstGeom prst="rect">
            <a:avLst/>
          </a:prstGeom>
        </p:spPr>
      </p:pic>
      <p:sp>
        <p:nvSpPr>
          <p:cNvPr id="2" name="Title 1"/>
          <p:cNvSpPr>
            <a:spLocks noGrp="1"/>
          </p:cNvSpPr>
          <p:nvPr>
            <p:ph type="ctrTitle" hasCustomPrompt="1"/>
          </p:nvPr>
        </p:nvSpPr>
        <p:spPr>
          <a:xfrm>
            <a:off x="3343728" y="2149475"/>
            <a:ext cx="5763776" cy="422275"/>
          </a:xfrm>
        </p:spPr>
        <p:txBody>
          <a:bodyPr anchor="b">
            <a:normAutofit/>
          </a:bodyPr>
          <a:lstStyle>
            <a:lvl1pPr>
              <a:defRPr sz="11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343728" y="2578488"/>
            <a:ext cx="5763776" cy="1314450"/>
          </a:xfrm>
        </p:spPr>
        <p:txBody>
          <a:bodyPr tIns="0" bIns="0">
            <a:normAutofit/>
          </a:bodyPr>
          <a:lstStyle>
            <a:lvl1pPr marL="0" indent="0" algn="l">
              <a:buNone/>
              <a:defRPr sz="24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 </a:t>
            </a:r>
          </a:p>
        </p:txBody>
      </p:sp>
      <p:sp>
        <p:nvSpPr>
          <p:cNvPr id="13" name="TextBox 12"/>
          <p:cNvSpPr txBox="1"/>
          <p:nvPr userDrawn="1"/>
        </p:nvSpPr>
        <p:spPr>
          <a:xfrm>
            <a:off x="5038267" y="4823384"/>
            <a:ext cx="3976481" cy="230832"/>
          </a:xfrm>
          <a:prstGeom prst="rect">
            <a:avLst/>
          </a:prstGeom>
          <a:noFill/>
        </p:spPr>
        <p:txBody>
          <a:bodyPr wrap="square" rtlCol="0">
            <a:spAutoFit/>
          </a:bodyPr>
          <a:lstStyle/>
          <a:p>
            <a:pPr algn="r"/>
            <a:r>
              <a:rPr lang="en-US" sz="900" kern="0" spc="200" dirty="0">
                <a:solidFill>
                  <a:srgbClr val="047678"/>
                </a:solidFill>
                <a:latin typeface="Century Gothic"/>
                <a:cs typeface="Century Gothic"/>
              </a:rPr>
              <a:t>WWW.CHICAGOLANDRISKFORUM.ORG</a:t>
            </a:r>
          </a:p>
        </p:txBody>
      </p:sp>
      <p:pic>
        <p:nvPicPr>
          <p:cNvPr id="16" name="Picture 15">
            <a:extLst>
              <a:ext uri="{FF2B5EF4-FFF2-40B4-BE49-F238E27FC236}">
                <a16:creationId xmlns:a16="http://schemas.microsoft.com/office/drawing/2014/main" id="{39FF9804-7A2D-4348-ADAD-695ECD5F5888}"/>
              </a:ext>
            </a:extLst>
          </p:cNvPr>
          <p:cNvPicPr>
            <a:picLocks noChangeAspect="1"/>
          </p:cNvPicPr>
          <p:nvPr userDrawn="1"/>
        </p:nvPicPr>
        <p:blipFill>
          <a:blip r:embed="rId3"/>
          <a:stretch>
            <a:fillRect/>
          </a:stretch>
        </p:blipFill>
        <p:spPr>
          <a:xfrm>
            <a:off x="5038267" y="164729"/>
            <a:ext cx="3976481" cy="1635876"/>
          </a:xfrm>
          <a:prstGeom prst="rect">
            <a:avLst/>
          </a:prstGeom>
        </p:spPr>
      </p:pic>
    </p:spTree>
    <p:extLst>
      <p:ext uri="{BB962C8B-B14F-4D97-AF65-F5344CB8AC3E}">
        <p14:creationId xmlns:p14="http://schemas.microsoft.com/office/powerpoint/2010/main" val="796994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3505200" y="4801393"/>
            <a:ext cx="2133600" cy="274637"/>
          </a:xfrm>
          <a:prstGeom prst="rect">
            <a:avLst/>
          </a:prstGeom>
        </p:spPr>
        <p:txBody>
          <a:bodyPr/>
          <a:lstStyle/>
          <a:p>
            <a:fld id="{C41E2F65-5496-8448-AC98-6D875DBF3006}" type="slidenum">
              <a:rPr lang="en-US" smtClean="0"/>
              <a:t>‹#›</a:t>
            </a:fld>
            <a:endParaRPr lang="en-US"/>
          </a:p>
        </p:txBody>
      </p:sp>
      <p:sp>
        <p:nvSpPr>
          <p:cNvPr id="6" name="Slide Number Placeholder 5">
            <a:extLst>
              <a:ext uri="{FF2B5EF4-FFF2-40B4-BE49-F238E27FC236}">
                <a16:creationId xmlns:a16="http://schemas.microsoft.com/office/drawing/2014/main" id="{D1F0A54F-1722-A445-940E-57988595CF4B}"/>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75277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3468688" y="4780958"/>
            <a:ext cx="2133600" cy="274637"/>
          </a:xfrm>
          <a:prstGeom prst="rect">
            <a:avLst/>
          </a:prstGeom>
        </p:spPr>
        <p:txBody>
          <a:bodyPr/>
          <a:lstStyle/>
          <a:p>
            <a:fld id="{C41E2F65-5496-8448-AC98-6D875DBF3006}" type="slidenum">
              <a:rPr lang="en-US" smtClean="0"/>
              <a:t>‹#›</a:t>
            </a:fld>
            <a:endParaRPr lang="en-US"/>
          </a:p>
        </p:txBody>
      </p:sp>
      <p:sp>
        <p:nvSpPr>
          <p:cNvPr id="6" name="Slide Number Placeholder 5">
            <a:extLst>
              <a:ext uri="{FF2B5EF4-FFF2-40B4-BE49-F238E27FC236}">
                <a16:creationId xmlns:a16="http://schemas.microsoft.com/office/drawing/2014/main" id="{AD1CF82E-8100-444C-A798-A439D811C860}"/>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2575251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3505200" y="4761559"/>
            <a:ext cx="2133600" cy="274637"/>
          </a:xfrm>
          <a:prstGeom prst="rect">
            <a:avLst/>
          </a:prstGeom>
        </p:spPr>
        <p:txBody>
          <a:bodyPr/>
          <a:lstStyle/>
          <a:p>
            <a:fld id="{C41E2F65-5496-8448-AC98-6D875DBF3006}" type="slidenum">
              <a:rPr lang="en-US" smtClean="0"/>
              <a:t>‹#›</a:t>
            </a:fld>
            <a:endParaRPr lang="en-US"/>
          </a:p>
        </p:txBody>
      </p:sp>
      <p:sp>
        <p:nvSpPr>
          <p:cNvPr id="5" name="Slide Number Placeholder 5">
            <a:extLst>
              <a:ext uri="{FF2B5EF4-FFF2-40B4-BE49-F238E27FC236}">
                <a16:creationId xmlns:a16="http://schemas.microsoft.com/office/drawing/2014/main" id="{17AF94D2-0154-224B-98CD-9ABDFBC044D1}"/>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434742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3505200" y="4799806"/>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3731226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blank | no header | no footer">
    <p:spTree>
      <p:nvGrpSpPr>
        <p:cNvPr id="1" name=""/>
        <p:cNvGrpSpPr/>
        <p:nvPr/>
      </p:nvGrpSpPr>
      <p:grpSpPr>
        <a:xfrm>
          <a:off x="0" y="0"/>
          <a:ext cx="0" cy="0"/>
          <a:chOff x="0" y="0"/>
          <a:chExt cx="0" cy="0"/>
        </a:xfrm>
      </p:grpSpPr>
      <p:sp>
        <p:nvSpPr>
          <p:cNvPr id="31" name="Title Placeholder 1">
            <a:extLst>
              <a:ext uri="{FF2B5EF4-FFF2-40B4-BE49-F238E27FC236}">
                <a16:creationId xmlns:a16="http://schemas.microsoft.com/office/drawing/2014/main" id="{BEC178B8-F890-49D0-8BB4-C79E9BA35E3A}"/>
              </a:ext>
            </a:extLst>
          </p:cNvPr>
          <p:cNvSpPr>
            <a:spLocks noGrp="1"/>
          </p:cNvSpPr>
          <p:nvPr>
            <p:ph type="title" hasCustomPrompt="1"/>
          </p:nvPr>
        </p:nvSpPr>
        <p:spPr>
          <a:xfrm>
            <a:off x="569214" y="308967"/>
            <a:ext cx="7996142" cy="639366"/>
          </a:xfrm>
          <a:prstGeom prst="rect">
            <a:avLst/>
          </a:prstGeom>
        </p:spPr>
        <p:txBody>
          <a:bodyPr vert="horz" lIns="91440" tIns="45720" rIns="91440" bIns="45720" rtlCol="0" anchor="ctr">
            <a:normAutofit/>
          </a:bodyPr>
          <a:lstStyle>
            <a:lvl1pPr>
              <a:defRPr/>
            </a:lvl1pPr>
          </a:lstStyle>
          <a:p>
            <a:r>
              <a:rPr lang="en-US" dirty="0"/>
              <a:t>SLIDE TITLE</a:t>
            </a:r>
          </a:p>
        </p:txBody>
      </p:sp>
      <p:sp>
        <p:nvSpPr>
          <p:cNvPr id="32" name="Content Placeholder 2">
            <a:extLst>
              <a:ext uri="{FF2B5EF4-FFF2-40B4-BE49-F238E27FC236}">
                <a16:creationId xmlns:a16="http://schemas.microsoft.com/office/drawing/2014/main" id="{2F8668CD-896A-4558-B54C-D379C5CD111A}"/>
              </a:ext>
            </a:extLst>
          </p:cNvPr>
          <p:cNvSpPr>
            <a:spLocks noGrp="1"/>
          </p:cNvSpPr>
          <p:nvPr>
            <p:ph idx="1"/>
          </p:nvPr>
        </p:nvSpPr>
        <p:spPr>
          <a:xfrm>
            <a:off x="569214" y="1049535"/>
            <a:ext cx="7996142" cy="3385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EE73794-AD8E-014D-AA40-058851401FDB}"/>
              </a:ext>
            </a:extLst>
          </p:cNvPr>
          <p:cNvSpPr>
            <a:spLocks noGrp="1"/>
          </p:cNvSpPr>
          <p:nvPr>
            <p:ph type="sldNum" sz="quarter" idx="12"/>
          </p:nvPr>
        </p:nvSpPr>
        <p:spPr>
          <a:xfrm>
            <a:off x="3505200" y="4799806"/>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425452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EA3C99-B8A1-6943-8B8E-CC962EC0FC33}"/>
              </a:ext>
            </a:extLst>
          </p:cNvPr>
          <p:cNvPicPr>
            <a:picLocks noChangeAspect="1"/>
          </p:cNvPicPr>
          <p:nvPr userDrawn="1"/>
        </p:nvPicPr>
        <p:blipFill>
          <a:blip r:embed="rId2">
            <a:alphaModFix amt="7000"/>
          </a:blip>
          <a:stretch>
            <a:fillRect/>
          </a:stretch>
        </p:blipFill>
        <p:spPr>
          <a:xfrm>
            <a:off x="1" y="0"/>
            <a:ext cx="7776242" cy="4381537"/>
          </a:xfrm>
          <a:prstGeom prst="rect">
            <a:avLst/>
          </a:prstGeom>
        </p:spPr>
      </p:pic>
      <p:sp>
        <p:nvSpPr>
          <p:cNvPr id="5" name="Title Placeholder 1">
            <a:extLst>
              <a:ext uri="{FF2B5EF4-FFF2-40B4-BE49-F238E27FC236}">
                <a16:creationId xmlns:a16="http://schemas.microsoft.com/office/drawing/2014/main" id="{1AA7E84E-629D-734E-BFD0-E9FCB3F5C9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lvl1pPr>
              <a:defRPr>
                <a:solidFill>
                  <a:srgbClr val="2364A6"/>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41AE37EF-0FCA-6848-B99E-18BFFA6A05DE}"/>
              </a:ext>
            </a:extLst>
          </p:cNvPr>
          <p:cNvSpPr>
            <a:spLocks noGrp="1"/>
          </p:cNvSpPr>
          <p:nvPr>
            <p:ph idx="1"/>
          </p:nvPr>
        </p:nvSpPr>
        <p:spPr>
          <a:xfrm>
            <a:off x="628650" y="1369219"/>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AF613E54-88C4-494D-A11E-823AAC04844E}"/>
              </a:ext>
            </a:extLst>
          </p:cNvPr>
          <p:cNvSpPr>
            <a:spLocks noGrp="1"/>
          </p:cNvSpPr>
          <p:nvPr>
            <p:ph type="sldNum" sz="quarter" idx="12"/>
          </p:nvPr>
        </p:nvSpPr>
        <p:spPr>
          <a:xfrm>
            <a:off x="3505200" y="4799806"/>
            <a:ext cx="2133600" cy="274637"/>
          </a:xfrm>
          <a:prstGeom prst="rect">
            <a:avLst/>
          </a:prstGeom>
        </p:spPr>
        <p:txBody>
          <a:bodyPr/>
          <a:lstStyle/>
          <a:p>
            <a:fld id="{C41E2F65-5496-8448-AC98-6D875DBF3006}" type="slidenum">
              <a:rPr lang="en-US" smtClean="0"/>
              <a:t>‹#›</a:t>
            </a:fld>
            <a:endParaRPr lang="en-US"/>
          </a:p>
        </p:txBody>
      </p:sp>
      <p:sp>
        <p:nvSpPr>
          <p:cNvPr id="8" name="Slide Number Placeholder 8">
            <a:extLst>
              <a:ext uri="{FF2B5EF4-FFF2-40B4-BE49-F238E27FC236}">
                <a16:creationId xmlns:a16="http://schemas.microsoft.com/office/drawing/2014/main" id="{AC7C8672-FF43-6643-896A-F3981ED850AF}"/>
              </a:ext>
            </a:extLst>
          </p:cNvPr>
          <p:cNvSpPr txBox="1">
            <a:spLocks/>
          </p:cNvSpPr>
          <p:nvPr userDrawn="1"/>
        </p:nvSpPr>
        <p:spPr>
          <a:xfrm>
            <a:off x="3505200" y="4767262"/>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1119315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ver: 1/2 | sub">
    <p:spTree>
      <p:nvGrpSpPr>
        <p:cNvPr id="1" name=""/>
        <p:cNvGrpSpPr/>
        <p:nvPr/>
      </p:nvGrpSpPr>
      <p:grpSpPr>
        <a:xfrm>
          <a:off x="0" y="0"/>
          <a:ext cx="0" cy="0"/>
          <a:chOff x="0" y="0"/>
          <a:chExt cx="0" cy="0"/>
        </a:xfrm>
      </p:grpSpPr>
      <p:pic>
        <p:nvPicPr>
          <p:cNvPr id="11" name="Picture 10" descr="A picture containing logo&#10;&#10;Description automatically generated">
            <a:extLst>
              <a:ext uri="{FF2B5EF4-FFF2-40B4-BE49-F238E27FC236}">
                <a16:creationId xmlns:a16="http://schemas.microsoft.com/office/drawing/2014/main" id="{D5358E7B-5E1F-42A3-B5CD-83E078D3D4E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itle Placeholder 1">
            <a:extLst>
              <a:ext uri="{FF2B5EF4-FFF2-40B4-BE49-F238E27FC236}">
                <a16:creationId xmlns:a16="http://schemas.microsoft.com/office/drawing/2014/main" id="{9FDC1AAF-545F-2D4F-B49F-B5F7C899B7C3}"/>
              </a:ext>
            </a:extLst>
          </p:cNvPr>
          <p:cNvSpPr>
            <a:spLocks noGrp="1"/>
          </p:cNvSpPr>
          <p:nvPr>
            <p:ph type="title" hasCustomPrompt="1"/>
          </p:nvPr>
        </p:nvSpPr>
        <p:spPr>
          <a:xfrm>
            <a:off x="569616" y="2012272"/>
            <a:ext cx="4002385" cy="591411"/>
          </a:xfrm>
          <a:prstGeom prst="rect">
            <a:avLst/>
          </a:prstGeom>
        </p:spPr>
        <p:txBody>
          <a:bodyPr vert="horz" lIns="91440" tIns="45720" rIns="91440" bIns="45720" rtlCol="0" anchor="ctr">
            <a:normAutofit/>
          </a:bodyPr>
          <a:lstStyle>
            <a:lvl1pPr>
              <a:defRPr sz="3000" b="0" i="0" baseline="0">
                <a:solidFill>
                  <a:schemeClr val="bg1"/>
                </a:solidFill>
                <a:latin typeface="Azo Sans" panose="020B0603030303020204" pitchFamily="34" charset="0"/>
              </a:defRPr>
            </a:lvl1pPr>
          </a:lstStyle>
          <a:p>
            <a:r>
              <a:rPr lang="en-US" dirty="0"/>
              <a:t>PRESENTATION TITLE</a:t>
            </a:r>
          </a:p>
        </p:txBody>
      </p:sp>
      <p:cxnSp>
        <p:nvCxnSpPr>
          <p:cNvPr id="13" name="Straight Connector 12">
            <a:extLst>
              <a:ext uri="{FF2B5EF4-FFF2-40B4-BE49-F238E27FC236}">
                <a16:creationId xmlns:a16="http://schemas.microsoft.com/office/drawing/2014/main" id="{320BAABA-F26F-4169-9F58-B1DD8AB544E4}"/>
              </a:ext>
            </a:extLst>
          </p:cNvPr>
          <p:cNvCxnSpPr>
            <a:cxnSpLocks/>
          </p:cNvCxnSpPr>
          <p:nvPr userDrawn="1"/>
        </p:nvCxnSpPr>
        <p:spPr>
          <a:xfrm>
            <a:off x="662940" y="2621756"/>
            <a:ext cx="93154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6C4F8BB8-F23E-4D5A-9B07-452C166905AC}"/>
              </a:ext>
            </a:extLst>
          </p:cNvPr>
          <p:cNvSpPr>
            <a:spLocks noGrp="1"/>
          </p:cNvSpPr>
          <p:nvPr>
            <p:ph type="body" sz="quarter" idx="11" hasCustomPrompt="1"/>
          </p:nvPr>
        </p:nvSpPr>
        <p:spPr>
          <a:xfrm>
            <a:off x="569616" y="2637153"/>
            <a:ext cx="4002385" cy="490565"/>
          </a:xfrm>
        </p:spPr>
        <p:txBody>
          <a:bodyPr anchor="ctr"/>
          <a:lstStyle>
            <a:lvl1pPr>
              <a:buFontTx/>
              <a:buNone/>
              <a:defRPr>
                <a:solidFill>
                  <a:schemeClr val="accent1"/>
                </a:solidFill>
              </a:defRPr>
            </a:lvl1pPr>
            <a:lvl2pPr>
              <a:buNone/>
              <a:defRPr/>
            </a:lvl2pPr>
          </a:lstStyle>
          <a:p>
            <a:pPr lvl="0"/>
            <a:r>
              <a:rPr lang="en-US" dirty="0"/>
              <a:t>SUB TITLE</a:t>
            </a:r>
          </a:p>
        </p:txBody>
      </p:sp>
      <p:pic>
        <p:nvPicPr>
          <p:cNvPr id="15" name="Graphic 14">
            <a:extLst>
              <a:ext uri="{FF2B5EF4-FFF2-40B4-BE49-F238E27FC236}">
                <a16:creationId xmlns:a16="http://schemas.microsoft.com/office/drawing/2014/main" id="{55587C3D-23B4-4D21-8D62-6719943BC0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1009" y="4649780"/>
            <a:ext cx="1700211" cy="240030"/>
          </a:xfrm>
          <a:prstGeom prst="rect">
            <a:avLst/>
          </a:prstGeom>
        </p:spPr>
      </p:pic>
    </p:spTree>
    <p:extLst>
      <p:ext uri="{BB962C8B-B14F-4D97-AF65-F5344CB8AC3E}">
        <p14:creationId xmlns:p14="http://schemas.microsoft.com/office/powerpoint/2010/main" val="15896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3505200" y="4800203"/>
            <a:ext cx="2133600" cy="273844"/>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5932AE1-09F3-9F45-9E77-E9E2AAF2E4F4}" type="slidenum">
              <a:rPr lang="en-US" smtClean="0"/>
              <a:pPr/>
              <a:t>‹#›</a:t>
            </a:fld>
            <a:endParaRPr lang="en-US" dirty="0"/>
          </a:p>
        </p:txBody>
      </p:sp>
      <p:sp>
        <p:nvSpPr>
          <p:cNvPr id="5" name="Slide Number Placeholder 5">
            <a:extLst>
              <a:ext uri="{FF2B5EF4-FFF2-40B4-BE49-F238E27FC236}">
                <a16:creationId xmlns:a16="http://schemas.microsoft.com/office/drawing/2014/main" id="{6C625B55-F8CD-3B4C-9891-67420D3203FB}"/>
              </a:ext>
            </a:extLst>
          </p:cNvPr>
          <p:cNvSpPr>
            <a:spLocks noGrp="1"/>
          </p:cNvSpPr>
          <p:nvPr>
            <p:ph type="sldNum" sz="quarter" idx="12"/>
          </p:nvPr>
        </p:nvSpPr>
        <p:spPr>
          <a:xfrm>
            <a:off x="3505200" y="4799806"/>
            <a:ext cx="2133600" cy="274637"/>
          </a:xfrm>
          <a:prstGeom prst="rect">
            <a:avLst/>
          </a:prstGeom>
        </p:spPr>
        <p:txBody>
          <a:bodyPr/>
          <a:lstStyle/>
          <a:p>
            <a:fld id="{C41E2F65-5496-8448-AC98-6D875DBF3006}" type="slidenum">
              <a:rPr lang="en-US" smtClean="0"/>
              <a:t>‹#›</a:t>
            </a:fld>
            <a:endParaRPr lang="en-US"/>
          </a:p>
        </p:txBody>
      </p:sp>
    </p:spTree>
    <p:extLst>
      <p:ext uri="{BB962C8B-B14F-4D97-AF65-F5344CB8AC3E}">
        <p14:creationId xmlns:p14="http://schemas.microsoft.com/office/powerpoint/2010/main" val="276673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p:cNvSpPr/>
          <p:nvPr userDrawn="1"/>
        </p:nvSpPr>
        <p:spPr>
          <a:xfrm>
            <a:off x="2" y="0"/>
            <a:ext cx="9144000" cy="5143500"/>
          </a:xfrm>
          <a:prstGeom prst="rect">
            <a:avLst/>
          </a:prstGeom>
          <a:gradFill>
            <a:gsLst>
              <a:gs pos="0">
                <a:schemeClr val="bg1">
                  <a:lumMod val="75000"/>
                </a:schemeClr>
              </a:gs>
              <a:gs pos="77000">
                <a:schemeClr val="bg1"/>
              </a:gs>
            </a:gsLst>
            <a:lin ang="189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 y="1857836"/>
            <a:ext cx="9144000" cy="1771849"/>
          </a:xfrm>
          <a:prstGeom prst="rect">
            <a:avLst/>
          </a:prstGeom>
          <a:solidFill>
            <a:srgbClr val="047678"/>
          </a:solidFill>
          <a:ln>
            <a:solidFill>
              <a:srgbClr val="0476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06" y="0"/>
            <a:ext cx="3536536" cy="5143500"/>
          </a:xfrm>
          <a:prstGeom prst="rect">
            <a:avLst/>
          </a:prstGeom>
        </p:spPr>
      </p:pic>
      <p:sp>
        <p:nvSpPr>
          <p:cNvPr id="2" name="Title 1"/>
          <p:cNvSpPr>
            <a:spLocks noGrp="1"/>
          </p:cNvSpPr>
          <p:nvPr>
            <p:ph type="title"/>
          </p:nvPr>
        </p:nvSpPr>
        <p:spPr>
          <a:xfrm>
            <a:off x="3344964" y="1876828"/>
            <a:ext cx="5704482" cy="694922"/>
          </a:xfrm>
        </p:spPr>
        <p:txBody>
          <a:bodyPr anchor="b">
            <a:normAutofit/>
          </a:bodyPr>
          <a:lstStyle>
            <a:lvl1pPr>
              <a:defRPr sz="1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44965" y="2588669"/>
            <a:ext cx="5704482" cy="1373413"/>
          </a:xfrm>
        </p:spPr>
        <p:txBody>
          <a:bodyPr>
            <a:normAutofit/>
          </a:bodyPr>
          <a:lstStyle>
            <a:lvl1pPr marL="0" indent="0">
              <a:buNone/>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1" name="Picture 10">
            <a:extLst>
              <a:ext uri="{FF2B5EF4-FFF2-40B4-BE49-F238E27FC236}">
                <a16:creationId xmlns:a16="http://schemas.microsoft.com/office/drawing/2014/main" id="{73833C60-058B-4783-8CBA-2E728856A76E}"/>
              </a:ext>
            </a:extLst>
          </p:cNvPr>
          <p:cNvPicPr>
            <a:picLocks noChangeAspect="1"/>
          </p:cNvPicPr>
          <p:nvPr userDrawn="1"/>
        </p:nvPicPr>
        <p:blipFill>
          <a:blip r:embed="rId3"/>
          <a:stretch>
            <a:fillRect/>
          </a:stretch>
        </p:blipFill>
        <p:spPr>
          <a:xfrm>
            <a:off x="5038267" y="164729"/>
            <a:ext cx="3976481" cy="1635876"/>
          </a:xfrm>
          <a:prstGeom prst="rect">
            <a:avLst/>
          </a:prstGeom>
        </p:spPr>
      </p:pic>
    </p:spTree>
    <p:extLst>
      <p:ext uri="{BB962C8B-B14F-4D97-AF65-F5344CB8AC3E}">
        <p14:creationId xmlns:p14="http://schemas.microsoft.com/office/powerpoint/2010/main" val="372294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6" name="Rectangle 5"/>
          <p:cNvSpPr/>
          <p:nvPr userDrawn="1"/>
        </p:nvSpPr>
        <p:spPr>
          <a:xfrm>
            <a:off x="1" y="0"/>
            <a:ext cx="9144000" cy="5143500"/>
          </a:xfrm>
          <a:prstGeom prst="rect">
            <a:avLst/>
          </a:prstGeom>
          <a:gradFill>
            <a:gsLst>
              <a:gs pos="0">
                <a:schemeClr val="bg1">
                  <a:lumMod val="75000"/>
                </a:schemeClr>
              </a:gs>
              <a:gs pos="77000">
                <a:schemeClr val="bg1"/>
              </a:gs>
            </a:gsLst>
            <a:lin ang="189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 y="1857836"/>
            <a:ext cx="9144000" cy="1771849"/>
          </a:xfrm>
          <a:prstGeom prst="rect">
            <a:avLst/>
          </a:prstGeom>
          <a:solidFill>
            <a:srgbClr val="047678"/>
          </a:solidFill>
          <a:ln>
            <a:solidFill>
              <a:srgbClr val="0476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07" y="0"/>
            <a:ext cx="3536536" cy="5143500"/>
          </a:xfrm>
          <a:prstGeom prst="rect">
            <a:avLst/>
          </a:prstGeom>
        </p:spPr>
      </p:pic>
      <p:sp>
        <p:nvSpPr>
          <p:cNvPr id="2" name="Title 1"/>
          <p:cNvSpPr>
            <a:spLocks noGrp="1"/>
          </p:cNvSpPr>
          <p:nvPr>
            <p:ph type="title"/>
          </p:nvPr>
        </p:nvSpPr>
        <p:spPr>
          <a:xfrm>
            <a:off x="3344964" y="1876828"/>
            <a:ext cx="5704482" cy="694922"/>
          </a:xfrm>
        </p:spPr>
        <p:txBody>
          <a:bodyPr anchor="b">
            <a:normAutofit/>
          </a:bodyPr>
          <a:lstStyle>
            <a:lvl1pPr>
              <a:defRPr sz="1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44965" y="2588669"/>
            <a:ext cx="5704482" cy="1373413"/>
          </a:xfrm>
        </p:spPr>
        <p:txBody>
          <a:bodyPr>
            <a:normAutofit/>
          </a:bodyPr>
          <a:lstStyle>
            <a:lvl1pPr marL="0" indent="0">
              <a:buNone/>
              <a:defRPr sz="24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0" name="Picture 9">
            <a:extLst>
              <a:ext uri="{FF2B5EF4-FFF2-40B4-BE49-F238E27FC236}">
                <a16:creationId xmlns:a16="http://schemas.microsoft.com/office/drawing/2014/main" id="{03C83904-4777-413B-B463-68E145B9EAEC}"/>
              </a:ext>
            </a:extLst>
          </p:cNvPr>
          <p:cNvPicPr>
            <a:picLocks noChangeAspect="1"/>
          </p:cNvPicPr>
          <p:nvPr userDrawn="1"/>
        </p:nvPicPr>
        <p:blipFill>
          <a:blip r:embed="rId3"/>
          <a:stretch>
            <a:fillRect/>
          </a:stretch>
        </p:blipFill>
        <p:spPr>
          <a:xfrm>
            <a:off x="5038267" y="164729"/>
            <a:ext cx="3976481" cy="1635876"/>
          </a:xfrm>
          <a:prstGeom prst="rect">
            <a:avLst/>
          </a:prstGeom>
        </p:spPr>
      </p:pic>
    </p:spTree>
    <p:extLst>
      <p:ext uri="{BB962C8B-B14F-4D97-AF65-F5344CB8AC3E}">
        <p14:creationId xmlns:p14="http://schemas.microsoft.com/office/powerpoint/2010/main" val="191308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633799"/>
            <a:ext cx="7772400" cy="102235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80499"/>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Slide Number Placeholder 8">
            <a:extLst>
              <a:ext uri="{FF2B5EF4-FFF2-40B4-BE49-F238E27FC236}">
                <a16:creationId xmlns:a16="http://schemas.microsoft.com/office/drawing/2014/main" id="{7471FE66-DA6C-4A81-8BB5-11CE8CA95DA0}"/>
              </a:ext>
            </a:extLst>
          </p:cNvPr>
          <p:cNvSpPr>
            <a:spLocks noGrp="1"/>
          </p:cNvSpPr>
          <p:nvPr>
            <p:ph type="sldNum" sz="quarter" idx="12"/>
          </p:nvPr>
        </p:nvSpPr>
        <p:spPr>
          <a:xfrm>
            <a:off x="3505200" y="4767262"/>
            <a:ext cx="2133600" cy="274637"/>
          </a:xfrm>
          <a:prstGeom prst="rect">
            <a:avLst/>
          </a:prstGeom>
        </p:spPr>
        <p:txBody>
          <a:bodyPr/>
          <a:lstStyle/>
          <a:p>
            <a:fld id="{C41E2F65-5496-8448-AC98-6D875DBF3006}" type="slidenum">
              <a:rPr lang="en-US" smtClean="0"/>
              <a:t>‹#›</a:t>
            </a:fld>
            <a:endParaRPr lang="en-US"/>
          </a:p>
        </p:txBody>
      </p:sp>
      <p:sp>
        <p:nvSpPr>
          <p:cNvPr id="6" name="Slide Number Placeholder 5">
            <a:extLst>
              <a:ext uri="{FF2B5EF4-FFF2-40B4-BE49-F238E27FC236}">
                <a16:creationId xmlns:a16="http://schemas.microsoft.com/office/drawing/2014/main" id="{5AEBA467-1A2C-3040-866D-62DF552B8358}"/>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290046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3505200" y="4767263"/>
            <a:ext cx="2133600" cy="274637"/>
          </a:xfrm>
          <a:prstGeom prst="rect">
            <a:avLst/>
          </a:prstGeom>
        </p:spPr>
        <p:txBody>
          <a:bodyPr/>
          <a:lstStyle/>
          <a:p>
            <a:fld id="{C41E2F65-5496-8448-AC98-6D875DBF3006}" type="slidenum">
              <a:rPr lang="en-US" smtClean="0"/>
              <a:t>‹#›</a:t>
            </a:fld>
            <a:endParaRPr lang="en-US"/>
          </a:p>
        </p:txBody>
      </p:sp>
      <p:sp>
        <p:nvSpPr>
          <p:cNvPr id="6" name="Slide Number Placeholder 5">
            <a:extLst>
              <a:ext uri="{FF2B5EF4-FFF2-40B4-BE49-F238E27FC236}">
                <a16:creationId xmlns:a16="http://schemas.microsoft.com/office/drawing/2014/main" id="{24C959B1-5C41-D347-B81C-19471B2A3653}"/>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235394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3505200" y="4767262"/>
            <a:ext cx="2133600" cy="274637"/>
          </a:xfrm>
          <a:prstGeom prst="rect">
            <a:avLst/>
          </a:prstGeom>
        </p:spPr>
        <p:txBody>
          <a:bodyPr/>
          <a:lstStyle/>
          <a:p>
            <a:fld id="{C41E2F65-5496-8448-AC98-6D875DBF3006}" type="slidenum">
              <a:rPr lang="en-US" smtClean="0"/>
              <a:t>‹#›</a:t>
            </a:fld>
            <a:endParaRPr lang="en-US"/>
          </a:p>
        </p:txBody>
      </p:sp>
      <p:sp>
        <p:nvSpPr>
          <p:cNvPr id="8" name="Slide Number Placeholder 5">
            <a:extLst>
              <a:ext uri="{FF2B5EF4-FFF2-40B4-BE49-F238E27FC236}">
                <a16:creationId xmlns:a16="http://schemas.microsoft.com/office/drawing/2014/main" id="{DBA7BA44-7320-8E4E-B45A-8C226F69C47A}"/>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20068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3505200" y="4767262"/>
            <a:ext cx="2133600" cy="274637"/>
          </a:xfrm>
          <a:prstGeom prst="rect">
            <a:avLst/>
          </a:prstGeom>
        </p:spPr>
        <p:txBody>
          <a:bodyPr/>
          <a:lstStyle/>
          <a:p>
            <a:fld id="{C41E2F65-5496-8448-AC98-6D875DBF3006}" type="slidenum">
              <a:rPr lang="en-US" smtClean="0"/>
              <a:t>‹#›</a:t>
            </a:fld>
            <a:endParaRPr lang="en-US"/>
          </a:p>
        </p:txBody>
      </p:sp>
      <p:sp>
        <p:nvSpPr>
          <p:cNvPr id="4" name="Slide Number Placeholder 5">
            <a:extLst>
              <a:ext uri="{FF2B5EF4-FFF2-40B4-BE49-F238E27FC236}">
                <a16:creationId xmlns:a16="http://schemas.microsoft.com/office/drawing/2014/main" id="{41997624-0D2E-5345-BBCC-1DC3E884F5E5}"/>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352101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505200" y="4767263"/>
            <a:ext cx="2133600" cy="274637"/>
          </a:xfrm>
          <a:prstGeom prst="rect">
            <a:avLst/>
          </a:prstGeom>
        </p:spPr>
        <p:txBody>
          <a:bodyPr/>
          <a:lstStyle/>
          <a:p>
            <a:fld id="{C41E2F65-5496-8448-AC98-6D875DBF3006}" type="slidenum">
              <a:rPr lang="en-US" smtClean="0"/>
              <a:t>‹#›</a:t>
            </a:fld>
            <a:endParaRPr lang="en-US"/>
          </a:p>
        </p:txBody>
      </p:sp>
      <p:sp>
        <p:nvSpPr>
          <p:cNvPr id="3" name="Slide Number Placeholder 5">
            <a:extLst>
              <a:ext uri="{FF2B5EF4-FFF2-40B4-BE49-F238E27FC236}">
                <a16:creationId xmlns:a16="http://schemas.microsoft.com/office/drawing/2014/main" id="{019D5665-6D07-7A4F-8FCF-DCC164B82F59}"/>
              </a:ext>
            </a:extLst>
          </p:cNvPr>
          <p:cNvSpPr txBox="1">
            <a:spLocks/>
          </p:cNvSpPr>
          <p:nvPr userDrawn="1"/>
        </p:nvSpPr>
        <p:spPr>
          <a:xfrm>
            <a:off x="3505200" y="4799806"/>
            <a:ext cx="2133600" cy="274637"/>
          </a:xfrm>
          <a:prstGeom prst="rect">
            <a:avLst/>
          </a:prstGeom>
        </p:spPr>
        <p:txBody>
          <a:bodyPr anchor="b"/>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1E2F65-5496-8448-AC98-6D875DBF3006}" type="slidenum">
              <a:rPr lang="en-US" smtClean="0"/>
              <a:pPr/>
              <a:t>‹#›</a:t>
            </a:fld>
            <a:endParaRPr lang="en-US"/>
          </a:p>
        </p:txBody>
      </p:sp>
    </p:spTree>
    <p:extLst>
      <p:ext uri="{BB962C8B-B14F-4D97-AF65-F5344CB8AC3E}">
        <p14:creationId xmlns:p14="http://schemas.microsoft.com/office/powerpoint/2010/main" val="4104301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2949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4149462"/>
            <a:ext cx="9144000" cy="207645"/>
          </a:xfrm>
          <a:prstGeom prst="rect">
            <a:avLst/>
          </a:prstGeom>
          <a:gradFill flip="none" rotWithShape="1">
            <a:gsLst>
              <a:gs pos="0">
                <a:schemeClr val="bg1">
                  <a:lumMod val="85000"/>
                </a:schemeClr>
              </a:gs>
              <a:gs pos="100000">
                <a:srgbClr val="FFFFFF">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4349806"/>
            <a:ext cx="9144000" cy="793694"/>
          </a:xfrm>
          <a:prstGeom prst="rect">
            <a:avLst/>
          </a:prstGeom>
          <a:solidFill>
            <a:srgbClr val="047678"/>
          </a:solidFill>
          <a:ln>
            <a:solidFill>
              <a:srgbClr val="0476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3505200" y="4818349"/>
            <a:ext cx="2133600" cy="273844"/>
          </a:xfrm>
          <a:prstGeom prst="rect">
            <a:avLst/>
          </a:prstGeom>
        </p:spPr>
        <p:txBody>
          <a:bodyPr anchor="b"/>
          <a:lstStyle>
            <a:lvl1pPr algn="ctr">
              <a:defRPr sz="1200">
                <a:solidFill>
                  <a:schemeClr val="bg1"/>
                </a:solidFill>
              </a:defRPr>
            </a:lvl1pPr>
          </a:lstStyle>
          <a:p>
            <a:fld id="{85932AE1-09F3-9F45-9E77-E9E2AAF2E4F4}" type="slidenum">
              <a:rPr lang="en-US" smtClean="0"/>
              <a:pPr/>
              <a:t>‹#›</a:t>
            </a:fld>
            <a:endParaRPr lang="en-US"/>
          </a:p>
        </p:txBody>
      </p:sp>
      <p:pic>
        <p:nvPicPr>
          <p:cNvPr id="10" name="Picture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9838" y="4395792"/>
            <a:ext cx="1152596" cy="734726"/>
          </a:xfrm>
          <a:prstGeom prst="rect">
            <a:avLst/>
          </a:prstGeom>
        </p:spPr>
      </p:pic>
      <p:pic>
        <p:nvPicPr>
          <p:cNvPr id="11" name="Picture 1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222219" y="4541396"/>
            <a:ext cx="777623" cy="467690"/>
          </a:xfrm>
          <a:prstGeom prst="rect">
            <a:avLst/>
          </a:prstGeom>
        </p:spPr>
      </p:pic>
    </p:spTree>
    <p:extLst>
      <p:ext uri="{BB962C8B-B14F-4D97-AF65-F5344CB8AC3E}">
        <p14:creationId xmlns:p14="http://schemas.microsoft.com/office/powerpoint/2010/main" val="70794622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65"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6" r:id="rId14"/>
    <p:sldLayoutId id="2147483667" r:id="rId15"/>
    <p:sldLayoutId id="2147483668" r:id="rId16"/>
  </p:sldLayoutIdLst>
  <p:txStyles>
    <p:titleStyle>
      <a:lvl1pPr algn="l" defTabSz="457200" rtl="0" eaLnBrk="1" latinLnBrk="0" hangingPunct="1">
        <a:spcBef>
          <a:spcPct val="0"/>
        </a:spcBef>
        <a:buNone/>
        <a:tabLst/>
        <a:defRPr sz="2200" kern="1200">
          <a:solidFill>
            <a:srgbClr val="047678"/>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1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2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1400" dirty="0"/>
              <a:t>Becoming a Data-Driven Risk Manager:</a:t>
            </a:r>
          </a:p>
        </p:txBody>
      </p:sp>
      <p:sp>
        <p:nvSpPr>
          <p:cNvPr id="3" name="Subtitle 2"/>
          <p:cNvSpPr>
            <a:spLocks noGrp="1"/>
          </p:cNvSpPr>
          <p:nvPr>
            <p:ph type="subTitle" idx="1"/>
          </p:nvPr>
        </p:nvSpPr>
        <p:spPr>
          <a:xfrm>
            <a:off x="3343727" y="2571750"/>
            <a:ext cx="6281965" cy="1255876"/>
          </a:xfrm>
        </p:spPr>
        <p:txBody>
          <a:bodyPr>
            <a:normAutofit/>
          </a:bodyPr>
          <a:lstStyle/>
          <a:p>
            <a:r>
              <a:rPr lang="en-US" sz="2200" dirty="0"/>
              <a:t>Enhancing Your Department’s Value </a:t>
            </a:r>
            <a:br>
              <a:rPr lang="en-US" sz="2200" dirty="0"/>
            </a:br>
            <a:r>
              <a:rPr lang="en-US" sz="2200" dirty="0"/>
              <a:t>Across the Enterprise – Featuring US Foods</a:t>
            </a:r>
          </a:p>
        </p:txBody>
      </p:sp>
    </p:spTree>
    <p:extLst>
      <p:ext uri="{BB962C8B-B14F-4D97-AF65-F5344CB8AC3E}">
        <p14:creationId xmlns:p14="http://schemas.microsoft.com/office/powerpoint/2010/main" val="244589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Intelligent Vendor Payment Tracking</a:t>
            </a:r>
          </a:p>
        </p:txBody>
      </p:sp>
      <p:sp>
        <p:nvSpPr>
          <p:cNvPr id="5" name="Content Placeholder 4"/>
          <p:cNvSpPr>
            <a:spLocks noGrp="1"/>
          </p:cNvSpPr>
          <p:nvPr>
            <p:ph idx="1"/>
          </p:nvPr>
        </p:nvSpPr>
        <p:spPr/>
        <p:txBody>
          <a:bodyPr/>
          <a:lstStyle/>
          <a:p>
            <a:r>
              <a:rPr lang="en-US" dirty="0"/>
              <a:t>Track all vendor payments related to insurance (i.e. claims loss)</a:t>
            </a:r>
          </a:p>
          <a:p>
            <a:r>
              <a:rPr lang="en-US" dirty="0"/>
              <a:t>Visualization between spend per fiscal period and payment upfront</a:t>
            </a:r>
          </a:p>
          <a:p>
            <a:r>
              <a:rPr lang="en-US" dirty="0"/>
              <a:t>Process: employees input payment and an email from AP is automatically generated</a:t>
            </a:r>
          </a:p>
          <a:p>
            <a:r>
              <a:rPr lang="en-US" dirty="0"/>
              <a:t>Automated</a:t>
            </a:r>
            <a:r>
              <a:rPr lang="en-US" dirty="0">
                <a:solidFill>
                  <a:srgbClr val="C00000"/>
                </a:solidFill>
              </a:rPr>
              <a:t> </a:t>
            </a:r>
            <a:r>
              <a:rPr lang="en-US" dirty="0"/>
              <a:t>Amortization Report for monthly accruals</a:t>
            </a:r>
          </a:p>
          <a:p>
            <a:r>
              <a:rPr lang="en-US" dirty="0"/>
              <a:t>Dashboard &amp; Reporting: invoice amounts by vendor, vendor coverage, by vendor (i.e. broker)</a:t>
            </a:r>
          </a:p>
        </p:txBody>
      </p:sp>
    </p:spTree>
    <p:extLst>
      <p:ext uri="{BB962C8B-B14F-4D97-AF65-F5344CB8AC3E}">
        <p14:creationId xmlns:p14="http://schemas.microsoft.com/office/powerpoint/2010/main" val="8850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Intelligent Vendor Payment Tracking</a:t>
            </a:r>
          </a:p>
        </p:txBody>
      </p:sp>
      <p:pic>
        <p:nvPicPr>
          <p:cNvPr id="5" name="Picture 4" descr="A picture containing timeline&#10;&#10;Description automatically generated">
            <a:extLst>
              <a:ext uri="{FF2B5EF4-FFF2-40B4-BE49-F238E27FC236}">
                <a16:creationId xmlns:a16="http://schemas.microsoft.com/office/drawing/2014/main" id="{DDE10ADA-F7D4-0146-B6E8-889F611AB9AF}"/>
              </a:ext>
            </a:extLst>
          </p:cNvPr>
          <p:cNvPicPr>
            <a:picLocks noChangeAspect="1"/>
          </p:cNvPicPr>
          <p:nvPr/>
        </p:nvPicPr>
        <p:blipFill>
          <a:blip r:embed="rId3"/>
          <a:stretch>
            <a:fillRect/>
          </a:stretch>
        </p:blipFill>
        <p:spPr>
          <a:xfrm>
            <a:off x="1661532" y="601786"/>
            <a:ext cx="5596579" cy="3724888"/>
          </a:xfrm>
          <a:prstGeom prst="rect">
            <a:avLst/>
          </a:prstGeom>
        </p:spPr>
      </p:pic>
    </p:spTree>
    <p:extLst>
      <p:ext uri="{BB962C8B-B14F-4D97-AF65-F5344CB8AC3E}">
        <p14:creationId xmlns:p14="http://schemas.microsoft.com/office/powerpoint/2010/main" val="178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Continuous Improvement -</a:t>
            </a:r>
            <a:br>
              <a:rPr lang="en-US" dirty="0"/>
            </a:br>
            <a:r>
              <a:rPr lang="en-US" dirty="0"/>
              <a:t>Food Safety Quality Assurance (FSQA)</a:t>
            </a:r>
          </a:p>
        </p:txBody>
      </p:sp>
      <p:sp>
        <p:nvSpPr>
          <p:cNvPr id="5" name="Content Placeholder 4"/>
          <p:cNvSpPr>
            <a:spLocks noGrp="1"/>
          </p:cNvSpPr>
          <p:nvPr>
            <p:ph idx="1"/>
          </p:nvPr>
        </p:nvSpPr>
        <p:spPr/>
        <p:txBody>
          <a:bodyPr/>
          <a:lstStyle/>
          <a:p>
            <a:r>
              <a:rPr lang="en-US" dirty="0"/>
              <a:t>Submit and track product incidents through the anonymous incident portal link </a:t>
            </a:r>
          </a:p>
          <a:p>
            <a:pPr lvl="1"/>
            <a:r>
              <a:rPr lang="en-US" dirty="0"/>
              <a:t>Vendor product included (ASYS Number/SKU)</a:t>
            </a:r>
          </a:p>
          <a:p>
            <a:pPr lvl="1"/>
            <a:r>
              <a:rPr lang="en-US" dirty="0"/>
              <a:t>QR Code availability </a:t>
            </a:r>
          </a:p>
          <a:p>
            <a:pPr lvl="1"/>
            <a:r>
              <a:rPr lang="en-US" dirty="0"/>
              <a:t>FSQA Employee Impact: </a:t>
            </a:r>
          </a:p>
          <a:p>
            <a:pPr lvl="2"/>
            <a:r>
              <a:rPr lang="en-US" dirty="0"/>
              <a:t>Track vendor responsibilities </a:t>
            </a:r>
          </a:p>
          <a:p>
            <a:pPr lvl="2"/>
            <a:r>
              <a:rPr lang="en-US" dirty="0"/>
              <a:t>Easily see month by month how many product incidents are submitted, how long it takes to be addressed, and how many are still open</a:t>
            </a:r>
          </a:p>
          <a:p>
            <a:pPr lvl="2"/>
            <a:r>
              <a:rPr lang="en-US" dirty="0"/>
              <a:t>Merger of two systems and reduction of reliance on manual/paper processes</a:t>
            </a:r>
          </a:p>
        </p:txBody>
      </p:sp>
    </p:spTree>
    <p:extLst>
      <p:ext uri="{BB962C8B-B14F-4D97-AF65-F5344CB8AC3E}">
        <p14:creationId xmlns:p14="http://schemas.microsoft.com/office/powerpoint/2010/main" val="363416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Product Incident Management Portal</a:t>
            </a:r>
          </a:p>
        </p:txBody>
      </p:sp>
      <p:pic>
        <p:nvPicPr>
          <p:cNvPr id="6" name="Picture 5" descr="Graphical user interface&#10;&#10;Description automatically generated">
            <a:extLst>
              <a:ext uri="{FF2B5EF4-FFF2-40B4-BE49-F238E27FC236}">
                <a16:creationId xmlns:a16="http://schemas.microsoft.com/office/drawing/2014/main" id="{12F48EA0-E4D0-3148-AF1B-DFADCF59074E}"/>
              </a:ext>
            </a:extLst>
          </p:cNvPr>
          <p:cNvPicPr>
            <a:picLocks noChangeAspect="1"/>
          </p:cNvPicPr>
          <p:nvPr/>
        </p:nvPicPr>
        <p:blipFill>
          <a:blip r:embed="rId3"/>
          <a:stretch>
            <a:fillRect/>
          </a:stretch>
        </p:blipFill>
        <p:spPr>
          <a:xfrm>
            <a:off x="502724" y="647273"/>
            <a:ext cx="1791829" cy="3639458"/>
          </a:xfrm>
          <a:prstGeom prst="rect">
            <a:avLst/>
          </a:prstGeom>
          <a:ln>
            <a:solidFill>
              <a:schemeClr val="tx1"/>
            </a:solidFill>
          </a:ln>
        </p:spPr>
      </p:pic>
      <p:pic>
        <p:nvPicPr>
          <p:cNvPr id="7" name="Picture 6">
            <a:extLst>
              <a:ext uri="{FF2B5EF4-FFF2-40B4-BE49-F238E27FC236}">
                <a16:creationId xmlns:a16="http://schemas.microsoft.com/office/drawing/2014/main" id="{C666F37C-FF4C-A044-BAE0-1269D9B3C063}"/>
              </a:ext>
            </a:extLst>
          </p:cNvPr>
          <p:cNvPicPr>
            <a:picLocks noChangeAspect="1"/>
          </p:cNvPicPr>
          <p:nvPr/>
        </p:nvPicPr>
        <p:blipFill>
          <a:blip r:embed="rId4"/>
          <a:srcRect/>
          <a:stretch/>
        </p:blipFill>
        <p:spPr>
          <a:xfrm>
            <a:off x="2658323" y="632985"/>
            <a:ext cx="1779065" cy="3639458"/>
          </a:xfrm>
          <a:prstGeom prst="rect">
            <a:avLst/>
          </a:prstGeom>
          <a:ln>
            <a:solidFill>
              <a:schemeClr val="tx1"/>
            </a:solidFill>
          </a:ln>
        </p:spPr>
      </p:pic>
      <p:pic>
        <p:nvPicPr>
          <p:cNvPr id="8" name="Picture 7">
            <a:extLst>
              <a:ext uri="{FF2B5EF4-FFF2-40B4-BE49-F238E27FC236}">
                <a16:creationId xmlns:a16="http://schemas.microsoft.com/office/drawing/2014/main" id="{814A67ED-0F2C-184A-AB5A-E64BC46C39F1}"/>
              </a:ext>
            </a:extLst>
          </p:cNvPr>
          <p:cNvPicPr>
            <a:picLocks noChangeAspect="1"/>
          </p:cNvPicPr>
          <p:nvPr/>
        </p:nvPicPr>
        <p:blipFill>
          <a:blip r:embed="rId5"/>
          <a:srcRect/>
          <a:stretch/>
        </p:blipFill>
        <p:spPr>
          <a:xfrm>
            <a:off x="4787552" y="632611"/>
            <a:ext cx="1723171" cy="3639458"/>
          </a:xfrm>
          <a:prstGeom prst="rect">
            <a:avLst/>
          </a:prstGeom>
          <a:ln>
            <a:solidFill>
              <a:schemeClr val="tx1"/>
            </a:solidFill>
          </a:ln>
        </p:spPr>
      </p:pic>
      <p:pic>
        <p:nvPicPr>
          <p:cNvPr id="9" name="Picture 8">
            <a:extLst>
              <a:ext uri="{FF2B5EF4-FFF2-40B4-BE49-F238E27FC236}">
                <a16:creationId xmlns:a16="http://schemas.microsoft.com/office/drawing/2014/main" id="{4A1ADDF4-286A-8C4F-B260-97351FFCD199}"/>
              </a:ext>
            </a:extLst>
          </p:cNvPr>
          <p:cNvPicPr>
            <a:picLocks noChangeAspect="1"/>
          </p:cNvPicPr>
          <p:nvPr/>
        </p:nvPicPr>
        <p:blipFill>
          <a:blip r:embed="rId6"/>
          <a:srcRect/>
          <a:stretch/>
        </p:blipFill>
        <p:spPr>
          <a:xfrm>
            <a:off x="6881436" y="632597"/>
            <a:ext cx="1723171" cy="3638904"/>
          </a:xfrm>
          <a:prstGeom prst="rect">
            <a:avLst/>
          </a:prstGeom>
          <a:ln>
            <a:solidFill>
              <a:schemeClr val="tx1"/>
            </a:solidFill>
          </a:ln>
        </p:spPr>
      </p:pic>
    </p:spTree>
    <p:extLst>
      <p:ext uri="{BB962C8B-B14F-4D97-AF65-F5344CB8AC3E}">
        <p14:creationId xmlns:p14="http://schemas.microsoft.com/office/powerpoint/2010/main" val="169807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Product Incident Management Portal</a:t>
            </a:r>
          </a:p>
        </p:txBody>
      </p:sp>
      <p:pic>
        <p:nvPicPr>
          <p:cNvPr id="5" name="Picture 4" descr="Map&#10;&#10;Description automatically generated">
            <a:extLst>
              <a:ext uri="{FF2B5EF4-FFF2-40B4-BE49-F238E27FC236}">
                <a16:creationId xmlns:a16="http://schemas.microsoft.com/office/drawing/2014/main" id="{432D91A1-3B39-284F-BF56-705097FEA052}"/>
              </a:ext>
            </a:extLst>
          </p:cNvPr>
          <p:cNvPicPr>
            <a:picLocks noChangeAspect="1"/>
          </p:cNvPicPr>
          <p:nvPr/>
        </p:nvPicPr>
        <p:blipFill>
          <a:blip r:embed="rId3"/>
          <a:stretch>
            <a:fillRect/>
          </a:stretch>
        </p:blipFill>
        <p:spPr>
          <a:xfrm>
            <a:off x="544243" y="1063625"/>
            <a:ext cx="8064500" cy="2717800"/>
          </a:xfrm>
          <a:prstGeom prst="rect">
            <a:avLst/>
          </a:prstGeom>
          <a:ln>
            <a:solidFill>
              <a:schemeClr val="bg1">
                <a:lumMod val="75000"/>
              </a:schemeClr>
            </a:solidFill>
          </a:ln>
        </p:spPr>
      </p:pic>
    </p:spTree>
    <p:extLst>
      <p:ext uri="{BB962C8B-B14F-4D97-AF65-F5344CB8AC3E}">
        <p14:creationId xmlns:p14="http://schemas.microsoft.com/office/powerpoint/2010/main" val="28858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Product Incident Management Portal</a:t>
            </a:r>
          </a:p>
        </p:txBody>
      </p:sp>
      <p:pic>
        <p:nvPicPr>
          <p:cNvPr id="6" name="Picture 5" descr="Graphical user interface, application&#10;&#10;Description automatically generated">
            <a:extLst>
              <a:ext uri="{FF2B5EF4-FFF2-40B4-BE49-F238E27FC236}">
                <a16:creationId xmlns:a16="http://schemas.microsoft.com/office/drawing/2014/main" id="{A82981EE-8776-1040-BB01-87AC7DFC6359}"/>
              </a:ext>
            </a:extLst>
          </p:cNvPr>
          <p:cNvPicPr>
            <a:picLocks noChangeAspect="1"/>
          </p:cNvPicPr>
          <p:nvPr/>
        </p:nvPicPr>
        <p:blipFill>
          <a:blip r:embed="rId3"/>
          <a:stretch>
            <a:fillRect/>
          </a:stretch>
        </p:blipFill>
        <p:spPr>
          <a:xfrm>
            <a:off x="0" y="1340259"/>
            <a:ext cx="9144000" cy="2462981"/>
          </a:xfrm>
          <a:prstGeom prst="rect">
            <a:avLst/>
          </a:prstGeom>
        </p:spPr>
      </p:pic>
    </p:spTree>
    <p:extLst>
      <p:ext uri="{BB962C8B-B14F-4D97-AF65-F5344CB8AC3E}">
        <p14:creationId xmlns:p14="http://schemas.microsoft.com/office/powerpoint/2010/main" val="68303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Looking Ahead</a:t>
            </a:r>
          </a:p>
        </p:txBody>
      </p:sp>
      <p:sp>
        <p:nvSpPr>
          <p:cNvPr id="5" name="Content Placeholder 4"/>
          <p:cNvSpPr>
            <a:spLocks noGrp="1"/>
          </p:cNvSpPr>
          <p:nvPr>
            <p:ph idx="1"/>
          </p:nvPr>
        </p:nvSpPr>
        <p:spPr/>
        <p:txBody>
          <a:bodyPr>
            <a:normAutofit/>
          </a:bodyPr>
          <a:lstStyle/>
          <a:p>
            <a:r>
              <a:rPr lang="en-US" dirty="0"/>
              <a:t>IT Team feed for FTP site containing files for all product, customers, and vendors:</a:t>
            </a:r>
          </a:p>
          <a:p>
            <a:pPr lvl="1"/>
            <a:r>
              <a:rPr lang="en-US" dirty="0"/>
              <a:t>Keep up-to-date with products and vendors constantly changing</a:t>
            </a:r>
          </a:p>
          <a:p>
            <a:pPr lvl="1"/>
            <a:r>
              <a:rPr lang="en-US" dirty="0"/>
              <a:t>Track bonds and vendors</a:t>
            </a:r>
          </a:p>
          <a:p>
            <a:pPr lvl="1"/>
            <a:r>
              <a:rPr lang="en-US" dirty="0"/>
              <a:t>Manage acquisition requirements – Example:</a:t>
            </a:r>
          </a:p>
          <a:p>
            <a:pPr lvl="2"/>
            <a:r>
              <a:rPr lang="en-US" dirty="0"/>
              <a:t>Washington Workers Compensation: US Foods TPA does not currently have the ability to generate the WA incident forms.</a:t>
            </a:r>
          </a:p>
          <a:p>
            <a:pPr lvl="2"/>
            <a:r>
              <a:rPr lang="en-US" dirty="0"/>
              <a:t>WA managers can utilize Origami Risk to submit. </a:t>
            </a:r>
          </a:p>
          <a:p>
            <a:pPr lvl="2"/>
            <a:r>
              <a:rPr lang="en-US" dirty="0"/>
              <a:t>The WA form will be generated, attached to the incident report, and the incident will be made into a claim.</a:t>
            </a:r>
          </a:p>
        </p:txBody>
      </p:sp>
    </p:spTree>
    <p:extLst>
      <p:ext uri="{BB962C8B-B14F-4D97-AF65-F5344CB8AC3E}">
        <p14:creationId xmlns:p14="http://schemas.microsoft.com/office/powerpoint/2010/main" val="281177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7248-0B16-C446-A2A4-7A76F19DD41C}"/>
              </a:ext>
            </a:extLst>
          </p:cNvPr>
          <p:cNvSpPr>
            <a:spLocks noGrp="1"/>
          </p:cNvSpPr>
          <p:nvPr>
            <p:ph type="title"/>
          </p:nvPr>
        </p:nvSpPr>
        <p:spPr/>
        <p:txBody>
          <a:bodyPr/>
          <a:lstStyle/>
          <a:p>
            <a:r>
              <a:rPr lang="en-US" dirty="0"/>
              <a:t>DATA-DRIVEN RISK MANAGER</a:t>
            </a:r>
          </a:p>
        </p:txBody>
      </p:sp>
      <p:sp>
        <p:nvSpPr>
          <p:cNvPr id="3" name="Content Placeholder 2">
            <a:extLst>
              <a:ext uri="{FF2B5EF4-FFF2-40B4-BE49-F238E27FC236}">
                <a16:creationId xmlns:a16="http://schemas.microsoft.com/office/drawing/2014/main" id="{8ECFAACE-6522-A24A-8C08-BEB6EAB94C00}"/>
              </a:ext>
            </a:extLst>
          </p:cNvPr>
          <p:cNvSpPr>
            <a:spLocks noGrp="1"/>
          </p:cNvSpPr>
          <p:nvPr>
            <p:ph idx="1"/>
          </p:nvPr>
        </p:nvSpPr>
        <p:spPr/>
        <p:txBody>
          <a:bodyPr>
            <a:normAutofit/>
          </a:bodyPr>
          <a:lstStyle/>
          <a:p>
            <a:r>
              <a:rPr lang="en-US" sz="2800" dirty="0"/>
              <a:t>Insights &amp; Technology</a:t>
            </a:r>
          </a:p>
        </p:txBody>
      </p:sp>
    </p:spTree>
    <p:extLst>
      <p:ext uri="{BB962C8B-B14F-4D97-AF65-F5344CB8AC3E}">
        <p14:creationId xmlns:p14="http://schemas.microsoft.com/office/powerpoint/2010/main" val="862847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81ED-A485-3740-86A8-D223DED7F8DF}"/>
              </a:ext>
            </a:extLst>
          </p:cNvPr>
          <p:cNvSpPr>
            <a:spLocks noGrp="1"/>
          </p:cNvSpPr>
          <p:nvPr>
            <p:ph type="title"/>
          </p:nvPr>
        </p:nvSpPr>
        <p:spPr/>
        <p:txBody>
          <a:bodyPr/>
          <a:lstStyle/>
          <a:p>
            <a:r>
              <a:rPr lang="en-US" dirty="0"/>
              <a:t>Technology that Delivers Value</a:t>
            </a:r>
          </a:p>
        </p:txBody>
      </p:sp>
      <p:sp>
        <p:nvSpPr>
          <p:cNvPr id="3" name="Content Placeholder 2">
            <a:extLst>
              <a:ext uri="{FF2B5EF4-FFF2-40B4-BE49-F238E27FC236}">
                <a16:creationId xmlns:a16="http://schemas.microsoft.com/office/drawing/2014/main" id="{E31BB57C-A5C4-C242-8B9B-5CA14A87D583}"/>
              </a:ext>
            </a:extLst>
          </p:cNvPr>
          <p:cNvSpPr>
            <a:spLocks noGrp="1"/>
          </p:cNvSpPr>
          <p:nvPr>
            <p:ph idx="1"/>
          </p:nvPr>
        </p:nvSpPr>
        <p:spPr>
          <a:xfrm>
            <a:off x="457200" y="1200151"/>
            <a:ext cx="8095785" cy="2949312"/>
          </a:xfrm>
        </p:spPr>
        <p:txBody>
          <a:bodyPr/>
          <a:lstStyle/>
          <a:p>
            <a:r>
              <a:rPr lang="en-US" dirty="0"/>
              <a:t>Communicating, tracking, and monitoring risk data and related documents</a:t>
            </a:r>
          </a:p>
          <a:p>
            <a:r>
              <a:rPr lang="en-US" dirty="0"/>
              <a:t>More advanced options, i.e., collection of exposure values</a:t>
            </a:r>
          </a:p>
          <a:p>
            <a:r>
              <a:rPr lang="en-US" dirty="0"/>
              <a:t>Meeting the needs of executives who value data solutions</a:t>
            </a:r>
          </a:p>
        </p:txBody>
      </p:sp>
    </p:spTree>
    <p:extLst>
      <p:ext uri="{BB962C8B-B14F-4D97-AF65-F5344CB8AC3E}">
        <p14:creationId xmlns:p14="http://schemas.microsoft.com/office/powerpoint/2010/main" val="36238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D2D0A-5512-8345-9BD2-C94304B52D0F}"/>
              </a:ext>
            </a:extLst>
          </p:cNvPr>
          <p:cNvPicPr>
            <a:picLocks noChangeAspect="1"/>
          </p:cNvPicPr>
          <p:nvPr/>
        </p:nvPicPr>
        <p:blipFill>
          <a:blip r:embed="rId3"/>
          <a:stretch>
            <a:fillRect/>
          </a:stretch>
        </p:blipFill>
        <p:spPr>
          <a:xfrm>
            <a:off x="457201" y="244787"/>
            <a:ext cx="8439254" cy="3940810"/>
          </a:xfrm>
          <a:prstGeom prst="rect">
            <a:avLst/>
          </a:prstGeom>
          <a:ln>
            <a:solidFill>
              <a:schemeClr val="bg1">
                <a:lumMod val="85000"/>
              </a:schemeClr>
            </a:solidFill>
          </a:ln>
        </p:spPr>
      </p:pic>
    </p:spTree>
    <p:extLst>
      <p:ext uri="{BB962C8B-B14F-4D97-AF65-F5344CB8AC3E}">
        <p14:creationId xmlns:p14="http://schemas.microsoft.com/office/powerpoint/2010/main" val="188329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Speakers</a:t>
            </a:r>
          </a:p>
        </p:txBody>
      </p:sp>
      <p:pic>
        <p:nvPicPr>
          <p:cNvPr id="4" name="Picture 3" descr="A person smiling for the camera&#10;&#10;Description automatically generated with low confidence">
            <a:extLst>
              <a:ext uri="{FF2B5EF4-FFF2-40B4-BE49-F238E27FC236}">
                <a16:creationId xmlns:a16="http://schemas.microsoft.com/office/drawing/2014/main" id="{C16604B8-6124-134C-9148-E5B4AA07300E}"/>
              </a:ext>
            </a:extLst>
          </p:cNvPr>
          <p:cNvPicPr>
            <a:picLocks noChangeAspect="1"/>
          </p:cNvPicPr>
          <p:nvPr/>
        </p:nvPicPr>
        <p:blipFill>
          <a:blip r:embed="rId3"/>
          <a:stretch>
            <a:fillRect/>
          </a:stretch>
        </p:blipFill>
        <p:spPr>
          <a:xfrm>
            <a:off x="945223" y="645787"/>
            <a:ext cx="2312920" cy="2312920"/>
          </a:xfrm>
          <a:prstGeom prst="rect">
            <a:avLst/>
          </a:prstGeom>
        </p:spPr>
      </p:pic>
      <p:sp>
        <p:nvSpPr>
          <p:cNvPr id="5" name="Title 1">
            <a:extLst>
              <a:ext uri="{FF2B5EF4-FFF2-40B4-BE49-F238E27FC236}">
                <a16:creationId xmlns:a16="http://schemas.microsoft.com/office/drawing/2014/main" id="{61D7AE16-C120-5D40-9BA6-E691AC8F0BE3}"/>
              </a:ext>
            </a:extLst>
          </p:cNvPr>
          <p:cNvSpPr txBox="1">
            <a:spLocks/>
          </p:cNvSpPr>
          <p:nvPr/>
        </p:nvSpPr>
        <p:spPr>
          <a:xfrm>
            <a:off x="795264" y="3126521"/>
            <a:ext cx="2504360" cy="6846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000" b="0" i="0" kern="1200" spc="0" baseline="0">
                <a:solidFill>
                  <a:schemeClr val="tx2"/>
                </a:solidFill>
                <a:latin typeface="Azo Sans" panose="020B0603030303020204" pitchFamily="34" charset="0"/>
                <a:ea typeface="+mj-ea"/>
                <a:cs typeface="+mj-cs"/>
              </a:defRPr>
            </a:lvl1pPr>
          </a:lstStyle>
          <a:p>
            <a:pPr algn="ctr" defTabSz="457200">
              <a:spcBef>
                <a:spcPct val="20000"/>
              </a:spcBef>
            </a:pPr>
            <a:r>
              <a:rPr lang="en-US" sz="2000" b="1" dirty="0">
                <a:solidFill>
                  <a:schemeClr val="tx1"/>
                </a:solidFill>
                <a:latin typeface="Century Gothic"/>
                <a:ea typeface="+mn-ea"/>
              </a:rPr>
              <a:t>Gina Rothweiler </a:t>
            </a:r>
          </a:p>
        </p:txBody>
      </p:sp>
      <p:sp>
        <p:nvSpPr>
          <p:cNvPr id="6" name="Title 1">
            <a:extLst>
              <a:ext uri="{FF2B5EF4-FFF2-40B4-BE49-F238E27FC236}">
                <a16:creationId xmlns:a16="http://schemas.microsoft.com/office/drawing/2014/main" id="{2D9B505D-6F70-1A40-A640-B239FBF8A2EA}"/>
              </a:ext>
            </a:extLst>
          </p:cNvPr>
          <p:cNvSpPr txBox="1">
            <a:spLocks/>
          </p:cNvSpPr>
          <p:nvPr/>
        </p:nvSpPr>
        <p:spPr>
          <a:xfrm>
            <a:off x="308402" y="3559140"/>
            <a:ext cx="4082087" cy="6846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000" b="0" i="0" kern="1200" spc="0" baseline="0">
                <a:solidFill>
                  <a:schemeClr val="tx2"/>
                </a:solidFill>
                <a:latin typeface="Azo Sans" panose="020B0603030303020204" pitchFamily="34" charset="0"/>
                <a:ea typeface="+mj-ea"/>
                <a:cs typeface="+mj-cs"/>
              </a:defRPr>
            </a:lvl1pPr>
          </a:lstStyle>
          <a:p>
            <a:pPr defTabSz="457200">
              <a:spcBef>
                <a:spcPct val="20000"/>
              </a:spcBef>
            </a:pPr>
            <a:r>
              <a:rPr lang="en-US" sz="1800" dirty="0">
                <a:solidFill>
                  <a:schemeClr val="tx1"/>
                </a:solidFill>
                <a:latin typeface="Century Gothic"/>
                <a:ea typeface="+mn-ea"/>
              </a:rPr>
              <a:t>Senior Sales Executive, </a:t>
            </a:r>
            <a:r>
              <a:rPr lang="en-US" sz="1800" i="1" dirty="0">
                <a:solidFill>
                  <a:schemeClr val="tx1"/>
                </a:solidFill>
                <a:latin typeface="Century Gothic"/>
                <a:ea typeface="+mn-ea"/>
              </a:rPr>
              <a:t>Origami Risk</a:t>
            </a:r>
          </a:p>
        </p:txBody>
      </p:sp>
      <p:sp>
        <p:nvSpPr>
          <p:cNvPr id="8" name="Title 1">
            <a:extLst>
              <a:ext uri="{FF2B5EF4-FFF2-40B4-BE49-F238E27FC236}">
                <a16:creationId xmlns:a16="http://schemas.microsoft.com/office/drawing/2014/main" id="{167CD6EB-B6EE-FA42-B87A-E654916DC4A1}"/>
              </a:ext>
            </a:extLst>
          </p:cNvPr>
          <p:cNvSpPr txBox="1">
            <a:spLocks/>
          </p:cNvSpPr>
          <p:nvPr/>
        </p:nvSpPr>
        <p:spPr>
          <a:xfrm>
            <a:off x="5680378" y="3126521"/>
            <a:ext cx="2504360" cy="6846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lang="en-US" sz="4000" b="0" i="0" kern="1200" spc="0" baseline="0">
                <a:solidFill>
                  <a:schemeClr val="tx2"/>
                </a:solidFill>
                <a:latin typeface="Azo Sans" panose="020B0603030303020204" pitchFamily="34" charset="0"/>
                <a:ea typeface="+mj-ea"/>
                <a:cs typeface="+mj-cs"/>
              </a:defRPr>
            </a:lvl1pPr>
          </a:lstStyle>
          <a:p>
            <a:pPr algn="ctr"/>
            <a:r>
              <a:rPr lang="en-US" sz="2000" b="1" dirty="0">
                <a:solidFill>
                  <a:schemeClr val="tx1"/>
                </a:solidFill>
                <a:latin typeface="Century Gothic"/>
                <a:ea typeface="+mn-ea"/>
              </a:rPr>
              <a:t>Paul Brandel</a:t>
            </a:r>
          </a:p>
        </p:txBody>
      </p:sp>
      <p:sp>
        <p:nvSpPr>
          <p:cNvPr id="9" name="Title 1">
            <a:extLst>
              <a:ext uri="{FF2B5EF4-FFF2-40B4-BE49-F238E27FC236}">
                <a16:creationId xmlns:a16="http://schemas.microsoft.com/office/drawing/2014/main" id="{BCF3CEE5-AD31-2B4B-B8B3-3D6B4A73FAAB}"/>
              </a:ext>
            </a:extLst>
          </p:cNvPr>
          <p:cNvSpPr txBox="1">
            <a:spLocks/>
          </p:cNvSpPr>
          <p:nvPr/>
        </p:nvSpPr>
        <p:spPr>
          <a:xfrm>
            <a:off x="5413421" y="3559140"/>
            <a:ext cx="3451730" cy="684673"/>
          </a:xfrm>
          <a:prstGeom prst="rect">
            <a:avLst/>
          </a:prstGeom>
        </p:spPr>
        <p:txBody>
          <a:bodyPr vert="horz" lIns="91440" tIns="45720" rIns="91440" bIns="45720" rtlCol="0" anchor="ctr">
            <a:normAutofit fontScale="97500"/>
          </a:bodyPr>
          <a:lstStyle>
            <a:defPPr>
              <a:defRPr lang="en-US"/>
            </a:defPPr>
            <a:lvl1pPr>
              <a:lnSpc>
                <a:spcPct val="90000"/>
              </a:lnSpc>
              <a:spcBef>
                <a:spcPct val="20000"/>
              </a:spcBef>
              <a:buNone/>
              <a:defRPr b="0" i="0" spc="0" baseline="0">
                <a:latin typeface="Century Gothic"/>
                <a:cs typeface="+mj-cs"/>
              </a:defRPr>
            </a:lvl1pPr>
          </a:lstStyle>
          <a:p>
            <a:pPr algn="ctr"/>
            <a:r>
              <a:rPr lang="en-US" dirty="0"/>
              <a:t>Risk Manager, </a:t>
            </a:r>
            <a:r>
              <a:rPr lang="en-US" i="1" dirty="0"/>
              <a:t>US Foods</a:t>
            </a:r>
          </a:p>
        </p:txBody>
      </p:sp>
      <p:pic>
        <p:nvPicPr>
          <p:cNvPr id="10" name="Graphic 6">
            <a:extLst>
              <a:ext uri="{FF2B5EF4-FFF2-40B4-BE49-F238E27FC236}">
                <a16:creationId xmlns:a16="http://schemas.microsoft.com/office/drawing/2014/main" id="{9A13D7B2-1D2A-F64B-9CD9-B56FC4AD453A}"/>
              </a:ext>
            </a:extLst>
          </p:cNvPr>
          <p:cNvPicPr>
            <a:picLocks noChangeAspect="1"/>
          </p:cNvPicPr>
          <p:nvPr/>
        </p:nvPicPr>
        <p:blipFill>
          <a:blip r:embed="rId4"/>
          <a:srcRect/>
          <a:stretch/>
        </p:blipFill>
        <p:spPr>
          <a:xfrm>
            <a:off x="5849399" y="454348"/>
            <a:ext cx="1882976" cy="2504359"/>
          </a:xfrm>
          <a:prstGeom prst="rect">
            <a:avLst/>
          </a:prstGeom>
        </p:spPr>
      </p:pic>
    </p:spTree>
    <p:extLst>
      <p:ext uri="{BB962C8B-B14F-4D97-AF65-F5344CB8AC3E}">
        <p14:creationId xmlns:p14="http://schemas.microsoft.com/office/powerpoint/2010/main" val="41090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DE6A59-DB45-5C49-A0E1-382FBD71C3A6}"/>
              </a:ext>
            </a:extLst>
          </p:cNvPr>
          <p:cNvPicPr>
            <a:picLocks noChangeAspect="1"/>
          </p:cNvPicPr>
          <p:nvPr/>
        </p:nvPicPr>
        <p:blipFill>
          <a:blip r:embed="rId2"/>
          <a:stretch>
            <a:fillRect/>
          </a:stretch>
        </p:blipFill>
        <p:spPr>
          <a:xfrm>
            <a:off x="152118" y="345687"/>
            <a:ext cx="8839763" cy="3903928"/>
          </a:xfrm>
          <a:prstGeom prst="rect">
            <a:avLst/>
          </a:prstGeom>
          <a:ln>
            <a:solidFill>
              <a:schemeClr val="bg1">
                <a:lumMod val="85000"/>
              </a:schemeClr>
            </a:solidFill>
          </a:ln>
        </p:spPr>
      </p:pic>
    </p:spTree>
    <p:extLst>
      <p:ext uri="{BB962C8B-B14F-4D97-AF65-F5344CB8AC3E}">
        <p14:creationId xmlns:p14="http://schemas.microsoft.com/office/powerpoint/2010/main" val="81998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A010D-75CF-2848-ACA8-07D34DD6B400}"/>
              </a:ext>
            </a:extLst>
          </p:cNvPr>
          <p:cNvPicPr>
            <a:picLocks noChangeAspect="1"/>
          </p:cNvPicPr>
          <p:nvPr/>
        </p:nvPicPr>
        <p:blipFill>
          <a:blip r:embed="rId3"/>
          <a:stretch>
            <a:fillRect/>
          </a:stretch>
        </p:blipFill>
        <p:spPr>
          <a:xfrm>
            <a:off x="0" y="0"/>
            <a:ext cx="9144000" cy="4515663"/>
          </a:xfrm>
          <a:prstGeom prst="rect">
            <a:avLst/>
          </a:prstGeom>
        </p:spPr>
      </p:pic>
    </p:spTree>
    <p:extLst>
      <p:ext uri="{BB962C8B-B14F-4D97-AF65-F5344CB8AC3E}">
        <p14:creationId xmlns:p14="http://schemas.microsoft.com/office/powerpoint/2010/main" val="2162165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F0E86-8553-C243-B7F3-B3ECF935FC67}"/>
              </a:ext>
            </a:extLst>
          </p:cNvPr>
          <p:cNvPicPr>
            <a:picLocks noChangeAspect="1"/>
          </p:cNvPicPr>
          <p:nvPr/>
        </p:nvPicPr>
        <p:blipFill>
          <a:blip r:embed="rId2"/>
          <a:stretch>
            <a:fillRect/>
          </a:stretch>
        </p:blipFill>
        <p:spPr>
          <a:xfrm>
            <a:off x="722125" y="0"/>
            <a:ext cx="7868982" cy="4307803"/>
          </a:xfrm>
          <a:prstGeom prst="rect">
            <a:avLst/>
          </a:prstGeom>
        </p:spPr>
      </p:pic>
    </p:spTree>
    <p:extLst>
      <p:ext uri="{BB962C8B-B14F-4D97-AF65-F5344CB8AC3E}">
        <p14:creationId xmlns:p14="http://schemas.microsoft.com/office/powerpoint/2010/main" val="4232467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81ED-A485-3740-86A8-D223DED7F8DF}"/>
              </a:ext>
            </a:extLst>
          </p:cNvPr>
          <p:cNvSpPr>
            <a:spLocks noGrp="1"/>
          </p:cNvSpPr>
          <p:nvPr>
            <p:ph type="title"/>
          </p:nvPr>
        </p:nvSpPr>
        <p:spPr/>
        <p:txBody>
          <a:bodyPr/>
          <a:lstStyle/>
          <a:p>
            <a:r>
              <a:rPr lang="en" dirty="0"/>
              <a:t>The Path to Data Driven</a:t>
            </a:r>
            <a:endParaRPr lang="en-US" dirty="0"/>
          </a:p>
        </p:txBody>
      </p:sp>
      <p:sp>
        <p:nvSpPr>
          <p:cNvPr id="3" name="Content Placeholder 2">
            <a:extLst>
              <a:ext uri="{FF2B5EF4-FFF2-40B4-BE49-F238E27FC236}">
                <a16:creationId xmlns:a16="http://schemas.microsoft.com/office/drawing/2014/main" id="{E31BB57C-A5C4-C242-8B9B-5CA14A87D583}"/>
              </a:ext>
            </a:extLst>
          </p:cNvPr>
          <p:cNvSpPr>
            <a:spLocks noGrp="1"/>
          </p:cNvSpPr>
          <p:nvPr>
            <p:ph idx="1"/>
          </p:nvPr>
        </p:nvSpPr>
        <p:spPr/>
        <p:txBody>
          <a:bodyPr>
            <a:normAutofit fontScale="92500" lnSpcReduction="10000"/>
          </a:bodyPr>
          <a:lstStyle/>
          <a:p>
            <a:pPr marL="228594" indent="-228594">
              <a:spcBef>
                <a:spcPts val="0"/>
              </a:spcBef>
            </a:pPr>
            <a:r>
              <a:rPr lang="en-US" dirty="0"/>
              <a:t>Centralize</a:t>
            </a:r>
          </a:p>
          <a:p>
            <a:pPr marL="228594" indent="-228594">
              <a:spcBef>
                <a:spcPts val="2133"/>
              </a:spcBef>
            </a:pPr>
            <a:r>
              <a:rPr lang="en-US" dirty="0"/>
              <a:t>Push data where it needs to go</a:t>
            </a:r>
          </a:p>
          <a:p>
            <a:pPr marL="228594" indent="-228594">
              <a:spcBef>
                <a:spcPts val="2133"/>
              </a:spcBef>
            </a:pPr>
            <a:r>
              <a:rPr lang="en-US" dirty="0"/>
              <a:t>Align with objectives</a:t>
            </a:r>
          </a:p>
          <a:p>
            <a:pPr marL="228594" indent="-228594">
              <a:spcBef>
                <a:spcPts val="2133"/>
              </a:spcBef>
            </a:pPr>
            <a:r>
              <a:rPr lang="en-US" dirty="0"/>
              <a:t>Expand the data set</a:t>
            </a:r>
          </a:p>
          <a:p>
            <a:pPr marL="228594" indent="-228594">
              <a:spcBef>
                <a:spcPts val="2133"/>
              </a:spcBef>
            </a:pPr>
            <a:r>
              <a:rPr lang="en-US" dirty="0"/>
              <a:t>Move to continual process</a:t>
            </a:r>
          </a:p>
          <a:p>
            <a:pPr marL="228594" indent="-228594">
              <a:spcBef>
                <a:spcPts val="2133"/>
              </a:spcBef>
            </a:pPr>
            <a:r>
              <a:rPr lang="en-US" dirty="0"/>
              <a:t>Report insights, not data</a:t>
            </a:r>
          </a:p>
        </p:txBody>
      </p:sp>
    </p:spTree>
    <p:extLst>
      <p:ext uri="{BB962C8B-B14F-4D97-AF65-F5344CB8AC3E}">
        <p14:creationId xmlns:p14="http://schemas.microsoft.com/office/powerpoint/2010/main" val="205635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3" name="Google Shape;463;p32"/>
          <p:cNvSpPr/>
          <p:nvPr/>
        </p:nvSpPr>
        <p:spPr>
          <a:xfrm>
            <a:off x="4011931" y="1247891"/>
            <a:ext cx="4652009" cy="2921999"/>
          </a:xfrm>
          <a:prstGeom prst="rect">
            <a:avLst/>
          </a:prstGeom>
          <a:solidFill>
            <a:srgbClr val="3A91D7"/>
          </a:solidFill>
          <a:ln>
            <a:noFill/>
          </a:ln>
        </p:spPr>
        <p:txBody>
          <a:bodyPr spcFirstLastPara="1" wrap="square" lIns="68575" tIns="34275" rIns="68575" bIns="34275" anchor="ctr" anchorCtr="0">
            <a:noAutofit/>
          </a:bodyPr>
          <a:lstStyle/>
          <a:p>
            <a:pPr algn="ctr"/>
            <a:endParaRPr sz="1400">
              <a:solidFill>
                <a:schemeClr val="lt1"/>
              </a:solidFill>
              <a:latin typeface="Century Gothic" panose="020B0502020202020204" pitchFamily="34" charset="0"/>
              <a:ea typeface="Calibri"/>
              <a:cs typeface="Calibri"/>
              <a:sym typeface="Calibri"/>
            </a:endParaRPr>
          </a:p>
        </p:txBody>
      </p:sp>
      <p:sp>
        <p:nvSpPr>
          <p:cNvPr id="464" name="Google Shape;464;p32"/>
          <p:cNvSpPr/>
          <p:nvPr/>
        </p:nvSpPr>
        <p:spPr>
          <a:xfrm>
            <a:off x="5698504" y="1908306"/>
            <a:ext cx="2574410" cy="1685077"/>
          </a:xfrm>
          <a:prstGeom prst="rect">
            <a:avLst/>
          </a:prstGeom>
          <a:noFill/>
          <a:ln>
            <a:noFill/>
          </a:ln>
        </p:spPr>
        <p:txBody>
          <a:bodyPr spcFirstLastPara="1" wrap="square" lIns="68575" tIns="34275" rIns="68575" bIns="34275" anchor="t" anchorCtr="0">
            <a:noAutofit/>
          </a:bodyPr>
          <a:lstStyle/>
          <a:p>
            <a:r>
              <a:rPr lang="en" sz="2100">
                <a:solidFill>
                  <a:schemeClr val="bg1"/>
                </a:solidFill>
                <a:latin typeface="Century Gothic" panose="020B0502020202020204" pitchFamily="34" charset="0"/>
                <a:sym typeface="Calibri"/>
              </a:rPr>
              <a:t>If you’re going to commit to this technology, you have to know who is going to use it...</a:t>
            </a:r>
            <a:endParaRPr sz="2100">
              <a:solidFill>
                <a:schemeClr val="bg1"/>
              </a:solidFill>
              <a:latin typeface="Century Gothic" panose="020B0502020202020204" pitchFamily="34" charset="0"/>
            </a:endParaRPr>
          </a:p>
        </p:txBody>
      </p:sp>
      <p:pic>
        <p:nvPicPr>
          <p:cNvPr id="465" name="Google Shape;465;p32"/>
          <p:cNvPicPr preferRelativeResize="0"/>
          <p:nvPr/>
        </p:nvPicPr>
        <p:blipFill rotWithShape="1">
          <a:blip r:embed="rId3">
            <a:alphaModFix/>
          </a:blip>
          <a:srcRect/>
          <a:stretch/>
        </p:blipFill>
        <p:spPr>
          <a:xfrm rot="10800000">
            <a:off x="7390289" y="3719196"/>
            <a:ext cx="849101" cy="738947"/>
          </a:xfrm>
          <a:prstGeom prst="rect">
            <a:avLst/>
          </a:prstGeom>
          <a:noFill/>
          <a:ln>
            <a:noFill/>
          </a:ln>
        </p:spPr>
      </p:pic>
      <p:sp>
        <p:nvSpPr>
          <p:cNvPr id="466" name="Google Shape;466;p32"/>
          <p:cNvSpPr/>
          <p:nvPr/>
        </p:nvSpPr>
        <p:spPr>
          <a:xfrm>
            <a:off x="1" y="1247892"/>
            <a:ext cx="5240408" cy="2921999"/>
          </a:xfrm>
          <a:prstGeom prst="homePlate">
            <a:avLst>
              <a:gd name="adj" fmla="val 23723"/>
            </a:avLst>
          </a:prstGeom>
          <a:solidFill>
            <a:srgbClr val="2870B0"/>
          </a:solidFill>
          <a:ln>
            <a:noFill/>
          </a:ln>
        </p:spPr>
        <p:txBody>
          <a:bodyPr spcFirstLastPara="1" wrap="square" lIns="68575" tIns="34275" rIns="68575" bIns="34275" anchor="ctr" anchorCtr="0">
            <a:noAutofit/>
          </a:bodyPr>
          <a:lstStyle/>
          <a:p>
            <a:pPr algn="ctr"/>
            <a:endParaRPr sz="1400">
              <a:solidFill>
                <a:schemeClr val="accent1"/>
              </a:solidFill>
              <a:latin typeface="Century Gothic" panose="020B0502020202020204" pitchFamily="34" charset="0"/>
              <a:ea typeface="Calibri"/>
              <a:cs typeface="Calibri"/>
              <a:sym typeface="Calibri"/>
            </a:endParaRPr>
          </a:p>
        </p:txBody>
      </p:sp>
      <p:sp>
        <p:nvSpPr>
          <p:cNvPr id="467" name="Google Shape;467;p32"/>
          <p:cNvSpPr/>
          <p:nvPr/>
        </p:nvSpPr>
        <p:spPr>
          <a:xfrm>
            <a:off x="1275905" y="1935791"/>
            <a:ext cx="2823988" cy="323165"/>
          </a:xfrm>
          <a:prstGeom prst="rect">
            <a:avLst/>
          </a:prstGeom>
          <a:noFill/>
          <a:ln>
            <a:noFill/>
          </a:ln>
        </p:spPr>
        <p:txBody>
          <a:bodyPr spcFirstLastPara="1" wrap="square" lIns="68575" tIns="34275" rIns="68575" bIns="34275" anchor="t" anchorCtr="0">
            <a:noAutofit/>
          </a:bodyPr>
          <a:lstStyle/>
          <a:p>
            <a:r>
              <a:rPr lang="en" sz="1650">
                <a:solidFill>
                  <a:schemeClr val="bg1"/>
                </a:solidFill>
                <a:latin typeface="Century Gothic" panose="020B0502020202020204" pitchFamily="34" charset="0"/>
                <a:sym typeface="Calibri"/>
              </a:rPr>
              <a:t>Where should you invest?</a:t>
            </a:r>
            <a:endParaRPr sz="1650">
              <a:solidFill>
                <a:schemeClr val="bg1"/>
              </a:solidFill>
              <a:latin typeface="Century Gothic" panose="020B0502020202020204" pitchFamily="34" charset="0"/>
            </a:endParaRPr>
          </a:p>
        </p:txBody>
      </p:sp>
      <p:cxnSp>
        <p:nvCxnSpPr>
          <p:cNvPr id="468" name="Google Shape;468;p32"/>
          <p:cNvCxnSpPr/>
          <p:nvPr/>
        </p:nvCxnSpPr>
        <p:spPr>
          <a:xfrm>
            <a:off x="593873" y="2666891"/>
            <a:ext cx="3506020" cy="0"/>
          </a:xfrm>
          <a:prstGeom prst="straightConnector1">
            <a:avLst/>
          </a:prstGeom>
          <a:noFill/>
          <a:ln w="9525" cap="flat" cmpd="sng">
            <a:solidFill>
              <a:srgbClr val="46A5F0"/>
            </a:solidFill>
            <a:prstDash val="solid"/>
            <a:miter lim="800000"/>
            <a:headEnd type="none" w="sm" len="sm"/>
            <a:tailEnd type="none" w="sm" len="sm"/>
          </a:ln>
        </p:spPr>
      </p:cxnSp>
      <p:sp>
        <p:nvSpPr>
          <p:cNvPr id="469" name="Google Shape;469;p32"/>
          <p:cNvSpPr/>
          <p:nvPr/>
        </p:nvSpPr>
        <p:spPr>
          <a:xfrm>
            <a:off x="1275903" y="3016302"/>
            <a:ext cx="2951119" cy="577081"/>
          </a:xfrm>
          <a:prstGeom prst="rect">
            <a:avLst/>
          </a:prstGeom>
          <a:noFill/>
          <a:ln>
            <a:noFill/>
          </a:ln>
        </p:spPr>
        <p:txBody>
          <a:bodyPr spcFirstLastPara="1" wrap="square" lIns="68575" tIns="34275" rIns="68575" bIns="34275" anchor="t" anchorCtr="0">
            <a:noAutofit/>
          </a:bodyPr>
          <a:lstStyle/>
          <a:p>
            <a:r>
              <a:rPr lang="en" sz="1650" dirty="0">
                <a:solidFill>
                  <a:schemeClr val="bg1"/>
                </a:solidFill>
                <a:latin typeface="Century Gothic" panose="020B0502020202020204" pitchFamily="34" charset="0"/>
                <a:sym typeface="Calibri"/>
              </a:rPr>
              <a:t>When does it makes sense to invest in new technology? </a:t>
            </a:r>
            <a:endParaRPr sz="1650" dirty="0">
              <a:solidFill>
                <a:schemeClr val="bg1"/>
              </a:solidFill>
              <a:latin typeface="Century Gothic" panose="020B0502020202020204" pitchFamily="34" charset="0"/>
            </a:endParaRPr>
          </a:p>
        </p:txBody>
      </p:sp>
      <p:grpSp>
        <p:nvGrpSpPr>
          <p:cNvPr id="470" name="Google Shape;470;p32"/>
          <p:cNvGrpSpPr/>
          <p:nvPr/>
        </p:nvGrpSpPr>
        <p:grpSpPr>
          <a:xfrm>
            <a:off x="576483" y="3106295"/>
            <a:ext cx="480060" cy="396167"/>
            <a:chOff x="14021445" y="939939"/>
            <a:chExt cx="163513" cy="134938"/>
          </a:xfrm>
        </p:grpSpPr>
        <p:sp>
          <p:nvSpPr>
            <p:cNvPr id="471" name="Google Shape;471;p32"/>
            <p:cNvSpPr/>
            <p:nvPr/>
          </p:nvSpPr>
          <p:spPr>
            <a:xfrm>
              <a:off x="14021445" y="939939"/>
              <a:ext cx="120650" cy="125413"/>
            </a:xfrm>
            <a:custGeom>
              <a:avLst/>
              <a:gdLst/>
              <a:ahLst/>
              <a:cxnLst/>
              <a:rect l="l" t="t" r="r" b="b"/>
              <a:pathLst>
                <a:path w="333" h="347" extrusionOk="0">
                  <a:moveTo>
                    <a:pt x="307" y="115"/>
                  </a:moveTo>
                  <a:lnTo>
                    <a:pt x="307" y="115"/>
                  </a:lnTo>
                  <a:cubicBezTo>
                    <a:pt x="316" y="115"/>
                    <a:pt x="327" y="115"/>
                    <a:pt x="332" y="115"/>
                  </a:cubicBezTo>
                  <a:cubicBezTo>
                    <a:pt x="311" y="55"/>
                    <a:pt x="256" y="10"/>
                    <a:pt x="191" y="0"/>
                  </a:cubicBezTo>
                  <a:cubicBezTo>
                    <a:pt x="186" y="0"/>
                    <a:pt x="176" y="0"/>
                    <a:pt x="171" y="0"/>
                  </a:cubicBezTo>
                  <a:cubicBezTo>
                    <a:pt x="166" y="0"/>
                    <a:pt x="156" y="0"/>
                    <a:pt x="151" y="0"/>
                  </a:cubicBezTo>
                  <a:cubicBezTo>
                    <a:pt x="66" y="10"/>
                    <a:pt x="0" y="85"/>
                    <a:pt x="0" y="170"/>
                  </a:cubicBezTo>
                  <a:cubicBezTo>
                    <a:pt x="0" y="265"/>
                    <a:pt x="76" y="346"/>
                    <a:pt x="171" y="346"/>
                  </a:cubicBezTo>
                  <a:cubicBezTo>
                    <a:pt x="186" y="346"/>
                    <a:pt x="206" y="341"/>
                    <a:pt x="221" y="336"/>
                  </a:cubicBezTo>
                  <a:cubicBezTo>
                    <a:pt x="216" y="330"/>
                    <a:pt x="211" y="325"/>
                    <a:pt x="211" y="321"/>
                  </a:cubicBezTo>
                  <a:cubicBezTo>
                    <a:pt x="211" y="316"/>
                    <a:pt x="211" y="316"/>
                    <a:pt x="211" y="316"/>
                  </a:cubicBezTo>
                  <a:cubicBezTo>
                    <a:pt x="206" y="305"/>
                    <a:pt x="201" y="301"/>
                    <a:pt x="201" y="291"/>
                  </a:cubicBezTo>
                  <a:cubicBezTo>
                    <a:pt x="196" y="301"/>
                    <a:pt x="191" y="305"/>
                    <a:pt x="181" y="316"/>
                  </a:cubicBezTo>
                  <a:cubicBezTo>
                    <a:pt x="181" y="251"/>
                    <a:pt x="181" y="251"/>
                    <a:pt x="181" y="251"/>
                  </a:cubicBezTo>
                  <a:cubicBezTo>
                    <a:pt x="186" y="256"/>
                    <a:pt x="191" y="256"/>
                    <a:pt x="196" y="256"/>
                  </a:cubicBezTo>
                  <a:cubicBezTo>
                    <a:pt x="196" y="245"/>
                    <a:pt x="196" y="240"/>
                    <a:pt x="196" y="231"/>
                  </a:cubicBezTo>
                  <a:cubicBezTo>
                    <a:pt x="191" y="231"/>
                    <a:pt x="186" y="231"/>
                    <a:pt x="181" y="231"/>
                  </a:cubicBezTo>
                  <a:cubicBezTo>
                    <a:pt x="181" y="185"/>
                    <a:pt x="181" y="185"/>
                    <a:pt x="181" y="185"/>
                  </a:cubicBezTo>
                  <a:cubicBezTo>
                    <a:pt x="216" y="185"/>
                    <a:pt x="216" y="185"/>
                    <a:pt x="216" y="185"/>
                  </a:cubicBezTo>
                  <a:cubicBezTo>
                    <a:pt x="221" y="175"/>
                    <a:pt x="226" y="165"/>
                    <a:pt x="231" y="160"/>
                  </a:cubicBezTo>
                  <a:cubicBezTo>
                    <a:pt x="181" y="160"/>
                    <a:pt x="181" y="160"/>
                    <a:pt x="181" y="160"/>
                  </a:cubicBezTo>
                  <a:cubicBezTo>
                    <a:pt x="181" y="115"/>
                    <a:pt x="181" y="115"/>
                    <a:pt x="181" y="115"/>
                  </a:cubicBezTo>
                  <a:cubicBezTo>
                    <a:pt x="201" y="115"/>
                    <a:pt x="216" y="110"/>
                    <a:pt x="231" y="105"/>
                  </a:cubicBezTo>
                  <a:cubicBezTo>
                    <a:pt x="237" y="120"/>
                    <a:pt x="241" y="136"/>
                    <a:pt x="241" y="155"/>
                  </a:cubicBezTo>
                  <a:cubicBezTo>
                    <a:pt x="246" y="145"/>
                    <a:pt x="256" y="140"/>
                    <a:pt x="261" y="136"/>
                  </a:cubicBezTo>
                  <a:cubicBezTo>
                    <a:pt x="261" y="125"/>
                    <a:pt x="256" y="110"/>
                    <a:pt x="251" y="100"/>
                  </a:cubicBezTo>
                  <a:cubicBezTo>
                    <a:pt x="266" y="95"/>
                    <a:pt x="282" y="90"/>
                    <a:pt x="291" y="85"/>
                  </a:cubicBezTo>
                  <a:cubicBezTo>
                    <a:pt x="296" y="95"/>
                    <a:pt x="307" y="105"/>
                    <a:pt x="307" y="115"/>
                  </a:cubicBezTo>
                  <a:close/>
                  <a:moveTo>
                    <a:pt x="161" y="90"/>
                  </a:moveTo>
                  <a:lnTo>
                    <a:pt x="161" y="90"/>
                  </a:lnTo>
                  <a:cubicBezTo>
                    <a:pt x="146" y="90"/>
                    <a:pt x="136" y="90"/>
                    <a:pt x="121" y="85"/>
                  </a:cubicBezTo>
                  <a:cubicBezTo>
                    <a:pt x="131" y="55"/>
                    <a:pt x="151" y="35"/>
                    <a:pt x="161" y="25"/>
                  </a:cubicBezTo>
                  <a:lnTo>
                    <a:pt x="161" y="90"/>
                  </a:lnTo>
                  <a:close/>
                  <a:moveTo>
                    <a:pt x="126" y="30"/>
                  </a:moveTo>
                  <a:lnTo>
                    <a:pt x="126" y="30"/>
                  </a:lnTo>
                  <a:cubicBezTo>
                    <a:pt x="116" y="45"/>
                    <a:pt x="106" y="60"/>
                    <a:pt x="95" y="80"/>
                  </a:cubicBezTo>
                  <a:cubicBezTo>
                    <a:pt x="91" y="75"/>
                    <a:pt x="81" y="70"/>
                    <a:pt x="70" y="65"/>
                  </a:cubicBezTo>
                  <a:cubicBezTo>
                    <a:pt x="86" y="50"/>
                    <a:pt x="106" y="39"/>
                    <a:pt x="126" y="30"/>
                  </a:cubicBezTo>
                  <a:close/>
                  <a:moveTo>
                    <a:pt x="50" y="85"/>
                  </a:moveTo>
                  <a:lnTo>
                    <a:pt x="50" y="85"/>
                  </a:lnTo>
                  <a:cubicBezTo>
                    <a:pt x="66" y="90"/>
                    <a:pt x="76" y="95"/>
                    <a:pt x="91" y="100"/>
                  </a:cubicBezTo>
                  <a:cubicBezTo>
                    <a:pt x="86" y="120"/>
                    <a:pt x="81" y="140"/>
                    <a:pt x="81" y="160"/>
                  </a:cubicBezTo>
                  <a:cubicBezTo>
                    <a:pt x="25" y="160"/>
                    <a:pt x="25" y="160"/>
                    <a:pt x="25" y="160"/>
                  </a:cubicBezTo>
                  <a:cubicBezTo>
                    <a:pt x="25" y="130"/>
                    <a:pt x="36" y="105"/>
                    <a:pt x="50" y="85"/>
                  </a:cubicBezTo>
                  <a:close/>
                  <a:moveTo>
                    <a:pt x="81" y="185"/>
                  </a:moveTo>
                  <a:lnTo>
                    <a:pt x="81" y="185"/>
                  </a:lnTo>
                  <a:cubicBezTo>
                    <a:pt x="81" y="200"/>
                    <a:pt x="86" y="220"/>
                    <a:pt x="91" y="245"/>
                  </a:cubicBezTo>
                  <a:cubicBezTo>
                    <a:pt x="81" y="251"/>
                    <a:pt x="66" y="256"/>
                    <a:pt x="50" y="260"/>
                  </a:cubicBezTo>
                  <a:cubicBezTo>
                    <a:pt x="36" y="240"/>
                    <a:pt x="25" y="210"/>
                    <a:pt x="25" y="185"/>
                  </a:cubicBezTo>
                  <a:lnTo>
                    <a:pt x="81" y="185"/>
                  </a:lnTo>
                  <a:close/>
                  <a:moveTo>
                    <a:pt x="101" y="265"/>
                  </a:moveTo>
                  <a:lnTo>
                    <a:pt x="101" y="265"/>
                  </a:lnTo>
                  <a:cubicBezTo>
                    <a:pt x="106" y="280"/>
                    <a:pt x="116" y="296"/>
                    <a:pt x="131" y="316"/>
                  </a:cubicBezTo>
                  <a:cubicBezTo>
                    <a:pt x="106" y="305"/>
                    <a:pt x="86" y="296"/>
                    <a:pt x="70" y="280"/>
                  </a:cubicBezTo>
                  <a:cubicBezTo>
                    <a:pt x="81" y="276"/>
                    <a:pt x="91" y="271"/>
                    <a:pt x="101" y="265"/>
                  </a:cubicBezTo>
                  <a:close/>
                  <a:moveTo>
                    <a:pt x="161" y="316"/>
                  </a:moveTo>
                  <a:lnTo>
                    <a:pt x="161" y="316"/>
                  </a:lnTo>
                  <a:cubicBezTo>
                    <a:pt x="146" y="296"/>
                    <a:pt x="131" y="276"/>
                    <a:pt x="121" y="260"/>
                  </a:cubicBezTo>
                  <a:cubicBezTo>
                    <a:pt x="136" y="256"/>
                    <a:pt x="146" y="256"/>
                    <a:pt x="161" y="256"/>
                  </a:cubicBezTo>
                  <a:lnTo>
                    <a:pt x="161" y="316"/>
                  </a:lnTo>
                  <a:close/>
                  <a:moveTo>
                    <a:pt x="161" y="231"/>
                  </a:moveTo>
                  <a:lnTo>
                    <a:pt x="161" y="231"/>
                  </a:lnTo>
                  <a:cubicBezTo>
                    <a:pt x="146" y="231"/>
                    <a:pt x="131" y="235"/>
                    <a:pt x="116" y="235"/>
                  </a:cubicBezTo>
                  <a:cubicBezTo>
                    <a:pt x="106" y="220"/>
                    <a:pt x="106" y="200"/>
                    <a:pt x="101" y="185"/>
                  </a:cubicBezTo>
                  <a:cubicBezTo>
                    <a:pt x="161" y="185"/>
                    <a:pt x="161" y="185"/>
                    <a:pt x="161" y="185"/>
                  </a:cubicBezTo>
                  <a:lnTo>
                    <a:pt x="161" y="231"/>
                  </a:lnTo>
                  <a:close/>
                  <a:moveTo>
                    <a:pt x="101" y="160"/>
                  </a:moveTo>
                  <a:lnTo>
                    <a:pt x="101" y="160"/>
                  </a:lnTo>
                  <a:cubicBezTo>
                    <a:pt x="101" y="140"/>
                    <a:pt x="106" y="125"/>
                    <a:pt x="111" y="105"/>
                  </a:cubicBezTo>
                  <a:cubicBezTo>
                    <a:pt x="126" y="110"/>
                    <a:pt x="146" y="115"/>
                    <a:pt x="161" y="115"/>
                  </a:cubicBezTo>
                  <a:cubicBezTo>
                    <a:pt x="161" y="160"/>
                    <a:pt x="161" y="160"/>
                    <a:pt x="161" y="160"/>
                  </a:cubicBezTo>
                  <a:lnTo>
                    <a:pt x="101" y="160"/>
                  </a:lnTo>
                  <a:close/>
                  <a:moveTo>
                    <a:pt x="181" y="90"/>
                  </a:moveTo>
                  <a:lnTo>
                    <a:pt x="181" y="90"/>
                  </a:lnTo>
                  <a:cubicBezTo>
                    <a:pt x="181" y="25"/>
                    <a:pt x="181" y="25"/>
                    <a:pt x="181" y="25"/>
                  </a:cubicBezTo>
                  <a:cubicBezTo>
                    <a:pt x="191" y="35"/>
                    <a:pt x="211" y="55"/>
                    <a:pt x="221" y="85"/>
                  </a:cubicBezTo>
                  <a:cubicBezTo>
                    <a:pt x="211" y="90"/>
                    <a:pt x="196" y="90"/>
                    <a:pt x="181" y="90"/>
                  </a:cubicBezTo>
                  <a:close/>
                  <a:moveTo>
                    <a:pt x="216" y="30"/>
                  </a:moveTo>
                  <a:lnTo>
                    <a:pt x="216" y="30"/>
                  </a:lnTo>
                  <a:cubicBezTo>
                    <a:pt x="241" y="39"/>
                    <a:pt x="261" y="50"/>
                    <a:pt x="276" y="65"/>
                  </a:cubicBezTo>
                  <a:cubicBezTo>
                    <a:pt x="266" y="70"/>
                    <a:pt x="256" y="75"/>
                    <a:pt x="246" y="80"/>
                  </a:cubicBezTo>
                  <a:cubicBezTo>
                    <a:pt x="237" y="60"/>
                    <a:pt x="226" y="45"/>
                    <a:pt x="216" y="30"/>
                  </a:cubicBezTo>
                  <a:close/>
                </a:path>
              </a:pathLst>
            </a:custGeom>
            <a:solidFill>
              <a:srgbClr val="95D1FD"/>
            </a:solidFill>
            <a:ln>
              <a:noFill/>
            </a:ln>
          </p:spPr>
          <p:txBody>
            <a:bodyPr spcFirstLastPara="1" wrap="square" lIns="68575" tIns="34275" rIns="68575" bIns="34275" anchor="ctr" anchorCtr="0">
              <a:noAutofit/>
            </a:bodyPr>
            <a:lstStyle/>
            <a:p>
              <a:endParaRPr sz="1400">
                <a:solidFill>
                  <a:schemeClr val="dk1"/>
                </a:solidFill>
                <a:latin typeface="Century Gothic" panose="020B0502020202020204" pitchFamily="34" charset="0"/>
                <a:ea typeface="Calibri"/>
                <a:cs typeface="Calibri"/>
                <a:sym typeface="Calibri"/>
              </a:endParaRPr>
            </a:p>
          </p:txBody>
        </p:sp>
        <p:sp>
          <p:nvSpPr>
            <p:cNvPr id="472" name="Google Shape;472;p32"/>
            <p:cNvSpPr/>
            <p:nvPr/>
          </p:nvSpPr>
          <p:spPr>
            <a:xfrm>
              <a:off x="14097645" y="989152"/>
              <a:ext cx="87313" cy="85725"/>
            </a:xfrm>
            <a:custGeom>
              <a:avLst/>
              <a:gdLst/>
              <a:ahLst/>
              <a:cxnLst/>
              <a:rect l="l" t="t" r="r" b="b"/>
              <a:pathLst>
                <a:path w="241" h="240" extrusionOk="0">
                  <a:moveTo>
                    <a:pt x="120" y="239"/>
                  </a:moveTo>
                  <a:lnTo>
                    <a:pt x="120" y="239"/>
                  </a:lnTo>
                  <a:cubicBezTo>
                    <a:pt x="55" y="239"/>
                    <a:pt x="0" y="185"/>
                    <a:pt x="0" y="120"/>
                  </a:cubicBezTo>
                  <a:cubicBezTo>
                    <a:pt x="0" y="54"/>
                    <a:pt x="55" y="0"/>
                    <a:pt x="120" y="0"/>
                  </a:cubicBezTo>
                  <a:cubicBezTo>
                    <a:pt x="191" y="0"/>
                    <a:pt x="240" y="54"/>
                    <a:pt x="240" y="120"/>
                  </a:cubicBezTo>
                  <a:cubicBezTo>
                    <a:pt x="240" y="185"/>
                    <a:pt x="191" y="239"/>
                    <a:pt x="120" y="239"/>
                  </a:cubicBezTo>
                  <a:close/>
                  <a:moveTo>
                    <a:pt x="120" y="24"/>
                  </a:moveTo>
                  <a:lnTo>
                    <a:pt x="120" y="24"/>
                  </a:lnTo>
                  <a:cubicBezTo>
                    <a:pt x="71" y="24"/>
                    <a:pt x="25" y="70"/>
                    <a:pt x="25" y="120"/>
                  </a:cubicBezTo>
                  <a:cubicBezTo>
                    <a:pt x="25" y="174"/>
                    <a:pt x="71" y="219"/>
                    <a:pt x="120" y="219"/>
                  </a:cubicBezTo>
                  <a:cubicBezTo>
                    <a:pt x="176" y="219"/>
                    <a:pt x="221" y="174"/>
                    <a:pt x="221" y="120"/>
                  </a:cubicBezTo>
                  <a:cubicBezTo>
                    <a:pt x="221" y="70"/>
                    <a:pt x="176" y="24"/>
                    <a:pt x="120" y="24"/>
                  </a:cubicBezTo>
                  <a:close/>
                </a:path>
              </a:pathLst>
            </a:custGeom>
            <a:solidFill>
              <a:srgbClr val="95D1FD"/>
            </a:solidFill>
            <a:ln>
              <a:noFill/>
            </a:ln>
          </p:spPr>
          <p:txBody>
            <a:bodyPr spcFirstLastPara="1" wrap="square" lIns="68575" tIns="34275" rIns="68575" bIns="34275" anchor="ctr" anchorCtr="0">
              <a:noAutofit/>
            </a:bodyPr>
            <a:lstStyle/>
            <a:p>
              <a:endParaRPr sz="1400">
                <a:solidFill>
                  <a:schemeClr val="dk1"/>
                </a:solidFill>
                <a:latin typeface="Century Gothic" panose="020B0502020202020204" pitchFamily="34" charset="0"/>
                <a:ea typeface="Calibri"/>
                <a:cs typeface="Calibri"/>
                <a:sym typeface="Calibri"/>
              </a:endParaRPr>
            </a:p>
          </p:txBody>
        </p:sp>
        <p:sp>
          <p:nvSpPr>
            <p:cNvPr id="473" name="Google Shape;473;p32"/>
            <p:cNvSpPr/>
            <p:nvPr/>
          </p:nvSpPr>
          <p:spPr>
            <a:xfrm>
              <a:off x="14119870" y="1005027"/>
              <a:ext cx="44450" cy="53975"/>
            </a:xfrm>
            <a:custGeom>
              <a:avLst/>
              <a:gdLst/>
              <a:ahLst/>
              <a:cxnLst/>
              <a:rect l="l" t="t" r="r" b="b"/>
              <a:pathLst>
                <a:path w="122" h="150" extrusionOk="0">
                  <a:moveTo>
                    <a:pt x="51" y="149"/>
                  </a:moveTo>
                  <a:lnTo>
                    <a:pt x="51" y="149"/>
                  </a:lnTo>
                  <a:cubicBezTo>
                    <a:pt x="51" y="135"/>
                    <a:pt x="51" y="135"/>
                    <a:pt x="51" y="135"/>
                  </a:cubicBezTo>
                  <a:cubicBezTo>
                    <a:pt x="26" y="129"/>
                    <a:pt x="11" y="120"/>
                    <a:pt x="6" y="110"/>
                  </a:cubicBezTo>
                  <a:cubicBezTo>
                    <a:pt x="26" y="104"/>
                    <a:pt x="26" y="104"/>
                    <a:pt x="26" y="104"/>
                  </a:cubicBezTo>
                  <a:cubicBezTo>
                    <a:pt x="26" y="110"/>
                    <a:pt x="35" y="115"/>
                    <a:pt x="51" y="115"/>
                  </a:cubicBezTo>
                  <a:cubicBezTo>
                    <a:pt x="51" y="84"/>
                    <a:pt x="51" y="84"/>
                    <a:pt x="51" y="84"/>
                  </a:cubicBezTo>
                  <a:cubicBezTo>
                    <a:pt x="31" y="79"/>
                    <a:pt x="20" y="75"/>
                    <a:pt x="15" y="75"/>
                  </a:cubicBezTo>
                  <a:cubicBezTo>
                    <a:pt x="6" y="64"/>
                    <a:pt x="0" y="59"/>
                    <a:pt x="0" y="50"/>
                  </a:cubicBezTo>
                  <a:cubicBezTo>
                    <a:pt x="0" y="34"/>
                    <a:pt x="20" y="19"/>
                    <a:pt x="51" y="14"/>
                  </a:cubicBezTo>
                  <a:cubicBezTo>
                    <a:pt x="51" y="0"/>
                    <a:pt x="51" y="0"/>
                    <a:pt x="51" y="0"/>
                  </a:cubicBezTo>
                  <a:cubicBezTo>
                    <a:pt x="71" y="0"/>
                    <a:pt x="71" y="0"/>
                    <a:pt x="71" y="0"/>
                  </a:cubicBezTo>
                  <a:cubicBezTo>
                    <a:pt x="71" y="14"/>
                    <a:pt x="71" y="14"/>
                    <a:pt x="71" y="14"/>
                  </a:cubicBezTo>
                  <a:cubicBezTo>
                    <a:pt x="76" y="14"/>
                    <a:pt x="76" y="14"/>
                    <a:pt x="76" y="14"/>
                  </a:cubicBezTo>
                  <a:cubicBezTo>
                    <a:pt x="96" y="19"/>
                    <a:pt x="110" y="29"/>
                    <a:pt x="116" y="39"/>
                  </a:cubicBezTo>
                  <a:cubicBezTo>
                    <a:pt x="101" y="45"/>
                    <a:pt x="101" y="45"/>
                    <a:pt x="101" y="45"/>
                  </a:cubicBezTo>
                  <a:cubicBezTo>
                    <a:pt x="96" y="45"/>
                    <a:pt x="85" y="39"/>
                    <a:pt x="76" y="34"/>
                  </a:cubicBezTo>
                  <a:cubicBezTo>
                    <a:pt x="71" y="34"/>
                    <a:pt x="71" y="34"/>
                    <a:pt x="71" y="34"/>
                  </a:cubicBezTo>
                  <a:cubicBezTo>
                    <a:pt x="71" y="70"/>
                    <a:pt x="71" y="70"/>
                    <a:pt x="71" y="70"/>
                  </a:cubicBezTo>
                  <a:cubicBezTo>
                    <a:pt x="76" y="70"/>
                    <a:pt x="76" y="70"/>
                    <a:pt x="76" y="70"/>
                  </a:cubicBezTo>
                  <a:cubicBezTo>
                    <a:pt x="85" y="70"/>
                    <a:pt x="96" y="75"/>
                    <a:pt x="105" y="79"/>
                  </a:cubicBezTo>
                  <a:lnTo>
                    <a:pt x="110" y="79"/>
                  </a:lnTo>
                  <a:cubicBezTo>
                    <a:pt x="110" y="84"/>
                    <a:pt x="116" y="84"/>
                    <a:pt x="116" y="84"/>
                  </a:cubicBezTo>
                  <a:cubicBezTo>
                    <a:pt x="121" y="90"/>
                    <a:pt x="121" y="95"/>
                    <a:pt x="121" y="99"/>
                  </a:cubicBezTo>
                  <a:cubicBezTo>
                    <a:pt x="121" y="115"/>
                    <a:pt x="101" y="129"/>
                    <a:pt x="76" y="135"/>
                  </a:cubicBezTo>
                  <a:cubicBezTo>
                    <a:pt x="71" y="135"/>
                    <a:pt x="71" y="135"/>
                    <a:pt x="71" y="135"/>
                  </a:cubicBezTo>
                  <a:cubicBezTo>
                    <a:pt x="71" y="149"/>
                    <a:pt x="71" y="149"/>
                    <a:pt x="71" y="149"/>
                  </a:cubicBezTo>
                  <a:lnTo>
                    <a:pt x="51" y="149"/>
                  </a:lnTo>
                  <a:close/>
                  <a:moveTo>
                    <a:pt x="71" y="115"/>
                  </a:moveTo>
                  <a:lnTo>
                    <a:pt x="71" y="115"/>
                  </a:lnTo>
                  <a:cubicBezTo>
                    <a:pt x="76" y="115"/>
                    <a:pt x="76" y="115"/>
                    <a:pt x="76" y="115"/>
                  </a:cubicBezTo>
                  <a:cubicBezTo>
                    <a:pt x="90" y="110"/>
                    <a:pt x="101" y="104"/>
                    <a:pt x="101" y="99"/>
                  </a:cubicBezTo>
                  <a:cubicBezTo>
                    <a:pt x="101" y="95"/>
                    <a:pt x="90" y="90"/>
                    <a:pt x="76" y="84"/>
                  </a:cubicBezTo>
                  <a:cubicBezTo>
                    <a:pt x="71" y="84"/>
                    <a:pt x="71" y="84"/>
                    <a:pt x="71" y="84"/>
                  </a:cubicBezTo>
                  <a:lnTo>
                    <a:pt x="71" y="115"/>
                  </a:lnTo>
                  <a:close/>
                  <a:moveTo>
                    <a:pt x="51" y="34"/>
                  </a:moveTo>
                  <a:lnTo>
                    <a:pt x="51" y="34"/>
                  </a:lnTo>
                  <a:cubicBezTo>
                    <a:pt x="35" y="39"/>
                    <a:pt x="20" y="45"/>
                    <a:pt x="20" y="50"/>
                  </a:cubicBezTo>
                  <a:cubicBezTo>
                    <a:pt x="20" y="54"/>
                    <a:pt x="35" y="59"/>
                    <a:pt x="51" y="64"/>
                  </a:cubicBezTo>
                  <a:cubicBezTo>
                    <a:pt x="51" y="34"/>
                    <a:pt x="51" y="34"/>
                    <a:pt x="51" y="34"/>
                  </a:cubicBezTo>
                  <a:close/>
                </a:path>
              </a:pathLst>
            </a:custGeom>
            <a:solidFill>
              <a:srgbClr val="95D1FD"/>
            </a:solidFill>
            <a:ln>
              <a:noFill/>
            </a:ln>
          </p:spPr>
          <p:txBody>
            <a:bodyPr spcFirstLastPara="1" wrap="square" lIns="68575" tIns="34275" rIns="68575" bIns="34275" anchor="ctr" anchorCtr="0">
              <a:noAutofit/>
            </a:bodyPr>
            <a:lstStyle/>
            <a:p>
              <a:endParaRPr sz="1400">
                <a:solidFill>
                  <a:schemeClr val="dk1"/>
                </a:solidFill>
                <a:latin typeface="Century Gothic" panose="020B0502020202020204" pitchFamily="34" charset="0"/>
                <a:ea typeface="Calibri"/>
                <a:cs typeface="Calibri"/>
                <a:sym typeface="Calibri"/>
              </a:endParaRPr>
            </a:p>
          </p:txBody>
        </p:sp>
      </p:grpSp>
      <p:grpSp>
        <p:nvGrpSpPr>
          <p:cNvPr id="474" name="Google Shape;474;p32"/>
          <p:cNvGrpSpPr/>
          <p:nvPr/>
        </p:nvGrpSpPr>
        <p:grpSpPr>
          <a:xfrm>
            <a:off x="593874" y="1867305"/>
            <a:ext cx="458314" cy="411480"/>
            <a:chOff x="4227785" y="3985220"/>
            <a:chExt cx="171771" cy="154218"/>
          </a:xfrm>
        </p:grpSpPr>
        <p:sp>
          <p:nvSpPr>
            <p:cNvPr id="475" name="Google Shape;475;p32"/>
            <p:cNvSpPr/>
            <p:nvPr/>
          </p:nvSpPr>
          <p:spPr>
            <a:xfrm>
              <a:off x="4267906" y="3985220"/>
              <a:ext cx="90274" cy="82751"/>
            </a:xfrm>
            <a:custGeom>
              <a:avLst/>
              <a:gdLst/>
              <a:ahLst/>
              <a:cxnLst/>
              <a:rect l="l" t="t" r="r" b="b"/>
              <a:pathLst>
                <a:path w="319" h="291" extrusionOk="0">
                  <a:moveTo>
                    <a:pt x="209" y="0"/>
                  </a:moveTo>
                  <a:lnTo>
                    <a:pt x="209" y="0"/>
                  </a:lnTo>
                  <a:cubicBezTo>
                    <a:pt x="109" y="0"/>
                    <a:pt x="109" y="0"/>
                    <a:pt x="109" y="0"/>
                  </a:cubicBezTo>
                  <a:cubicBezTo>
                    <a:pt x="104" y="0"/>
                    <a:pt x="95" y="5"/>
                    <a:pt x="95" y="14"/>
                  </a:cubicBezTo>
                  <a:cubicBezTo>
                    <a:pt x="95" y="52"/>
                    <a:pt x="95" y="52"/>
                    <a:pt x="95" y="52"/>
                  </a:cubicBezTo>
                  <a:cubicBezTo>
                    <a:pt x="14" y="52"/>
                    <a:pt x="14" y="52"/>
                    <a:pt x="14" y="52"/>
                  </a:cubicBezTo>
                  <a:cubicBezTo>
                    <a:pt x="4" y="52"/>
                    <a:pt x="0" y="57"/>
                    <a:pt x="0" y="66"/>
                  </a:cubicBezTo>
                  <a:cubicBezTo>
                    <a:pt x="0" y="171"/>
                    <a:pt x="0" y="171"/>
                    <a:pt x="0" y="171"/>
                  </a:cubicBezTo>
                  <a:cubicBezTo>
                    <a:pt x="0" y="180"/>
                    <a:pt x="4" y="185"/>
                    <a:pt x="14" y="185"/>
                  </a:cubicBezTo>
                  <a:cubicBezTo>
                    <a:pt x="19" y="185"/>
                    <a:pt x="19" y="185"/>
                    <a:pt x="19" y="185"/>
                  </a:cubicBezTo>
                  <a:cubicBezTo>
                    <a:pt x="19" y="280"/>
                    <a:pt x="19" y="280"/>
                    <a:pt x="19" y="280"/>
                  </a:cubicBezTo>
                  <a:cubicBezTo>
                    <a:pt x="19" y="285"/>
                    <a:pt x="23" y="290"/>
                    <a:pt x="28" y="290"/>
                  </a:cubicBezTo>
                  <a:cubicBezTo>
                    <a:pt x="289" y="290"/>
                    <a:pt x="289" y="290"/>
                    <a:pt x="289" y="290"/>
                  </a:cubicBezTo>
                  <a:cubicBezTo>
                    <a:pt x="294" y="290"/>
                    <a:pt x="299" y="285"/>
                    <a:pt x="299" y="280"/>
                  </a:cubicBezTo>
                  <a:cubicBezTo>
                    <a:pt x="299" y="185"/>
                    <a:pt x="299" y="185"/>
                    <a:pt x="299" y="185"/>
                  </a:cubicBezTo>
                  <a:cubicBezTo>
                    <a:pt x="304" y="185"/>
                    <a:pt x="304" y="185"/>
                    <a:pt x="304" y="185"/>
                  </a:cubicBezTo>
                  <a:cubicBezTo>
                    <a:pt x="313" y="185"/>
                    <a:pt x="318" y="180"/>
                    <a:pt x="318" y="171"/>
                  </a:cubicBezTo>
                  <a:cubicBezTo>
                    <a:pt x="318" y="66"/>
                    <a:pt x="318" y="66"/>
                    <a:pt x="318" y="66"/>
                  </a:cubicBezTo>
                  <a:cubicBezTo>
                    <a:pt x="318" y="57"/>
                    <a:pt x="313" y="52"/>
                    <a:pt x="304" y="52"/>
                  </a:cubicBezTo>
                  <a:cubicBezTo>
                    <a:pt x="223" y="52"/>
                    <a:pt x="223" y="52"/>
                    <a:pt x="223" y="52"/>
                  </a:cubicBezTo>
                  <a:cubicBezTo>
                    <a:pt x="223" y="14"/>
                    <a:pt x="223" y="14"/>
                    <a:pt x="223" y="14"/>
                  </a:cubicBezTo>
                  <a:cubicBezTo>
                    <a:pt x="223" y="5"/>
                    <a:pt x="213" y="0"/>
                    <a:pt x="209" y="0"/>
                  </a:cubicBezTo>
                  <a:close/>
                  <a:moveTo>
                    <a:pt x="123" y="24"/>
                  </a:moveTo>
                  <a:lnTo>
                    <a:pt x="123" y="24"/>
                  </a:lnTo>
                  <a:cubicBezTo>
                    <a:pt x="194" y="24"/>
                    <a:pt x="194" y="24"/>
                    <a:pt x="194" y="24"/>
                  </a:cubicBezTo>
                  <a:cubicBezTo>
                    <a:pt x="194" y="52"/>
                    <a:pt x="194" y="52"/>
                    <a:pt x="194" y="52"/>
                  </a:cubicBezTo>
                  <a:cubicBezTo>
                    <a:pt x="123" y="52"/>
                    <a:pt x="123" y="52"/>
                    <a:pt x="123" y="52"/>
                  </a:cubicBezTo>
                  <a:lnTo>
                    <a:pt x="123" y="24"/>
                  </a:lnTo>
                  <a:close/>
                  <a:moveTo>
                    <a:pt x="275" y="266"/>
                  </a:moveTo>
                  <a:lnTo>
                    <a:pt x="275" y="266"/>
                  </a:lnTo>
                  <a:cubicBezTo>
                    <a:pt x="42" y="266"/>
                    <a:pt x="42" y="266"/>
                    <a:pt x="42" y="266"/>
                  </a:cubicBezTo>
                  <a:cubicBezTo>
                    <a:pt x="42" y="185"/>
                    <a:pt x="42" y="185"/>
                    <a:pt x="42" y="185"/>
                  </a:cubicBezTo>
                  <a:cubicBezTo>
                    <a:pt x="118" y="185"/>
                    <a:pt x="118" y="185"/>
                    <a:pt x="118" y="185"/>
                  </a:cubicBezTo>
                  <a:cubicBezTo>
                    <a:pt x="118" y="199"/>
                    <a:pt x="118" y="199"/>
                    <a:pt x="118" y="199"/>
                  </a:cubicBezTo>
                  <a:cubicBezTo>
                    <a:pt x="118" y="204"/>
                    <a:pt x="123" y="214"/>
                    <a:pt x="133" y="214"/>
                  </a:cubicBezTo>
                  <a:cubicBezTo>
                    <a:pt x="185" y="214"/>
                    <a:pt x="185" y="214"/>
                    <a:pt x="185" y="214"/>
                  </a:cubicBezTo>
                  <a:cubicBezTo>
                    <a:pt x="194" y="214"/>
                    <a:pt x="199" y="204"/>
                    <a:pt x="199" y="199"/>
                  </a:cubicBezTo>
                  <a:cubicBezTo>
                    <a:pt x="199" y="185"/>
                    <a:pt x="199" y="185"/>
                    <a:pt x="199" y="185"/>
                  </a:cubicBezTo>
                  <a:cubicBezTo>
                    <a:pt x="275" y="185"/>
                    <a:pt x="275" y="185"/>
                    <a:pt x="275" y="185"/>
                  </a:cubicBezTo>
                  <a:lnTo>
                    <a:pt x="275" y="266"/>
                  </a:lnTo>
                  <a:close/>
                  <a:moveTo>
                    <a:pt x="171" y="171"/>
                  </a:moveTo>
                  <a:lnTo>
                    <a:pt x="171" y="171"/>
                  </a:lnTo>
                  <a:cubicBezTo>
                    <a:pt x="171" y="185"/>
                    <a:pt x="171" y="185"/>
                    <a:pt x="171" y="185"/>
                  </a:cubicBezTo>
                  <a:cubicBezTo>
                    <a:pt x="147" y="185"/>
                    <a:pt x="147" y="185"/>
                    <a:pt x="147" y="185"/>
                  </a:cubicBezTo>
                  <a:cubicBezTo>
                    <a:pt x="147" y="171"/>
                    <a:pt x="147" y="171"/>
                    <a:pt x="147" y="171"/>
                  </a:cubicBezTo>
                  <a:cubicBezTo>
                    <a:pt x="147" y="157"/>
                    <a:pt x="147" y="157"/>
                    <a:pt x="147" y="157"/>
                  </a:cubicBezTo>
                  <a:cubicBezTo>
                    <a:pt x="171" y="157"/>
                    <a:pt x="171" y="157"/>
                    <a:pt x="171" y="157"/>
                  </a:cubicBezTo>
                  <a:lnTo>
                    <a:pt x="171" y="171"/>
                  </a:lnTo>
                  <a:close/>
                  <a:moveTo>
                    <a:pt x="289" y="161"/>
                  </a:moveTo>
                  <a:lnTo>
                    <a:pt x="289" y="161"/>
                  </a:lnTo>
                  <a:lnTo>
                    <a:pt x="289" y="161"/>
                  </a:lnTo>
                  <a:cubicBezTo>
                    <a:pt x="199" y="161"/>
                    <a:pt x="199" y="161"/>
                    <a:pt x="199" y="161"/>
                  </a:cubicBezTo>
                  <a:cubicBezTo>
                    <a:pt x="199" y="147"/>
                    <a:pt x="199" y="147"/>
                    <a:pt x="199" y="147"/>
                  </a:cubicBezTo>
                  <a:cubicBezTo>
                    <a:pt x="199" y="138"/>
                    <a:pt x="194" y="133"/>
                    <a:pt x="185" y="133"/>
                  </a:cubicBezTo>
                  <a:cubicBezTo>
                    <a:pt x="133" y="133"/>
                    <a:pt x="133" y="133"/>
                    <a:pt x="133" y="133"/>
                  </a:cubicBezTo>
                  <a:cubicBezTo>
                    <a:pt x="123" y="133"/>
                    <a:pt x="118" y="138"/>
                    <a:pt x="118" y="147"/>
                  </a:cubicBezTo>
                  <a:cubicBezTo>
                    <a:pt x="118" y="161"/>
                    <a:pt x="118" y="161"/>
                    <a:pt x="118" y="161"/>
                  </a:cubicBezTo>
                  <a:cubicBezTo>
                    <a:pt x="28" y="161"/>
                    <a:pt x="28" y="161"/>
                    <a:pt x="28" y="161"/>
                  </a:cubicBezTo>
                  <a:lnTo>
                    <a:pt x="28" y="161"/>
                  </a:lnTo>
                  <a:cubicBezTo>
                    <a:pt x="28" y="76"/>
                    <a:pt x="28" y="76"/>
                    <a:pt x="28" y="76"/>
                  </a:cubicBezTo>
                  <a:cubicBezTo>
                    <a:pt x="109" y="76"/>
                    <a:pt x="109" y="76"/>
                    <a:pt x="109" y="76"/>
                  </a:cubicBezTo>
                  <a:cubicBezTo>
                    <a:pt x="209" y="76"/>
                    <a:pt x="209" y="76"/>
                    <a:pt x="209" y="76"/>
                  </a:cubicBezTo>
                  <a:cubicBezTo>
                    <a:pt x="289" y="76"/>
                    <a:pt x="289" y="76"/>
                    <a:pt x="289" y="76"/>
                  </a:cubicBezTo>
                  <a:lnTo>
                    <a:pt x="289" y="161"/>
                  </a:lnTo>
                  <a:close/>
                </a:path>
              </a:pathLst>
            </a:custGeom>
            <a:solidFill>
              <a:srgbClr val="95D1FD"/>
            </a:solidFill>
            <a:ln>
              <a:noFill/>
            </a:ln>
          </p:spPr>
          <p:txBody>
            <a:bodyPr spcFirstLastPara="1" wrap="square" lIns="68575" tIns="34275" rIns="68575" bIns="34275" anchor="ctr" anchorCtr="0">
              <a:noAutofit/>
            </a:bodyPr>
            <a:lstStyle/>
            <a:p>
              <a:endParaRPr sz="1400">
                <a:solidFill>
                  <a:schemeClr val="dk1"/>
                </a:solidFill>
                <a:latin typeface="Century Gothic" panose="020B0502020202020204" pitchFamily="34" charset="0"/>
                <a:ea typeface="Calibri"/>
                <a:cs typeface="Calibri"/>
                <a:sym typeface="Calibri"/>
              </a:endParaRPr>
            </a:p>
          </p:txBody>
        </p:sp>
        <p:sp>
          <p:nvSpPr>
            <p:cNvPr id="476" name="Google Shape;476;p32"/>
            <p:cNvSpPr/>
            <p:nvPr/>
          </p:nvSpPr>
          <p:spPr>
            <a:xfrm>
              <a:off x="4227785" y="3985220"/>
              <a:ext cx="171771" cy="154218"/>
            </a:xfrm>
            <a:custGeom>
              <a:avLst/>
              <a:gdLst/>
              <a:ahLst/>
              <a:cxnLst/>
              <a:rect l="l" t="t" r="r" b="b"/>
              <a:pathLst>
                <a:path w="604" h="542" extrusionOk="0">
                  <a:moveTo>
                    <a:pt x="560" y="461"/>
                  </a:moveTo>
                  <a:lnTo>
                    <a:pt x="560" y="461"/>
                  </a:lnTo>
                  <a:cubicBezTo>
                    <a:pt x="584" y="461"/>
                    <a:pt x="603" y="442"/>
                    <a:pt x="603" y="418"/>
                  </a:cubicBezTo>
                  <a:cubicBezTo>
                    <a:pt x="603" y="47"/>
                    <a:pt x="603" y="47"/>
                    <a:pt x="603" y="47"/>
                  </a:cubicBezTo>
                  <a:cubicBezTo>
                    <a:pt x="603" y="19"/>
                    <a:pt x="584" y="0"/>
                    <a:pt x="560" y="0"/>
                  </a:cubicBezTo>
                  <a:cubicBezTo>
                    <a:pt x="413" y="0"/>
                    <a:pt x="413" y="0"/>
                    <a:pt x="413" y="0"/>
                  </a:cubicBezTo>
                  <a:cubicBezTo>
                    <a:pt x="409" y="0"/>
                    <a:pt x="399" y="5"/>
                    <a:pt x="399" y="14"/>
                  </a:cubicBezTo>
                  <a:cubicBezTo>
                    <a:pt x="399" y="19"/>
                    <a:pt x="409" y="24"/>
                    <a:pt x="413" y="24"/>
                  </a:cubicBezTo>
                  <a:cubicBezTo>
                    <a:pt x="560" y="24"/>
                    <a:pt x="560" y="24"/>
                    <a:pt x="560" y="24"/>
                  </a:cubicBezTo>
                  <a:cubicBezTo>
                    <a:pt x="570" y="24"/>
                    <a:pt x="579" y="33"/>
                    <a:pt x="579" y="47"/>
                  </a:cubicBezTo>
                  <a:cubicBezTo>
                    <a:pt x="579" y="356"/>
                    <a:pt x="579" y="356"/>
                    <a:pt x="579" y="356"/>
                  </a:cubicBezTo>
                  <a:cubicBezTo>
                    <a:pt x="551" y="356"/>
                    <a:pt x="551" y="356"/>
                    <a:pt x="551" y="356"/>
                  </a:cubicBezTo>
                  <a:cubicBezTo>
                    <a:pt x="551" y="66"/>
                    <a:pt x="551" y="66"/>
                    <a:pt x="551" y="66"/>
                  </a:cubicBezTo>
                  <a:cubicBezTo>
                    <a:pt x="551" y="57"/>
                    <a:pt x="546" y="52"/>
                    <a:pt x="541" y="52"/>
                  </a:cubicBezTo>
                  <a:cubicBezTo>
                    <a:pt x="532" y="52"/>
                    <a:pt x="527" y="57"/>
                    <a:pt x="527" y="66"/>
                  </a:cubicBezTo>
                  <a:cubicBezTo>
                    <a:pt x="527" y="356"/>
                    <a:pt x="527" y="356"/>
                    <a:pt x="527" y="356"/>
                  </a:cubicBezTo>
                  <a:cubicBezTo>
                    <a:pt x="76" y="356"/>
                    <a:pt x="76" y="356"/>
                    <a:pt x="76" y="356"/>
                  </a:cubicBezTo>
                  <a:cubicBezTo>
                    <a:pt x="76" y="66"/>
                    <a:pt x="76" y="66"/>
                    <a:pt x="76" y="66"/>
                  </a:cubicBezTo>
                  <a:cubicBezTo>
                    <a:pt x="76" y="57"/>
                    <a:pt x="71" y="52"/>
                    <a:pt x="62" y="52"/>
                  </a:cubicBezTo>
                  <a:cubicBezTo>
                    <a:pt x="57" y="52"/>
                    <a:pt x="52" y="57"/>
                    <a:pt x="52" y="66"/>
                  </a:cubicBezTo>
                  <a:cubicBezTo>
                    <a:pt x="52" y="356"/>
                    <a:pt x="52" y="356"/>
                    <a:pt x="52" y="356"/>
                  </a:cubicBezTo>
                  <a:cubicBezTo>
                    <a:pt x="24" y="356"/>
                    <a:pt x="24" y="356"/>
                    <a:pt x="24" y="356"/>
                  </a:cubicBezTo>
                  <a:cubicBezTo>
                    <a:pt x="24" y="47"/>
                    <a:pt x="24" y="47"/>
                    <a:pt x="24" y="47"/>
                  </a:cubicBezTo>
                  <a:cubicBezTo>
                    <a:pt x="24" y="33"/>
                    <a:pt x="33" y="24"/>
                    <a:pt x="43" y="24"/>
                  </a:cubicBezTo>
                  <a:cubicBezTo>
                    <a:pt x="190" y="24"/>
                    <a:pt x="190" y="24"/>
                    <a:pt x="190" y="24"/>
                  </a:cubicBezTo>
                  <a:cubicBezTo>
                    <a:pt x="200" y="24"/>
                    <a:pt x="204" y="19"/>
                    <a:pt x="204" y="14"/>
                  </a:cubicBezTo>
                  <a:cubicBezTo>
                    <a:pt x="204" y="5"/>
                    <a:pt x="200" y="0"/>
                    <a:pt x="190" y="0"/>
                  </a:cubicBezTo>
                  <a:cubicBezTo>
                    <a:pt x="43" y="0"/>
                    <a:pt x="43" y="0"/>
                    <a:pt x="43" y="0"/>
                  </a:cubicBezTo>
                  <a:cubicBezTo>
                    <a:pt x="19" y="0"/>
                    <a:pt x="0" y="19"/>
                    <a:pt x="0" y="47"/>
                  </a:cubicBezTo>
                  <a:cubicBezTo>
                    <a:pt x="0" y="418"/>
                    <a:pt x="0" y="418"/>
                    <a:pt x="0" y="418"/>
                  </a:cubicBezTo>
                  <a:cubicBezTo>
                    <a:pt x="0" y="442"/>
                    <a:pt x="19" y="461"/>
                    <a:pt x="43" y="461"/>
                  </a:cubicBezTo>
                  <a:cubicBezTo>
                    <a:pt x="238" y="461"/>
                    <a:pt x="238" y="461"/>
                    <a:pt x="238" y="461"/>
                  </a:cubicBezTo>
                  <a:cubicBezTo>
                    <a:pt x="238" y="518"/>
                    <a:pt x="238" y="518"/>
                    <a:pt x="238" y="518"/>
                  </a:cubicBezTo>
                  <a:cubicBezTo>
                    <a:pt x="176" y="518"/>
                    <a:pt x="176" y="518"/>
                    <a:pt x="176" y="518"/>
                  </a:cubicBezTo>
                  <a:cubicBezTo>
                    <a:pt x="171" y="518"/>
                    <a:pt x="166" y="522"/>
                    <a:pt x="166" y="527"/>
                  </a:cubicBezTo>
                  <a:cubicBezTo>
                    <a:pt x="166" y="537"/>
                    <a:pt x="171" y="541"/>
                    <a:pt x="176" y="541"/>
                  </a:cubicBezTo>
                  <a:cubicBezTo>
                    <a:pt x="428" y="541"/>
                    <a:pt x="428" y="541"/>
                    <a:pt x="428" y="541"/>
                  </a:cubicBezTo>
                  <a:cubicBezTo>
                    <a:pt x="432" y="541"/>
                    <a:pt x="437" y="537"/>
                    <a:pt x="437" y="527"/>
                  </a:cubicBezTo>
                  <a:cubicBezTo>
                    <a:pt x="437" y="522"/>
                    <a:pt x="432" y="518"/>
                    <a:pt x="428" y="518"/>
                  </a:cubicBezTo>
                  <a:cubicBezTo>
                    <a:pt x="366" y="518"/>
                    <a:pt x="366" y="518"/>
                    <a:pt x="366" y="518"/>
                  </a:cubicBezTo>
                  <a:cubicBezTo>
                    <a:pt x="366" y="461"/>
                    <a:pt x="366" y="461"/>
                    <a:pt x="366" y="461"/>
                  </a:cubicBezTo>
                  <a:lnTo>
                    <a:pt x="560" y="461"/>
                  </a:lnTo>
                  <a:close/>
                  <a:moveTo>
                    <a:pt x="342" y="518"/>
                  </a:moveTo>
                  <a:lnTo>
                    <a:pt x="342" y="518"/>
                  </a:lnTo>
                  <a:cubicBezTo>
                    <a:pt x="261" y="518"/>
                    <a:pt x="261" y="518"/>
                    <a:pt x="261" y="518"/>
                  </a:cubicBezTo>
                  <a:cubicBezTo>
                    <a:pt x="261" y="442"/>
                    <a:pt x="261" y="442"/>
                    <a:pt x="261" y="442"/>
                  </a:cubicBezTo>
                  <a:cubicBezTo>
                    <a:pt x="261" y="437"/>
                    <a:pt x="257" y="432"/>
                    <a:pt x="247" y="432"/>
                  </a:cubicBezTo>
                  <a:cubicBezTo>
                    <a:pt x="242" y="432"/>
                    <a:pt x="242" y="432"/>
                    <a:pt x="238" y="437"/>
                  </a:cubicBezTo>
                  <a:cubicBezTo>
                    <a:pt x="43" y="437"/>
                    <a:pt x="43" y="437"/>
                    <a:pt x="43" y="437"/>
                  </a:cubicBezTo>
                  <a:cubicBezTo>
                    <a:pt x="33" y="437"/>
                    <a:pt x="24" y="427"/>
                    <a:pt x="24" y="418"/>
                  </a:cubicBezTo>
                  <a:cubicBezTo>
                    <a:pt x="24" y="385"/>
                    <a:pt x="24" y="385"/>
                    <a:pt x="24" y="385"/>
                  </a:cubicBezTo>
                  <a:cubicBezTo>
                    <a:pt x="579" y="385"/>
                    <a:pt x="579" y="385"/>
                    <a:pt x="579" y="385"/>
                  </a:cubicBezTo>
                  <a:cubicBezTo>
                    <a:pt x="579" y="418"/>
                    <a:pt x="579" y="418"/>
                    <a:pt x="579" y="418"/>
                  </a:cubicBezTo>
                  <a:cubicBezTo>
                    <a:pt x="579" y="427"/>
                    <a:pt x="570" y="437"/>
                    <a:pt x="560" y="437"/>
                  </a:cubicBezTo>
                  <a:cubicBezTo>
                    <a:pt x="304" y="437"/>
                    <a:pt x="304" y="437"/>
                    <a:pt x="304" y="437"/>
                  </a:cubicBezTo>
                  <a:cubicBezTo>
                    <a:pt x="295" y="437"/>
                    <a:pt x="290" y="442"/>
                    <a:pt x="290" y="451"/>
                  </a:cubicBezTo>
                  <a:cubicBezTo>
                    <a:pt x="290" y="456"/>
                    <a:pt x="295" y="461"/>
                    <a:pt x="304" y="461"/>
                  </a:cubicBezTo>
                  <a:cubicBezTo>
                    <a:pt x="342" y="461"/>
                    <a:pt x="342" y="461"/>
                    <a:pt x="342" y="461"/>
                  </a:cubicBezTo>
                  <a:lnTo>
                    <a:pt x="342" y="518"/>
                  </a:lnTo>
                  <a:close/>
                </a:path>
              </a:pathLst>
            </a:custGeom>
            <a:solidFill>
              <a:srgbClr val="95D1FD"/>
            </a:solidFill>
            <a:ln>
              <a:noFill/>
            </a:ln>
          </p:spPr>
          <p:txBody>
            <a:bodyPr spcFirstLastPara="1" wrap="square" lIns="68575" tIns="34275" rIns="68575" bIns="34275" anchor="ctr" anchorCtr="0">
              <a:noAutofit/>
            </a:bodyPr>
            <a:lstStyle/>
            <a:p>
              <a:endParaRPr sz="1400">
                <a:solidFill>
                  <a:schemeClr val="dk1"/>
                </a:solidFill>
                <a:latin typeface="Century Gothic" panose="020B0502020202020204" pitchFamily="34" charset="0"/>
                <a:ea typeface="Calibri"/>
                <a:cs typeface="Calibri"/>
                <a:sym typeface="Calibri"/>
              </a:endParaRPr>
            </a:p>
          </p:txBody>
        </p:sp>
      </p:grpSp>
      <p:pic>
        <p:nvPicPr>
          <p:cNvPr id="477" name="Google Shape;477;p32"/>
          <p:cNvPicPr preferRelativeResize="0"/>
          <p:nvPr/>
        </p:nvPicPr>
        <p:blipFill rotWithShape="1">
          <a:blip r:embed="rId3">
            <a:alphaModFix/>
          </a:blip>
          <a:srcRect/>
          <a:stretch/>
        </p:blipFill>
        <p:spPr>
          <a:xfrm>
            <a:off x="5698505" y="1006602"/>
            <a:ext cx="849101" cy="7389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9"/>
          <p:cNvSpPr/>
          <p:nvPr/>
        </p:nvSpPr>
        <p:spPr>
          <a:xfrm>
            <a:off x="-1" y="1"/>
            <a:ext cx="9144000" cy="4517797"/>
          </a:xfrm>
          <a:prstGeom prst="rect">
            <a:avLst/>
          </a:prstGeom>
          <a:solidFill>
            <a:srgbClr val="2870B0"/>
          </a:solidFill>
          <a:ln>
            <a:noFill/>
          </a:ln>
        </p:spPr>
        <p:txBody>
          <a:bodyPr spcFirstLastPara="1" wrap="square" lIns="68575" tIns="34275" rIns="68575" bIns="34275" anchor="ctr" anchorCtr="0">
            <a:noAutofit/>
          </a:bodyPr>
          <a:lstStyle/>
          <a:p>
            <a:pPr algn="ctr"/>
            <a:endParaRPr sz="1400" dirty="0">
              <a:solidFill>
                <a:schemeClr val="lt1"/>
              </a:solidFill>
              <a:latin typeface="Calibri"/>
              <a:ea typeface="Calibri"/>
              <a:cs typeface="Calibri"/>
              <a:sym typeface="Calibri"/>
            </a:endParaRPr>
          </a:p>
        </p:txBody>
      </p:sp>
      <p:sp>
        <p:nvSpPr>
          <p:cNvPr id="69" name="Google Shape;69;p19"/>
          <p:cNvSpPr/>
          <p:nvPr/>
        </p:nvSpPr>
        <p:spPr>
          <a:xfrm>
            <a:off x="3148553" y="1594402"/>
            <a:ext cx="2846895" cy="2620592"/>
          </a:xfrm>
          <a:prstGeom prst="rect">
            <a:avLst/>
          </a:prstGeom>
          <a:noFill/>
          <a:ln>
            <a:noFill/>
          </a:ln>
        </p:spPr>
        <p:txBody>
          <a:bodyPr spcFirstLastPara="1" wrap="square" lIns="205725" tIns="960125" rIns="205725" bIns="137150" anchor="t" anchorCtr="0">
            <a:noAutofit/>
          </a:bodyPr>
          <a:lstStyle/>
          <a:p>
            <a:pPr algn="ctr"/>
            <a:r>
              <a:rPr lang="en" sz="1500" dirty="0">
                <a:solidFill>
                  <a:schemeClr val="bg1"/>
                </a:solidFill>
                <a:latin typeface="Century Gothic" panose="020B0502020202020204" pitchFamily="34" charset="0"/>
                <a:sym typeface="Calibri"/>
              </a:rPr>
              <a:t>Cloud-based </a:t>
            </a:r>
          </a:p>
          <a:p>
            <a:pPr algn="ctr"/>
            <a:r>
              <a:rPr lang="en" sz="1500" dirty="0">
                <a:solidFill>
                  <a:schemeClr val="bg1"/>
                </a:solidFill>
                <a:latin typeface="Century Gothic" panose="020B0502020202020204" pitchFamily="34" charset="0"/>
                <a:sym typeface="Calibri"/>
              </a:rPr>
              <a:t>Risk Technology </a:t>
            </a:r>
          </a:p>
          <a:p>
            <a:pPr algn="ctr"/>
            <a:r>
              <a:rPr lang="en" sz="1500" dirty="0">
                <a:solidFill>
                  <a:schemeClr val="bg1"/>
                </a:solidFill>
                <a:latin typeface="Century Gothic" panose="020B0502020202020204" pitchFamily="34" charset="0"/>
                <a:sym typeface="Calibri"/>
              </a:rPr>
              <a:t>Platform</a:t>
            </a:r>
            <a:endParaRPr sz="1500" dirty="0">
              <a:solidFill>
                <a:schemeClr val="bg1"/>
              </a:solidFill>
              <a:latin typeface="Century Gothic" panose="020B0502020202020204" pitchFamily="34" charset="0"/>
            </a:endParaRPr>
          </a:p>
        </p:txBody>
      </p:sp>
      <p:sp>
        <p:nvSpPr>
          <p:cNvPr id="70" name="Google Shape;70;p19"/>
          <p:cNvSpPr/>
          <p:nvPr/>
        </p:nvSpPr>
        <p:spPr>
          <a:xfrm>
            <a:off x="539497" y="1594402"/>
            <a:ext cx="2348084" cy="2620592"/>
          </a:xfrm>
          <a:prstGeom prst="rect">
            <a:avLst/>
          </a:prstGeom>
          <a:noFill/>
          <a:ln>
            <a:noFill/>
          </a:ln>
        </p:spPr>
        <p:txBody>
          <a:bodyPr spcFirstLastPara="1" wrap="square" lIns="205725" tIns="960125" rIns="205725" bIns="137150" anchor="t" anchorCtr="0">
            <a:noAutofit/>
          </a:bodyPr>
          <a:lstStyle/>
          <a:p>
            <a:pPr algn="ctr"/>
            <a:r>
              <a:rPr lang="en" sz="1500" dirty="0">
                <a:solidFill>
                  <a:schemeClr val="bg1"/>
                </a:solidFill>
                <a:latin typeface="Century Gothic" panose="020B0502020202020204" pitchFamily="34" charset="0"/>
                <a:sym typeface="Calibri"/>
              </a:rPr>
              <a:t>SaaS</a:t>
            </a:r>
            <a:br>
              <a:rPr lang="en" sz="1500" dirty="0">
                <a:solidFill>
                  <a:schemeClr val="bg1"/>
                </a:solidFill>
                <a:latin typeface="Century Gothic" panose="020B0502020202020204" pitchFamily="34" charset="0"/>
                <a:sym typeface="Calibri"/>
              </a:rPr>
            </a:br>
            <a:r>
              <a:rPr lang="en" sz="1500" dirty="0">
                <a:solidFill>
                  <a:schemeClr val="bg1"/>
                </a:solidFill>
                <a:latin typeface="Century Gothic" panose="020B0502020202020204" pitchFamily="34" charset="0"/>
                <a:sym typeface="Calibri"/>
              </a:rPr>
              <a:t>Technology </a:t>
            </a:r>
          </a:p>
          <a:p>
            <a:pPr algn="ctr"/>
            <a:r>
              <a:rPr lang="en" sz="1500" dirty="0">
                <a:solidFill>
                  <a:schemeClr val="bg1"/>
                </a:solidFill>
                <a:latin typeface="Century Gothic" panose="020B0502020202020204" pitchFamily="34" charset="0"/>
                <a:sym typeface="Calibri"/>
              </a:rPr>
              <a:t>Platform</a:t>
            </a:r>
            <a:endParaRPr sz="1500" dirty="0">
              <a:solidFill>
                <a:schemeClr val="bg1"/>
              </a:solidFill>
              <a:latin typeface="Century Gothic" panose="020B0502020202020204" pitchFamily="34" charset="0"/>
            </a:endParaRPr>
          </a:p>
        </p:txBody>
      </p:sp>
      <p:sp>
        <p:nvSpPr>
          <p:cNvPr id="71" name="Google Shape;71;p19"/>
          <p:cNvSpPr/>
          <p:nvPr/>
        </p:nvSpPr>
        <p:spPr>
          <a:xfrm>
            <a:off x="6108669" y="1594400"/>
            <a:ext cx="2495832" cy="2620500"/>
          </a:xfrm>
          <a:prstGeom prst="rect">
            <a:avLst/>
          </a:prstGeom>
          <a:noFill/>
          <a:ln>
            <a:noFill/>
          </a:ln>
        </p:spPr>
        <p:txBody>
          <a:bodyPr spcFirstLastPara="1" wrap="square" lIns="205725" tIns="960125" rIns="205725" bIns="137150" anchor="t" anchorCtr="0">
            <a:noAutofit/>
          </a:bodyPr>
          <a:lstStyle/>
          <a:p>
            <a:pPr algn="ctr"/>
            <a:r>
              <a:rPr lang="en" sz="1500" dirty="0">
                <a:solidFill>
                  <a:schemeClr val="bg1"/>
                </a:solidFill>
                <a:latin typeface="Century Gothic" panose="020B0502020202020204" pitchFamily="34" charset="0"/>
                <a:sym typeface="Calibri"/>
              </a:rPr>
              <a:t>Headlining 2021: </a:t>
            </a:r>
            <a:br>
              <a:rPr lang="en" sz="1500" dirty="0">
                <a:solidFill>
                  <a:schemeClr val="bg1"/>
                </a:solidFill>
                <a:latin typeface="Century Gothic" panose="020B0502020202020204" pitchFamily="34" charset="0"/>
                <a:sym typeface="Calibri"/>
              </a:rPr>
            </a:br>
            <a:r>
              <a:rPr lang="en" sz="1500" dirty="0">
                <a:solidFill>
                  <a:schemeClr val="bg1"/>
                </a:solidFill>
                <a:latin typeface="Century Gothic" panose="020B0502020202020204" pitchFamily="34" charset="0"/>
                <a:sym typeface="Calibri"/>
              </a:rPr>
              <a:t>Leader in “2021 RMIS Report” by Redhand Advisors – NPS 9x that of competitors</a:t>
            </a:r>
            <a:endParaRPr sz="1500" dirty="0">
              <a:solidFill>
                <a:schemeClr val="bg1"/>
              </a:solidFill>
              <a:latin typeface="Century Gothic" panose="020B0502020202020204" pitchFamily="34" charset="0"/>
              <a:sym typeface="Calibri"/>
            </a:endParaRPr>
          </a:p>
        </p:txBody>
      </p:sp>
      <p:sp>
        <p:nvSpPr>
          <p:cNvPr id="72" name="Google Shape;72;p19"/>
          <p:cNvSpPr txBox="1"/>
          <p:nvPr/>
        </p:nvSpPr>
        <p:spPr>
          <a:xfrm>
            <a:off x="966982" y="718510"/>
            <a:ext cx="6862260" cy="323165"/>
          </a:xfrm>
          <a:prstGeom prst="rect">
            <a:avLst/>
          </a:prstGeom>
          <a:noFill/>
          <a:ln>
            <a:noFill/>
          </a:ln>
        </p:spPr>
        <p:txBody>
          <a:bodyPr spcFirstLastPara="1" wrap="square" lIns="68575" tIns="34275" rIns="68575" bIns="34275" anchor="t" anchorCtr="0">
            <a:noAutofit/>
          </a:bodyPr>
          <a:lstStyle/>
          <a:p>
            <a:pPr algn="ctr"/>
            <a:r>
              <a:rPr lang="en" sz="2700" dirty="0">
                <a:solidFill>
                  <a:schemeClr val="bg1"/>
                </a:solidFill>
                <a:latin typeface="Century Gothic" panose="020B0502020202020204" pitchFamily="34" charset="0"/>
                <a:sym typeface="Calibri"/>
              </a:rPr>
              <a:t>WHO IS ORIGAMI RISK? </a:t>
            </a:r>
            <a:endParaRPr sz="2700" dirty="0">
              <a:solidFill>
                <a:schemeClr val="bg1"/>
              </a:solidFill>
              <a:latin typeface="Century Gothic" panose="020B0502020202020204" pitchFamily="34" charset="0"/>
            </a:endParaRPr>
          </a:p>
        </p:txBody>
      </p:sp>
      <p:grpSp>
        <p:nvGrpSpPr>
          <p:cNvPr id="73" name="Google Shape;73;p19"/>
          <p:cNvGrpSpPr/>
          <p:nvPr/>
        </p:nvGrpSpPr>
        <p:grpSpPr>
          <a:xfrm>
            <a:off x="1463073" y="1826640"/>
            <a:ext cx="500932" cy="480060"/>
            <a:chOff x="6486525" y="5040313"/>
            <a:chExt cx="228600" cy="219075"/>
          </a:xfrm>
        </p:grpSpPr>
        <p:sp>
          <p:nvSpPr>
            <p:cNvPr id="74" name="Google Shape;74;p19"/>
            <p:cNvSpPr/>
            <p:nvPr/>
          </p:nvSpPr>
          <p:spPr>
            <a:xfrm>
              <a:off x="6486525" y="5097463"/>
              <a:ext cx="228600" cy="161925"/>
            </a:xfrm>
            <a:custGeom>
              <a:avLst/>
              <a:gdLst/>
              <a:ahLst/>
              <a:cxnLst/>
              <a:rect l="l" t="t" r="r" b="b"/>
              <a:pathLst>
                <a:path w="633" h="448" extrusionOk="0">
                  <a:moveTo>
                    <a:pt x="632" y="352"/>
                  </a:moveTo>
                  <a:lnTo>
                    <a:pt x="632" y="352"/>
                  </a:lnTo>
                  <a:cubicBezTo>
                    <a:pt x="594" y="352"/>
                    <a:pt x="594" y="352"/>
                    <a:pt x="594" y="352"/>
                  </a:cubicBezTo>
                  <a:cubicBezTo>
                    <a:pt x="594" y="209"/>
                    <a:pt x="594" y="209"/>
                    <a:pt x="594" y="209"/>
                  </a:cubicBezTo>
                  <a:cubicBezTo>
                    <a:pt x="570" y="209"/>
                    <a:pt x="570" y="209"/>
                    <a:pt x="570" y="209"/>
                  </a:cubicBezTo>
                  <a:cubicBezTo>
                    <a:pt x="570" y="352"/>
                    <a:pt x="570" y="352"/>
                    <a:pt x="570" y="352"/>
                  </a:cubicBezTo>
                  <a:cubicBezTo>
                    <a:pt x="380" y="352"/>
                    <a:pt x="380" y="352"/>
                    <a:pt x="380" y="352"/>
                  </a:cubicBezTo>
                  <a:cubicBezTo>
                    <a:pt x="352" y="380"/>
                    <a:pt x="352" y="380"/>
                    <a:pt x="352" y="380"/>
                  </a:cubicBezTo>
                  <a:cubicBezTo>
                    <a:pt x="295" y="380"/>
                    <a:pt x="295" y="380"/>
                    <a:pt x="295" y="380"/>
                  </a:cubicBezTo>
                  <a:cubicBezTo>
                    <a:pt x="271" y="352"/>
                    <a:pt x="271" y="352"/>
                    <a:pt x="271" y="352"/>
                  </a:cubicBezTo>
                  <a:cubicBezTo>
                    <a:pt x="67" y="352"/>
                    <a:pt x="67" y="352"/>
                    <a:pt x="67" y="352"/>
                  </a:cubicBezTo>
                  <a:cubicBezTo>
                    <a:pt x="67" y="38"/>
                    <a:pt x="67" y="38"/>
                    <a:pt x="67" y="38"/>
                  </a:cubicBezTo>
                  <a:cubicBezTo>
                    <a:pt x="67" y="29"/>
                    <a:pt x="72" y="24"/>
                    <a:pt x="81" y="24"/>
                  </a:cubicBezTo>
                  <a:cubicBezTo>
                    <a:pt x="171" y="24"/>
                    <a:pt x="171" y="24"/>
                    <a:pt x="171" y="24"/>
                  </a:cubicBezTo>
                  <a:cubicBezTo>
                    <a:pt x="171" y="0"/>
                    <a:pt x="171" y="0"/>
                    <a:pt x="171" y="0"/>
                  </a:cubicBezTo>
                  <a:cubicBezTo>
                    <a:pt x="81" y="0"/>
                    <a:pt x="81" y="0"/>
                    <a:pt x="81" y="0"/>
                  </a:cubicBezTo>
                  <a:cubicBezTo>
                    <a:pt x="57" y="0"/>
                    <a:pt x="43" y="15"/>
                    <a:pt x="43" y="38"/>
                  </a:cubicBezTo>
                  <a:cubicBezTo>
                    <a:pt x="43" y="352"/>
                    <a:pt x="43" y="352"/>
                    <a:pt x="43" y="352"/>
                  </a:cubicBezTo>
                  <a:cubicBezTo>
                    <a:pt x="0" y="352"/>
                    <a:pt x="0" y="352"/>
                    <a:pt x="0" y="352"/>
                  </a:cubicBezTo>
                  <a:cubicBezTo>
                    <a:pt x="0" y="380"/>
                    <a:pt x="0" y="380"/>
                    <a:pt x="0" y="380"/>
                  </a:cubicBezTo>
                  <a:cubicBezTo>
                    <a:pt x="0" y="414"/>
                    <a:pt x="34" y="447"/>
                    <a:pt x="67" y="447"/>
                  </a:cubicBezTo>
                  <a:cubicBezTo>
                    <a:pt x="570" y="447"/>
                    <a:pt x="570" y="447"/>
                    <a:pt x="570" y="447"/>
                  </a:cubicBezTo>
                  <a:cubicBezTo>
                    <a:pt x="604" y="447"/>
                    <a:pt x="632" y="414"/>
                    <a:pt x="632" y="380"/>
                  </a:cubicBezTo>
                  <a:lnTo>
                    <a:pt x="632" y="352"/>
                  </a:lnTo>
                  <a:close/>
                  <a:moveTo>
                    <a:pt x="608" y="380"/>
                  </a:moveTo>
                  <a:lnTo>
                    <a:pt x="608" y="380"/>
                  </a:lnTo>
                  <a:cubicBezTo>
                    <a:pt x="608" y="404"/>
                    <a:pt x="589" y="418"/>
                    <a:pt x="570" y="418"/>
                  </a:cubicBezTo>
                  <a:cubicBezTo>
                    <a:pt x="67" y="418"/>
                    <a:pt x="67" y="418"/>
                    <a:pt x="67" y="418"/>
                  </a:cubicBezTo>
                  <a:cubicBezTo>
                    <a:pt x="48" y="418"/>
                    <a:pt x="29" y="404"/>
                    <a:pt x="29" y="380"/>
                  </a:cubicBezTo>
                  <a:lnTo>
                    <a:pt x="29" y="380"/>
                  </a:lnTo>
                  <a:cubicBezTo>
                    <a:pt x="262" y="380"/>
                    <a:pt x="262" y="380"/>
                    <a:pt x="262" y="380"/>
                  </a:cubicBezTo>
                  <a:cubicBezTo>
                    <a:pt x="285" y="404"/>
                    <a:pt x="285" y="404"/>
                    <a:pt x="285" y="404"/>
                  </a:cubicBezTo>
                  <a:cubicBezTo>
                    <a:pt x="361" y="404"/>
                    <a:pt x="361" y="404"/>
                    <a:pt x="361" y="404"/>
                  </a:cubicBezTo>
                  <a:cubicBezTo>
                    <a:pt x="390" y="380"/>
                    <a:pt x="390" y="380"/>
                    <a:pt x="390" y="380"/>
                  </a:cubicBezTo>
                  <a:cubicBezTo>
                    <a:pt x="608" y="380"/>
                    <a:pt x="608" y="380"/>
                    <a:pt x="608" y="380"/>
                  </a:cubicBez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75" name="Google Shape;75;p19"/>
            <p:cNvSpPr/>
            <p:nvPr/>
          </p:nvSpPr>
          <p:spPr>
            <a:xfrm>
              <a:off x="6553200" y="5040313"/>
              <a:ext cx="160338" cy="158750"/>
            </a:xfrm>
            <a:custGeom>
              <a:avLst/>
              <a:gdLst/>
              <a:ahLst/>
              <a:cxnLst/>
              <a:rect l="l" t="t" r="r" b="b"/>
              <a:pathLst>
                <a:path w="447" h="443" extrusionOk="0">
                  <a:moveTo>
                    <a:pt x="446" y="52"/>
                  </a:moveTo>
                  <a:lnTo>
                    <a:pt x="446" y="52"/>
                  </a:lnTo>
                  <a:cubicBezTo>
                    <a:pt x="446" y="24"/>
                    <a:pt x="422" y="0"/>
                    <a:pt x="394" y="0"/>
                  </a:cubicBezTo>
                  <a:cubicBezTo>
                    <a:pt x="52" y="0"/>
                    <a:pt x="52" y="0"/>
                    <a:pt x="52" y="0"/>
                  </a:cubicBezTo>
                  <a:cubicBezTo>
                    <a:pt x="23" y="0"/>
                    <a:pt x="0" y="24"/>
                    <a:pt x="0" y="52"/>
                  </a:cubicBezTo>
                  <a:cubicBezTo>
                    <a:pt x="0" y="304"/>
                    <a:pt x="0" y="304"/>
                    <a:pt x="0" y="304"/>
                  </a:cubicBezTo>
                  <a:cubicBezTo>
                    <a:pt x="0" y="332"/>
                    <a:pt x="23" y="356"/>
                    <a:pt x="52" y="356"/>
                  </a:cubicBezTo>
                  <a:cubicBezTo>
                    <a:pt x="133" y="356"/>
                    <a:pt x="133" y="356"/>
                    <a:pt x="133" y="356"/>
                  </a:cubicBezTo>
                  <a:cubicBezTo>
                    <a:pt x="133" y="418"/>
                    <a:pt x="133" y="418"/>
                    <a:pt x="133" y="418"/>
                  </a:cubicBezTo>
                  <a:cubicBezTo>
                    <a:pt x="133" y="427"/>
                    <a:pt x="137" y="437"/>
                    <a:pt x="147" y="442"/>
                  </a:cubicBezTo>
                  <a:cubicBezTo>
                    <a:pt x="152" y="442"/>
                    <a:pt x="156" y="442"/>
                    <a:pt x="156" y="442"/>
                  </a:cubicBezTo>
                  <a:cubicBezTo>
                    <a:pt x="166" y="442"/>
                    <a:pt x="171" y="442"/>
                    <a:pt x="175" y="437"/>
                  </a:cubicBezTo>
                  <a:cubicBezTo>
                    <a:pt x="242" y="356"/>
                    <a:pt x="242" y="356"/>
                    <a:pt x="242" y="356"/>
                  </a:cubicBezTo>
                  <a:cubicBezTo>
                    <a:pt x="394" y="356"/>
                    <a:pt x="394" y="356"/>
                    <a:pt x="394" y="356"/>
                  </a:cubicBezTo>
                  <a:cubicBezTo>
                    <a:pt x="422" y="356"/>
                    <a:pt x="446" y="332"/>
                    <a:pt x="446" y="304"/>
                  </a:cubicBezTo>
                  <a:lnTo>
                    <a:pt x="446" y="52"/>
                  </a:lnTo>
                  <a:close/>
                  <a:moveTo>
                    <a:pt x="422" y="304"/>
                  </a:moveTo>
                  <a:lnTo>
                    <a:pt x="422" y="304"/>
                  </a:lnTo>
                  <a:cubicBezTo>
                    <a:pt x="422" y="318"/>
                    <a:pt x="408" y="332"/>
                    <a:pt x="394" y="332"/>
                  </a:cubicBezTo>
                  <a:cubicBezTo>
                    <a:pt x="232" y="332"/>
                    <a:pt x="232" y="332"/>
                    <a:pt x="232" y="332"/>
                  </a:cubicBezTo>
                  <a:cubicBezTo>
                    <a:pt x="156" y="418"/>
                    <a:pt x="156" y="418"/>
                    <a:pt x="156" y="418"/>
                  </a:cubicBezTo>
                  <a:lnTo>
                    <a:pt x="156" y="418"/>
                  </a:lnTo>
                  <a:lnTo>
                    <a:pt x="156" y="418"/>
                  </a:lnTo>
                  <a:cubicBezTo>
                    <a:pt x="156" y="332"/>
                    <a:pt x="156" y="332"/>
                    <a:pt x="156" y="332"/>
                  </a:cubicBezTo>
                  <a:cubicBezTo>
                    <a:pt x="52" y="332"/>
                    <a:pt x="52" y="332"/>
                    <a:pt x="52" y="332"/>
                  </a:cubicBezTo>
                  <a:cubicBezTo>
                    <a:pt x="38" y="332"/>
                    <a:pt x="28" y="318"/>
                    <a:pt x="28" y="304"/>
                  </a:cubicBezTo>
                  <a:cubicBezTo>
                    <a:pt x="28" y="52"/>
                    <a:pt x="28" y="52"/>
                    <a:pt x="28" y="52"/>
                  </a:cubicBezTo>
                  <a:cubicBezTo>
                    <a:pt x="28" y="38"/>
                    <a:pt x="38" y="28"/>
                    <a:pt x="52" y="28"/>
                  </a:cubicBezTo>
                  <a:cubicBezTo>
                    <a:pt x="394" y="28"/>
                    <a:pt x="394" y="28"/>
                    <a:pt x="394" y="28"/>
                  </a:cubicBezTo>
                  <a:cubicBezTo>
                    <a:pt x="408" y="28"/>
                    <a:pt x="422" y="38"/>
                    <a:pt x="422" y="52"/>
                  </a:cubicBezTo>
                  <a:lnTo>
                    <a:pt x="422" y="304"/>
                  </a:ln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76" name="Google Shape;76;p19"/>
            <p:cNvSpPr/>
            <p:nvPr/>
          </p:nvSpPr>
          <p:spPr>
            <a:xfrm>
              <a:off x="6600825" y="5073650"/>
              <a:ext cx="66675" cy="65088"/>
            </a:xfrm>
            <a:custGeom>
              <a:avLst/>
              <a:gdLst/>
              <a:ahLst/>
              <a:cxnLst/>
              <a:rect l="l" t="t" r="r" b="b"/>
              <a:pathLst>
                <a:path w="186" h="181" extrusionOk="0">
                  <a:moveTo>
                    <a:pt x="156" y="157"/>
                  </a:moveTo>
                  <a:lnTo>
                    <a:pt x="23" y="157"/>
                  </a:lnTo>
                  <a:lnTo>
                    <a:pt x="23" y="24"/>
                  </a:lnTo>
                  <a:lnTo>
                    <a:pt x="133" y="24"/>
                  </a:lnTo>
                  <a:lnTo>
                    <a:pt x="133" y="0"/>
                  </a:lnTo>
                  <a:lnTo>
                    <a:pt x="0" y="0"/>
                  </a:lnTo>
                  <a:lnTo>
                    <a:pt x="0" y="180"/>
                  </a:lnTo>
                  <a:lnTo>
                    <a:pt x="185" y="180"/>
                  </a:lnTo>
                  <a:lnTo>
                    <a:pt x="185" y="90"/>
                  </a:lnTo>
                  <a:lnTo>
                    <a:pt x="156" y="90"/>
                  </a:lnTo>
                  <a:lnTo>
                    <a:pt x="156" y="157"/>
                  </a:ln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77" name="Google Shape;77;p19"/>
            <p:cNvSpPr/>
            <p:nvPr/>
          </p:nvSpPr>
          <p:spPr>
            <a:xfrm>
              <a:off x="6615113" y="5075238"/>
              <a:ext cx="55562" cy="50800"/>
            </a:xfrm>
            <a:custGeom>
              <a:avLst/>
              <a:gdLst/>
              <a:ahLst/>
              <a:cxnLst/>
              <a:rect l="l" t="t" r="r" b="b"/>
              <a:pathLst>
                <a:path w="153" h="143" extrusionOk="0">
                  <a:moveTo>
                    <a:pt x="48" y="104"/>
                  </a:moveTo>
                  <a:lnTo>
                    <a:pt x="19" y="76"/>
                  </a:lnTo>
                  <a:lnTo>
                    <a:pt x="0" y="95"/>
                  </a:lnTo>
                  <a:lnTo>
                    <a:pt x="53" y="142"/>
                  </a:lnTo>
                  <a:lnTo>
                    <a:pt x="152" y="14"/>
                  </a:lnTo>
                  <a:lnTo>
                    <a:pt x="133" y="0"/>
                  </a:lnTo>
                  <a:lnTo>
                    <a:pt x="48" y="104"/>
                  </a:ln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grpSp>
      <p:grpSp>
        <p:nvGrpSpPr>
          <p:cNvPr id="78" name="Google Shape;78;p19"/>
          <p:cNvGrpSpPr/>
          <p:nvPr/>
        </p:nvGrpSpPr>
        <p:grpSpPr>
          <a:xfrm>
            <a:off x="4314902" y="1837988"/>
            <a:ext cx="514197" cy="480060"/>
            <a:chOff x="2314575" y="4705350"/>
            <a:chExt cx="1530350" cy="1428750"/>
          </a:xfrm>
        </p:grpSpPr>
        <p:sp>
          <p:nvSpPr>
            <p:cNvPr id="79" name="Google Shape;79;p19"/>
            <p:cNvSpPr/>
            <p:nvPr/>
          </p:nvSpPr>
          <p:spPr>
            <a:xfrm>
              <a:off x="2562225" y="5099050"/>
              <a:ext cx="1035050" cy="539750"/>
            </a:xfrm>
            <a:custGeom>
              <a:avLst/>
              <a:gdLst/>
              <a:ahLst/>
              <a:cxnLst/>
              <a:rect l="l" t="t" r="r" b="b"/>
              <a:pathLst>
                <a:path w="2876" h="1501" extrusionOk="0">
                  <a:moveTo>
                    <a:pt x="2437" y="594"/>
                  </a:moveTo>
                  <a:lnTo>
                    <a:pt x="2437" y="594"/>
                  </a:lnTo>
                  <a:cubicBezTo>
                    <a:pt x="2406" y="594"/>
                    <a:pt x="2406" y="594"/>
                    <a:pt x="2406" y="594"/>
                  </a:cubicBezTo>
                  <a:lnTo>
                    <a:pt x="2406" y="594"/>
                  </a:lnTo>
                  <a:lnTo>
                    <a:pt x="2406" y="594"/>
                  </a:lnTo>
                  <a:cubicBezTo>
                    <a:pt x="2219" y="219"/>
                    <a:pt x="1844" y="0"/>
                    <a:pt x="1437" y="0"/>
                  </a:cubicBezTo>
                  <a:cubicBezTo>
                    <a:pt x="1031" y="0"/>
                    <a:pt x="656" y="219"/>
                    <a:pt x="469" y="594"/>
                  </a:cubicBezTo>
                  <a:lnTo>
                    <a:pt x="469" y="594"/>
                  </a:lnTo>
                  <a:lnTo>
                    <a:pt x="469" y="594"/>
                  </a:lnTo>
                  <a:cubicBezTo>
                    <a:pt x="469" y="594"/>
                    <a:pt x="469" y="594"/>
                    <a:pt x="437" y="594"/>
                  </a:cubicBezTo>
                  <a:cubicBezTo>
                    <a:pt x="187" y="594"/>
                    <a:pt x="0" y="812"/>
                    <a:pt x="0" y="1063"/>
                  </a:cubicBezTo>
                  <a:cubicBezTo>
                    <a:pt x="0" y="1312"/>
                    <a:pt x="187" y="1500"/>
                    <a:pt x="437" y="1500"/>
                  </a:cubicBezTo>
                  <a:cubicBezTo>
                    <a:pt x="687" y="1500"/>
                    <a:pt x="906" y="1312"/>
                    <a:pt x="906" y="1063"/>
                  </a:cubicBezTo>
                  <a:cubicBezTo>
                    <a:pt x="906" y="875"/>
                    <a:pt x="781" y="719"/>
                    <a:pt x="625" y="625"/>
                  </a:cubicBezTo>
                  <a:lnTo>
                    <a:pt x="625" y="625"/>
                  </a:lnTo>
                  <a:lnTo>
                    <a:pt x="625" y="625"/>
                  </a:lnTo>
                  <a:cubicBezTo>
                    <a:pt x="781" y="344"/>
                    <a:pt x="1094" y="125"/>
                    <a:pt x="1437" y="125"/>
                  </a:cubicBezTo>
                  <a:cubicBezTo>
                    <a:pt x="1781" y="125"/>
                    <a:pt x="2094" y="344"/>
                    <a:pt x="2250" y="625"/>
                  </a:cubicBezTo>
                  <a:lnTo>
                    <a:pt x="2250" y="625"/>
                  </a:lnTo>
                  <a:lnTo>
                    <a:pt x="2250" y="625"/>
                  </a:lnTo>
                  <a:cubicBezTo>
                    <a:pt x="2094" y="719"/>
                    <a:pt x="1969" y="875"/>
                    <a:pt x="1969" y="1063"/>
                  </a:cubicBezTo>
                  <a:cubicBezTo>
                    <a:pt x="1969" y="1312"/>
                    <a:pt x="2187" y="1500"/>
                    <a:pt x="2437" y="1500"/>
                  </a:cubicBezTo>
                  <a:cubicBezTo>
                    <a:pt x="2687" y="1500"/>
                    <a:pt x="2875" y="1312"/>
                    <a:pt x="2875" y="1063"/>
                  </a:cubicBezTo>
                  <a:cubicBezTo>
                    <a:pt x="2875" y="812"/>
                    <a:pt x="2687" y="594"/>
                    <a:pt x="2437" y="594"/>
                  </a:cubicBezTo>
                  <a:close/>
                  <a:moveTo>
                    <a:pt x="2719" y="1063"/>
                  </a:moveTo>
                  <a:lnTo>
                    <a:pt x="2719" y="1063"/>
                  </a:lnTo>
                  <a:cubicBezTo>
                    <a:pt x="2719" y="1219"/>
                    <a:pt x="2594" y="1375"/>
                    <a:pt x="2437" y="1375"/>
                  </a:cubicBezTo>
                  <a:cubicBezTo>
                    <a:pt x="2250" y="1375"/>
                    <a:pt x="2125" y="1219"/>
                    <a:pt x="2125" y="1063"/>
                  </a:cubicBezTo>
                  <a:cubicBezTo>
                    <a:pt x="2125" y="875"/>
                    <a:pt x="2250" y="750"/>
                    <a:pt x="2437" y="750"/>
                  </a:cubicBezTo>
                  <a:cubicBezTo>
                    <a:pt x="2594" y="750"/>
                    <a:pt x="2719" y="875"/>
                    <a:pt x="2719" y="1063"/>
                  </a:cubicBezTo>
                  <a:close/>
                  <a:moveTo>
                    <a:pt x="750" y="1063"/>
                  </a:moveTo>
                  <a:lnTo>
                    <a:pt x="750" y="1063"/>
                  </a:lnTo>
                  <a:cubicBezTo>
                    <a:pt x="750" y="1219"/>
                    <a:pt x="625" y="1375"/>
                    <a:pt x="437" y="1375"/>
                  </a:cubicBezTo>
                  <a:cubicBezTo>
                    <a:pt x="281" y="1375"/>
                    <a:pt x="125" y="1219"/>
                    <a:pt x="125" y="1063"/>
                  </a:cubicBezTo>
                  <a:cubicBezTo>
                    <a:pt x="125" y="875"/>
                    <a:pt x="281" y="750"/>
                    <a:pt x="437" y="750"/>
                  </a:cubicBezTo>
                  <a:cubicBezTo>
                    <a:pt x="625" y="750"/>
                    <a:pt x="750" y="875"/>
                    <a:pt x="750" y="1063"/>
                  </a:cubicBez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80" name="Google Shape;80;p19"/>
            <p:cNvSpPr/>
            <p:nvPr/>
          </p:nvSpPr>
          <p:spPr>
            <a:xfrm>
              <a:off x="2314575" y="4705350"/>
              <a:ext cx="1530350" cy="1428750"/>
            </a:xfrm>
            <a:custGeom>
              <a:avLst/>
              <a:gdLst/>
              <a:ahLst/>
              <a:cxnLst/>
              <a:rect l="l" t="t" r="r" b="b"/>
              <a:pathLst>
                <a:path w="4251" h="3970" extrusionOk="0">
                  <a:moveTo>
                    <a:pt x="4219" y="2469"/>
                  </a:moveTo>
                  <a:lnTo>
                    <a:pt x="4219" y="2469"/>
                  </a:lnTo>
                  <a:cubicBezTo>
                    <a:pt x="3907" y="2282"/>
                    <a:pt x="3907" y="2282"/>
                    <a:pt x="3907" y="2282"/>
                  </a:cubicBezTo>
                  <a:lnTo>
                    <a:pt x="3907" y="2282"/>
                  </a:lnTo>
                  <a:cubicBezTo>
                    <a:pt x="3907" y="2250"/>
                    <a:pt x="3907" y="2188"/>
                    <a:pt x="3907" y="2157"/>
                  </a:cubicBezTo>
                  <a:cubicBezTo>
                    <a:pt x="3907" y="2094"/>
                    <a:pt x="3907" y="2063"/>
                    <a:pt x="3907" y="2032"/>
                  </a:cubicBezTo>
                  <a:cubicBezTo>
                    <a:pt x="3907" y="2000"/>
                    <a:pt x="3907" y="2000"/>
                    <a:pt x="3907" y="2000"/>
                  </a:cubicBezTo>
                  <a:cubicBezTo>
                    <a:pt x="4219" y="1844"/>
                    <a:pt x="4219" y="1844"/>
                    <a:pt x="4219" y="1844"/>
                  </a:cubicBezTo>
                  <a:cubicBezTo>
                    <a:pt x="4250" y="1813"/>
                    <a:pt x="4250" y="1782"/>
                    <a:pt x="4250" y="1750"/>
                  </a:cubicBezTo>
                  <a:cubicBezTo>
                    <a:pt x="4157" y="1438"/>
                    <a:pt x="4157" y="1438"/>
                    <a:pt x="4157" y="1438"/>
                  </a:cubicBezTo>
                  <a:cubicBezTo>
                    <a:pt x="4157" y="1407"/>
                    <a:pt x="4125" y="1375"/>
                    <a:pt x="4094" y="1375"/>
                  </a:cubicBezTo>
                  <a:cubicBezTo>
                    <a:pt x="3719" y="1375"/>
                    <a:pt x="3719" y="1375"/>
                    <a:pt x="3719" y="1375"/>
                  </a:cubicBezTo>
                  <a:lnTo>
                    <a:pt x="3719" y="1375"/>
                  </a:lnTo>
                  <a:cubicBezTo>
                    <a:pt x="3688" y="1313"/>
                    <a:pt x="3625" y="1219"/>
                    <a:pt x="3594" y="1157"/>
                  </a:cubicBezTo>
                  <a:lnTo>
                    <a:pt x="3594" y="1157"/>
                  </a:lnTo>
                  <a:cubicBezTo>
                    <a:pt x="3782" y="844"/>
                    <a:pt x="3782" y="844"/>
                    <a:pt x="3782" y="844"/>
                  </a:cubicBezTo>
                  <a:cubicBezTo>
                    <a:pt x="3813" y="813"/>
                    <a:pt x="3782" y="750"/>
                    <a:pt x="3782" y="750"/>
                  </a:cubicBezTo>
                  <a:cubicBezTo>
                    <a:pt x="3532" y="500"/>
                    <a:pt x="3532" y="500"/>
                    <a:pt x="3532" y="500"/>
                  </a:cubicBezTo>
                  <a:cubicBezTo>
                    <a:pt x="3500" y="469"/>
                    <a:pt x="3469" y="469"/>
                    <a:pt x="3438" y="500"/>
                  </a:cubicBezTo>
                  <a:cubicBezTo>
                    <a:pt x="3125" y="688"/>
                    <a:pt x="3125" y="688"/>
                    <a:pt x="3125" y="688"/>
                  </a:cubicBezTo>
                  <a:lnTo>
                    <a:pt x="3125" y="688"/>
                  </a:lnTo>
                  <a:cubicBezTo>
                    <a:pt x="3063" y="625"/>
                    <a:pt x="2969" y="594"/>
                    <a:pt x="2907" y="563"/>
                  </a:cubicBezTo>
                  <a:lnTo>
                    <a:pt x="2907" y="563"/>
                  </a:lnTo>
                  <a:cubicBezTo>
                    <a:pt x="2907" y="188"/>
                    <a:pt x="2907" y="188"/>
                    <a:pt x="2907" y="188"/>
                  </a:cubicBezTo>
                  <a:cubicBezTo>
                    <a:pt x="2907" y="157"/>
                    <a:pt x="2875" y="125"/>
                    <a:pt x="2844" y="94"/>
                  </a:cubicBezTo>
                  <a:cubicBezTo>
                    <a:pt x="2532" y="32"/>
                    <a:pt x="2532" y="32"/>
                    <a:pt x="2532" y="32"/>
                  </a:cubicBezTo>
                  <a:cubicBezTo>
                    <a:pt x="2500" y="0"/>
                    <a:pt x="2469" y="32"/>
                    <a:pt x="2438" y="63"/>
                  </a:cubicBezTo>
                  <a:cubicBezTo>
                    <a:pt x="2250" y="375"/>
                    <a:pt x="2250" y="375"/>
                    <a:pt x="2250" y="375"/>
                  </a:cubicBezTo>
                  <a:lnTo>
                    <a:pt x="2250" y="375"/>
                  </a:lnTo>
                  <a:cubicBezTo>
                    <a:pt x="2157" y="375"/>
                    <a:pt x="2094" y="375"/>
                    <a:pt x="2000" y="375"/>
                  </a:cubicBezTo>
                  <a:lnTo>
                    <a:pt x="2000" y="375"/>
                  </a:lnTo>
                  <a:cubicBezTo>
                    <a:pt x="1813" y="63"/>
                    <a:pt x="1813" y="63"/>
                    <a:pt x="1813" y="63"/>
                  </a:cubicBezTo>
                  <a:cubicBezTo>
                    <a:pt x="1782" y="32"/>
                    <a:pt x="1750" y="0"/>
                    <a:pt x="1719" y="32"/>
                  </a:cubicBezTo>
                  <a:cubicBezTo>
                    <a:pt x="1407" y="94"/>
                    <a:pt x="1407" y="94"/>
                    <a:pt x="1407" y="94"/>
                  </a:cubicBezTo>
                  <a:cubicBezTo>
                    <a:pt x="1375" y="125"/>
                    <a:pt x="1344" y="157"/>
                    <a:pt x="1344" y="188"/>
                  </a:cubicBezTo>
                  <a:cubicBezTo>
                    <a:pt x="1344" y="563"/>
                    <a:pt x="1344" y="563"/>
                    <a:pt x="1344" y="563"/>
                  </a:cubicBezTo>
                  <a:lnTo>
                    <a:pt x="1344" y="563"/>
                  </a:lnTo>
                  <a:cubicBezTo>
                    <a:pt x="1282" y="594"/>
                    <a:pt x="1188" y="625"/>
                    <a:pt x="1125" y="688"/>
                  </a:cubicBezTo>
                  <a:lnTo>
                    <a:pt x="1125" y="688"/>
                  </a:lnTo>
                  <a:cubicBezTo>
                    <a:pt x="813" y="500"/>
                    <a:pt x="813" y="500"/>
                    <a:pt x="813" y="500"/>
                  </a:cubicBezTo>
                  <a:cubicBezTo>
                    <a:pt x="782" y="469"/>
                    <a:pt x="750" y="469"/>
                    <a:pt x="719" y="500"/>
                  </a:cubicBezTo>
                  <a:cubicBezTo>
                    <a:pt x="469" y="750"/>
                    <a:pt x="469" y="750"/>
                    <a:pt x="469" y="750"/>
                  </a:cubicBezTo>
                  <a:cubicBezTo>
                    <a:pt x="469" y="750"/>
                    <a:pt x="438" y="813"/>
                    <a:pt x="469" y="844"/>
                  </a:cubicBezTo>
                  <a:cubicBezTo>
                    <a:pt x="657" y="1157"/>
                    <a:pt x="657" y="1157"/>
                    <a:pt x="657" y="1157"/>
                  </a:cubicBezTo>
                  <a:lnTo>
                    <a:pt x="657" y="1157"/>
                  </a:lnTo>
                  <a:cubicBezTo>
                    <a:pt x="625" y="1219"/>
                    <a:pt x="563" y="1313"/>
                    <a:pt x="532" y="1375"/>
                  </a:cubicBezTo>
                  <a:lnTo>
                    <a:pt x="532" y="1375"/>
                  </a:lnTo>
                  <a:cubicBezTo>
                    <a:pt x="157" y="1375"/>
                    <a:pt x="157" y="1375"/>
                    <a:pt x="157" y="1375"/>
                  </a:cubicBezTo>
                  <a:cubicBezTo>
                    <a:pt x="125" y="1375"/>
                    <a:pt x="94" y="1407"/>
                    <a:pt x="94" y="1438"/>
                  </a:cubicBezTo>
                  <a:cubicBezTo>
                    <a:pt x="0" y="1750"/>
                    <a:pt x="0" y="1750"/>
                    <a:pt x="0" y="1750"/>
                  </a:cubicBezTo>
                  <a:cubicBezTo>
                    <a:pt x="0" y="1782"/>
                    <a:pt x="0" y="1813"/>
                    <a:pt x="32" y="1844"/>
                  </a:cubicBezTo>
                  <a:cubicBezTo>
                    <a:pt x="344" y="2000"/>
                    <a:pt x="344" y="2000"/>
                    <a:pt x="344" y="2000"/>
                  </a:cubicBezTo>
                  <a:cubicBezTo>
                    <a:pt x="344" y="2032"/>
                    <a:pt x="344" y="2032"/>
                    <a:pt x="344" y="2032"/>
                  </a:cubicBezTo>
                  <a:cubicBezTo>
                    <a:pt x="344" y="2063"/>
                    <a:pt x="344" y="2094"/>
                    <a:pt x="344" y="2157"/>
                  </a:cubicBezTo>
                  <a:cubicBezTo>
                    <a:pt x="344" y="2188"/>
                    <a:pt x="344" y="2250"/>
                    <a:pt x="344" y="2282"/>
                  </a:cubicBezTo>
                  <a:lnTo>
                    <a:pt x="344" y="2282"/>
                  </a:lnTo>
                  <a:cubicBezTo>
                    <a:pt x="32" y="2469"/>
                    <a:pt x="32" y="2469"/>
                    <a:pt x="32" y="2469"/>
                  </a:cubicBezTo>
                  <a:cubicBezTo>
                    <a:pt x="0" y="2469"/>
                    <a:pt x="0" y="2500"/>
                    <a:pt x="0" y="2532"/>
                  </a:cubicBezTo>
                  <a:cubicBezTo>
                    <a:pt x="94" y="2875"/>
                    <a:pt x="94" y="2875"/>
                    <a:pt x="94" y="2875"/>
                  </a:cubicBezTo>
                  <a:cubicBezTo>
                    <a:pt x="94" y="2907"/>
                    <a:pt x="125" y="2938"/>
                    <a:pt x="157" y="2938"/>
                  </a:cubicBezTo>
                  <a:cubicBezTo>
                    <a:pt x="157" y="2938"/>
                    <a:pt x="250" y="2907"/>
                    <a:pt x="313" y="2907"/>
                  </a:cubicBezTo>
                  <a:cubicBezTo>
                    <a:pt x="313" y="2938"/>
                    <a:pt x="313" y="2938"/>
                    <a:pt x="313" y="2938"/>
                  </a:cubicBezTo>
                  <a:cubicBezTo>
                    <a:pt x="313" y="2938"/>
                    <a:pt x="313" y="2969"/>
                    <a:pt x="313" y="3000"/>
                  </a:cubicBezTo>
                  <a:cubicBezTo>
                    <a:pt x="313" y="3219"/>
                    <a:pt x="313" y="3219"/>
                    <a:pt x="313" y="3219"/>
                  </a:cubicBezTo>
                  <a:cubicBezTo>
                    <a:pt x="313" y="3375"/>
                    <a:pt x="438" y="3532"/>
                    <a:pt x="594" y="3532"/>
                  </a:cubicBezTo>
                  <a:cubicBezTo>
                    <a:pt x="1282" y="3532"/>
                    <a:pt x="1282" y="3532"/>
                    <a:pt x="1282" y="3532"/>
                  </a:cubicBezTo>
                  <a:cubicBezTo>
                    <a:pt x="1282" y="3688"/>
                    <a:pt x="1282" y="3688"/>
                    <a:pt x="1282" y="3688"/>
                  </a:cubicBezTo>
                  <a:cubicBezTo>
                    <a:pt x="1282" y="3844"/>
                    <a:pt x="1438" y="3969"/>
                    <a:pt x="1594" y="3969"/>
                  </a:cubicBezTo>
                  <a:cubicBezTo>
                    <a:pt x="2657" y="3969"/>
                    <a:pt x="2657" y="3969"/>
                    <a:pt x="2657" y="3969"/>
                  </a:cubicBezTo>
                  <a:cubicBezTo>
                    <a:pt x="2813" y="3969"/>
                    <a:pt x="2969" y="3844"/>
                    <a:pt x="2969" y="3688"/>
                  </a:cubicBezTo>
                  <a:cubicBezTo>
                    <a:pt x="2969" y="3532"/>
                    <a:pt x="2969" y="3532"/>
                    <a:pt x="2969" y="3532"/>
                  </a:cubicBezTo>
                  <a:cubicBezTo>
                    <a:pt x="3657" y="3532"/>
                    <a:pt x="3657" y="3532"/>
                    <a:pt x="3657" y="3532"/>
                  </a:cubicBezTo>
                  <a:cubicBezTo>
                    <a:pt x="3813" y="3532"/>
                    <a:pt x="3938" y="3375"/>
                    <a:pt x="3938" y="3219"/>
                  </a:cubicBezTo>
                  <a:cubicBezTo>
                    <a:pt x="3938" y="3000"/>
                    <a:pt x="3938" y="3000"/>
                    <a:pt x="3938" y="3000"/>
                  </a:cubicBezTo>
                  <a:cubicBezTo>
                    <a:pt x="3938" y="2969"/>
                    <a:pt x="3938" y="2938"/>
                    <a:pt x="3938" y="2938"/>
                  </a:cubicBezTo>
                  <a:cubicBezTo>
                    <a:pt x="3938" y="2907"/>
                    <a:pt x="3938" y="2907"/>
                    <a:pt x="3938" y="2907"/>
                  </a:cubicBezTo>
                  <a:cubicBezTo>
                    <a:pt x="4094" y="2938"/>
                    <a:pt x="4094" y="2938"/>
                    <a:pt x="4094" y="2938"/>
                  </a:cubicBezTo>
                  <a:cubicBezTo>
                    <a:pt x="4125" y="2938"/>
                    <a:pt x="4157" y="2907"/>
                    <a:pt x="4157" y="2875"/>
                  </a:cubicBezTo>
                  <a:cubicBezTo>
                    <a:pt x="4250" y="2532"/>
                    <a:pt x="4250" y="2532"/>
                    <a:pt x="4250" y="2532"/>
                  </a:cubicBezTo>
                  <a:cubicBezTo>
                    <a:pt x="4250" y="2500"/>
                    <a:pt x="4250" y="2469"/>
                    <a:pt x="4219" y="2469"/>
                  </a:cubicBezTo>
                  <a:close/>
                  <a:moveTo>
                    <a:pt x="1438" y="3438"/>
                  </a:moveTo>
                  <a:lnTo>
                    <a:pt x="1438" y="3438"/>
                  </a:lnTo>
                  <a:cubicBezTo>
                    <a:pt x="1438" y="3344"/>
                    <a:pt x="1532" y="3282"/>
                    <a:pt x="1563" y="3282"/>
                  </a:cubicBezTo>
                  <a:cubicBezTo>
                    <a:pt x="1594" y="3282"/>
                    <a:pt x="1657" y="3250"/>
                    <a:pt x="1719" y="3219"/>
                  </a:cubicBezTo>
                  <a:lnTo>
                    <a:pt x="1719" y="3219"/>
                  </a:lnTo>
                  <a:lnTo>
                    <a:pt x="1719" y="3219"/>
                  </a:lnTo>
                  <a:lnTo>
                    <a:pt x="1719" y="3219"/>
                  </a:lnTo>
                  <a:lnTo>
                    <a:pt x="1719" y="3219"/>
                  </a:lnTo>
                  <a:lnTo>
                    <a:pt x="1719" y="3219"/>
                  </a:lnTo>
                  <a:lnTo>
                    <a:pt x="1719" y="3219"/>
                  </a:lnTo>
                  <a:cubicBezTo>
                    <a:pt x="2063" y="3563"/>
                    <a:pt x="2063" y="3563"/>
                    <a:pt x="2063" y="3563"/>
                  </a:cubicBezTo>
                  <a:cubicBezTo>
                    <a:pt x="2094" y="3594"/>
                    <a:pt x="2157" y="3594"/>
                    <a:pt x="2188" y="3563"/>
                  </a:cubicBezTo>
                  <a:cubicBezTo>
                    <a:pt x="2532" y="3219"/>
                    <a:pt x="2532" y="3219"/>
                    <a:pt x="2532" y="3219"/>
                  </a:cubicBezTo>
                  <a:lnTo>
                    <a:pt x="2532" y="3219"/>
                  </a:lnTo>
                  <a:cubicBezTo>
                    <a:pt x="2594" y="3250"/>
                    <a:pt x="2657" y="3282"/>
                    <a:pt x="2688" y="3282"/>
                  </a:cubicBezTo>
                  <a:cubicBezTo>
                    <a:pt x="2719" y="3282"/>
                    <a:pt x="2813" y="3344"/>
                    <a:pt x="2813" y="3438"/>
                  </a:cubicBezTo>
                  <a:cubicBezTo>
                    <a:pt x="2813" y="3688"/>
                    <a:pt x="2813" y="3688"/>
                    <a:pt x="2813" y="3688"/>
                  </a:cubicBezTo>
                  <a:cubicBezTo>
                    <a:pt x="2813" y="3750"/>
                    <a:pt x="2750" y="3813"/>
                    <a:pt x="2657" y="3813"/>
                  </a:cubicBezTo>
                  <a:cubicBezTo>
                    <a:pt x="1594" y="3813"/>
                    <a:pt x="1594" y="3813"/>
                    <a:pt x="1594" y="3813"/>
                  </a:cubicBezTo>
                  <a:cubicBezTo>
                    <a:pt x="1500" y="3813"/>
                    <a:pt x="1438" y="3750"/>
                    <a:pt x="1438" y="3688"/>
                  </a:cubicBezTo>
                  <a:lnTo>
                    <a:pt x="1438" y="3438"/>
                  </a:lnTo>
                  <a:close/>
                  <a:moveTo>
                    <a:pt x="2469" y="3094"/>
                  </a:moveTo>
                  <a:lnTo>
                    <a:pt x="2469" y="3094"/>
                  </a:lnTo>
                  <a:cubicBezTo>
                    <a:pt x="2125" y="3407"/>
                    <a:pt x="2125" y="3407"/>
                    <a:pt x="2125" y="3407"/>
                  </a:cubicBezTo>
                  <a:cubicBezTo>
                    <a:pt x="1782" y="3094"/>
                    <a:pt x="1782" y="3094"/>
                    <a:pt x="1782" y="3094"/>
                  </a:cubicBezTo>
                  <a:cubicBezTo>
                    <a:pt x="1782" y="3063"/>
                    <a:pt x="1750" y="3063"/>
                    <a:pt x="1750" y="3063"/>
                  </a:cubicBezTo>
                  <a:lnTo>
                    <a:pt x="1719" y="3063"/>
                  </a:lnTo>
                  <a:cubicBezTo>
                    <a:pt x="1719" y="3063"/>
                    <a:pt x="1563" y="3125"/>
                    <a:pt x="1532" y="3125"/>
                  </a:cubicBezTo>
                  <a:cubicBezTo>
                    <a:pt x="1407" y="3188"/>
                    <a:pt x="1313" y="3250"/>
                    <a:pt x="1313" y="3375"/>
                  </a:cubicBezTo>
                  <a:cubicBezTo>
                    <a:pt x="594" y="3375"/>
                    <a:pt x="594" y="3375"/>
                    <a:pt x="594" y="3375"/>
                  </a:cubicBezTo>
                  <a:cubicBezTo>
                    <a:pt x="532" y="3375"/>
                    <a:pt x="438" y="3313"/>
                    <a:pt x="438" y="3219"/>
                  </a:cubicBezTo>
                  <a:cubicBezTo>
                    <a:pt x="438" y="3000"/>
                    <a:pt x="438" y="3000"/>
                    <a:pt x="438" y="3000"/>
                  </a:cubicBezTo>
                  <a:cubicBezTo>
                    <a:pt x="438" y="2875"/>
                    <a:pt x="532" y="2844"/>
                    <a:pt x="594" y="2813"/>
                  </a:cubicBezTo>
                  <a:cubicBezTo>
                    <a:pt x="594" y="2813"/>
                    <a:pt x="657" y="2782"/>
                    <a:pt x="719" y="2782"/>
                  </a:cubicBezTo>
                  <a:lnTo>
                    <a:pt x="719" y="2782"/>
                  </a:lnTo>
                  <a:cubicBezTo>
                    <a:pt x="1094" y="3125"/>
                    <a:pt x="1094" y="3125"/>
                    <a:pt x="1094" y="3125"/>
                  </a:cubicBezTo>
                  <a:cubicBezTo>
                    <a:pt x="1125" y="3157"/>
                    <a:pt x="1157" y="3157"/>
                    <a:pt x="1188" y="3125"/>
                  </a:cubicBezTo>
                  <a:cubicBezTo>
                    <a:pt x="1532" y="2782"/>
                    <a:pt x="1532" y="2782"/>
                    <a:pt x="1532" y="2782"/>
                  </a:cubicBezTo>
                  <a:lnTo>
                    <a:pt x="1532" y="2782"/>
                  </a:lnTo>
                  <a:cubicBezTo>
                    <a:pt x="1594" y="2782"/>
                    <a:pt x="1657" y="2813"/>
                    <a:pt x="1688" y="2813"/>
                  </a:cubicBezTo>
                  <a:cubicBezTo>
                    <a:pt x="1719" y="2813"/>
                    <a:pt x="1719" y="2844"/>
                    <a:pt x="1750" y="2844"/>
                  </a:cubicBezTo>
                  <a:lnTo>
                    <a:pt x="1750" y="2844"/>
                  </a:lnTo>
                  <a:cubicBezTo>
                    <a:pt x="1813" y="2969"/>
                    <a:pt x="1969" y="3063"/>
                    <a:pt x="2125" y="3063"/>
                  </a:cubicBezTo>
                  <a:cubicBezTo>
                    <a:pt x="2282" y="3063"/>
                    <a:pt x="2438" y="2969"/>
                    <a:pt x="2500" y="2844"/>
                  </a:cubicBezTo>
                  <a:lnTo>
                    <a:pt x="2500" y="2844"/>
                  </a:lnTo>
                  <a:cubicBezTo>
                    <a:pt x="2532" y="2844"/>
                    <a:pt x="2532" y="2813"/>
                    <a:pt x="2563" y="2813"/>
                  </a:cubicBezTo>
                  <a:cubicBezTo>
                    <a:pt x="2594" y="2813"/>
                    <a:pt x="2657" y="2782"/>
                    <a:pt x="2688" y="2782"/>
                  </a:cubicBezTo>
                  <a:cubicBezTo>
                    <a:pt x="2719" y="2782"/>
                    <a:pt x="2719" y="2782"/>
                    <a:pt x="2719" y="2782"/>
                  </a:cubicBezTo>
                  <a:cubicBezTo>
                    <a:pt x="3063" y="3125"/>
                    <a:pt x="3063" y="3125"/>
                    <a:pt x="3063" y="3125"/>
                  </a:cubicBezTo>
                  <a:cubicBezTo>
                    <a:pt x="3094" y="3157"/>
                    <a:pt x="3125" y="3157"/>
                    <a:pt x="3157" y="3125"/>
                  </a:cubicBezTo>
                  <a:cubicBezTo>
                    <a:pt x="3500" y="2782"/>
                    <a:pt x="3500" y="2782"/>
                    <a:pt x="3500" y="2782"/>
                  </a:cubicBezTo>
                  <a:cubicBezTo>
                    <a:pt x="3532" y="2782"/>
                    <a:pt x="3532" y="2782"/>
                    <a:pt x="3532" y="2782"/>
                  </a:cubicBezTo>
                  <a:cubicBezTo>
                    <a:pt x="3563" y="2782"/>
                    <a:pt x="3625" y="2813"/>
                    <a:pt x="3657" y="2813"/>
                  </a:cubicBezTo>
                  <a:cubicBezTo>
                    <a:pt x="3719" y="2844"/>
                    <a:pt x="3813" y="2875"/>
                    <a:pt x="3813" y="3000"/>
                  </a:cubicBezTo>
                  <a:cubicBezTo>
                    <a:pt x="3813" y="3219"/>
                    <a:pt x="3813" y="3219"/>
                    <a:pt x="3813" y="3219"/>
                  </a:cubicBezTo>
                  <a:cubicBezTo>
                    <a:pt x="3813" y="3313"/>
                    <a:pt x="3719" y="3375"/>
                    <a:pt x="3657" y="3375"/>
                  </a:cubicBezTo>
                  <a:cubicBezTo>
                    <a:pt x="2938" y="3375"/>
                    <a:pt x="2938" y="3375"/>
                    <a:pt x="2938" y="3375"/>
                  </a:cubicBezTo>
                  <a:lnTo>
                    <a:pt x="2938" y="3375"/>
                  </a:lnTo>
                  <a:cubicBezTo>
                    <a:pt x="2938" y="3250"/>
                    <a:pt x="2844" y="3188"/>
                    <a:pt x="2719" y="3125"/>
                  </a:cubicBezTo>
                  <a:cubicBezTo>
                    <a:pt x="2688" y="3125"/>
                    <a:pt x="2532" y="3063"/>
                    <a:pt x="2532" y="3063"/>
                  </a:cubicBezTo>
                  <a:cubicBezTo>
                    <a:pt x="2500" y="3063"/>
                    <a:pt x="2469" y="3063"/>
                    <a:pt x="2469" y="3094"/>
                  </a:cubicBezTo>
                  <a:close/>
                  <a:moveTo>
                    <a:pt x="1813" y="2594"/>
                  </a:moveTo>
                  <a:lnTo>
                    <a:pt x="1813" y="2594"/>
                  </a:lnTo>
                  <a:cubicBezTo>
                    <a:pt x="1813" y="2438"/>
                    <a:pt x="1969" y="2313"/>
                    <a:pt x="2125" y="2313"/>
                  </a:cubicBezTo>
                  <a:cubicBezTo>
                    <a:pt x="2282" y="2313"/>
                    <a:pt x="2438" y="2438"/>
                    <a:pt x="2438" y="2594"/>
                  </a:cubicBezTo>
                  <a:cubicBezTo>
                    <a:pt x="2438" y="2782"/>
                    <a:pt x="2282" y="2907"/>
                    <a:pt x="2125" y="2907"/>
                  </a:cubicBezTo>
                  <a:cubicBezTo>
                    <a:pt x="1969" y="2907"/>
                    <a:pt x="1813" y="2782"/>
                    <a:pt x="1813" y="2594"/>
                  </a:cubicBezTo>
                  <a:close/>
                  <a:moveTo>
                    <a:pt x="3438" y="2625"/>
                  </a:moveTo>
                  <a:lnTo>
                    <a:pt x="3438" y="2625"/>
                  </a:lnTo>
                  <a:cubicBezTo>
                    <a:pt x="3125" y="2969"/>
                    <a:pt x="3125" y="2969"/>
                    <a:pt x="3125" y="2969"/>
                  </a:cubicBezTo>
                  <a:cubicBezTo>
                    <a:pt x="2782" y="2625"/>
                    <a:pt x="2782" y="2625"/>
                    <a:pt x="2782" y="2625"/>
                  </a:cubicBezTo>
                  <a:cubicBezTo>
                    <a:pt x="2782" y="2625"/>
                    <a:pt x="2750" y="2594"/>
                    <a:pt x="2719" y="2594"/>
                  </a:cubicBezTo>
                  <a:lnTo>
                    <a:pt x="2719" y="2625"/>
                  </a:lnTo>
                  <a:cubicBezTo>
                    <a:pt x="2563" y="2657"/>
                    <a:pt x="2563" y="2657"/>
                    <a:pt x="2563" y="2657"/>
                  </a:cubicBezTo>
                  <a:lnTo>
                    <a:pt x="2563" y="2657"/>
                  </a:lnTo>
                  <a:cubicBezTo>
                    <a:pt x="2594" y="2625"/>
                    <a:pt x="2594" y="2625"/>
                    <a:pt x="2594" y="2594"/>
                  </a:cubicBezTo>
                  <a:cubicBezTo>
                    <a:pt x="2594" y="2344"/>
                    <a:pt x="2375" y="2157"/>
                    <a:pt x="2125" y="2157"/>
                  </a:cubicBezTo>
                  <a:cubicBezTo>
                    <a:pt x="1875" y="2157"/>
                    <a:pt x="1657" y="2344"/>
                    <a:pt x="1657" y="2594"/>
                  </a:cubicBezTo>
                  <a:cubicBezTo>
                    <a:pt x="1657" y="2625"/>
                    <a:pt x="1657" y="2625"/>
                    <a:pt x="1688" y="2657"/>
                  </a:cubicBezTo>
                  <a:lnTo>
                    <a:pt x="1688" y="2657"/>
                  </a:lnTo>
                  <a:cubicBezTo>
                    <a:pt x="1532" y="2625"/>
                    <a:pt x="1532" y="2625"/>
                    <a:pt x="1532" y="2625"/>
                  </a:cubicBezTo>
                  <a:cubicBezTo>
                    <a:pt x="1500" y="2594"/>
                    <a:pt x="1469" y="2625"/>
                    <a:pt x="1469" y="2625"/>
                  </a:cubicBezTo>
                  <a:cubicBezTo>
                    <a:pt x="1125" y="2969"/>
                    <a:pt x="1125" y="2969"/>
                    <a:pt x="1125" y="2969"/>
                  </a:cubicBezTo>
                  <a:cubicBezTo>
                    <a:pt x="813" y="2625"/>
                    <a:pt x="813" y="2625"/>
                    <a:pt x="813" y="2625"/>
                  </a:cubicBezTo>
                  <a:cubicBezTo>
                    <a:pt x="782" y="2625"/>
                    <a:pt x="750" y="2594"/>
                    <a:pt x="719" y="2625"/>
                  </a:cubicBezTo>
                  <a:cubicBezTo>
                    <a:pt x="719" y="2625"/>
                    <a:pt x="594" y="2657"/>
                    <a:pt x="532" y="2688"/>
                  </a:cubicBezTo>
                  <a:cubicBezTo>
                    <a:pt x="469" y="2688"/>
                    <a:pt x="438" y="2719"/>
                    <a:pt x="375" y="2782"/>
                  </a:cubicBezTo>
                  <a:cubicBezTo>
                    <a:pt x="219" y="2782"/>
                    <a:pt x="219" y="2782"/>
                    <a:pt x="219" y="2782"/>
                  </a:cubicBezTo>
                  <a:cubicBezTo>
                    <a:pt x="157" y="2563"/>
                    <a:pt x="157" y="2563"/>
                    <a:pt x="157" y="2563"/>
                  </a:cubicBezTo>
                  <a:cubicBezTo>
                    <a:pt x="469" y="2375"/>
                    <a:pt x="469" y="2375"/>
                    <a:pt x="469" y="2375"/>
                  </a:cubicBezTo>
                  <a:cubicBezTo>
                    <a:pt x="500" y="2375"/>
                    <a:pt x="500" y="2344"/>
                    <a:pt x="500" y="2313"/>
                  </a:cubicBezTo>
                  <a:cubicBezTo>
                    <a:pt x="500" y="2250"/>
                    <a:pt x="500" y="2219"/>
                    <a:pt x="500" y="2157"/>
                  </a:cubicBezTo>
                  <a:cubicBezTo>
                    <a:pt x="500" y="2094"/>
                    <a:pt x="500" y="2032"/>
                    <a:pt x="500" y="1969"/>
                  </a:cubicBezTo>
                  <a:cubicBezTo>
                    <a:pt x="500" y="1938"/>
                    <a:pt x="500" y="1938"/>
                    <a:pt x="469" y="1906"/>
                  </a:cubicBezTo>
                  <a:cubicBezTo>
                    <a:pt x="157" y="1719"/>
                    <a:pt x="157" y="1719"/>
                    <a:pt x="157" y="1719"/>
                  </a:cubicBezTo>
                  <a:cubicBezTo>
                    <a:pt x="219" y="1532"/>
                    <a:pt x="219" y="1532"/>
                    <a:pt x="219" y="1532"/>
                  </a:cubicBezTo>
                  <a:cubicBezTo>
                    <a:pt x="563" y="1532"/>
                    <a:pt x="563" y="1532"/>
                    <a:pt x="563" y="1532"/>
                  </a:cubicBezTo>
                  <a:cubicBezTo>
                    <a:pt x="594" y="1532"/>
                    <a:pt x="625" y="1500"/>
                    <a:pt x="657" y="1500"/>
                  </a:cubicBezTo>
                  <a:cubicBezTo>
                    <a:pt x="688" y="1375"/>
                    <a:pt x="750" y="1282"/>
                    <a:pt x="813" y="1188"/>
                  </a:cubicBezTo>
                  <a:cubicBezTo>
                    <a:pt x="813" y="1188"/>
                    <a:pt x="813" y="1157"/>
                    <a:pt x="813" y="1125"/>
                  </a:cubicBezTo>
                  <a:cubicBezTo>
                    <a:pt x="625" y="813"/>
                    <a:pt x="625" y="813"/>
                    <a:pt x="625" y="813"/>
                  </a:cubicBezTo>
                  <a:cubicBezTo>
                    <a:pt x="782" y="657"/>
                    <a:pt x="782" y="657"/>
                    <a:pt x="782" y="657"/>
                  </a:cubicBezTo>
                  <a:cubicBezTo>
                    <a:pt x="1094" y="844"/>
                    <a:pt x="1094" y="844"/>
                    <a:pt x="1094" y="844"/>
                  </a:cubicBezTo>
                  <a:cubicBezTo>
                    <a:pt x="1125" y="844"/>
                    <a:pt x="1157" y="844"/>
                    <a:pt x="1188" y="844"/>
                  </a:cubicBezTo>
                  <a:cubicBezTo>
                    <a:pt x="1250" y="782"/>
                    <a:pt x="1375" y="719"/>
                    <a:pt x="1469" y="657"/>
                  </a:cubicBezTo>
                  <a:cubicBezTo>
                    <a:pt x="1500" y="657"/>
                    <a:pt x="1500" y="625"/>
                    <a:pt x="1500" y="594"/>
                  </a:cubicBezTo>
                  <a:cubicBezTo>
                    <a:pt x="1500" y="250"/>
                    <a:pt x="1500" y="250"/>
                    <a:pt x="1500" y="250"/>
                  </a:cubicBezTo>
                  <a:cubicBezTo>
                    <a:pt x="1719" y="188"/>
                    <a:pt x="1719" y="188"/>
                    <a:pt x="1719" y="188"/>
                  </a:cubicBezTo>
                  <a:cubicBezTo>
                    <a:pt x="1875" y="500"/>
                    <a:pt x="1875" y="500"/>
                    <a:pt x="1875" y="500"/>
                  </a:cubicBezTo>
                  <a:cubicBezTo>
                    <a:pt x="1907" y="532"/>
                    <a:pt x="1938" y="532"/>
                    <a:pt x="1969" y="532"/>
                  </a:cubicBezTo>
                  <a:cubicBezTo>
                    <a:pt x="2063" y="532"/>
                    <a:pt x="2188" y="532"/>
                    <a:pt x="2282" y="532"/>
                  </a:cubicBezTo>
                  <a:cubicBezTo>
                    <a:pt x="2313" y="532"/>
                    <a:pt x="2344" y="532"/>
                    <a:pt x="2375" y="500"/>
                  </a:cubicBezTo>
                  <a:cubicBezTo>
                    <a:pt x="2532" y="188"/>
                    <a:pt x="2532" y="188"/>
                    <a:pt x="2532" y="188"/>
                  </a:cubicBezTo>
                  <a:cubicBezTo>
                    <a:pt x="2750" y="250"/>
                    <a:pt x="2750" y="250"/>
                    <a:pt x="2750" y="250"/>
                  </a:cubicBezTo>
                  <a:cubicBezTo>
                    <a:pt x="2750" y="594"/>
                    <a:pt x="2750" y="594"/>
                    <a:pt x="2750" y="594"/>
                  </a:cubicBezTo>
                  <a:cubicBezTo>
                    <a:pt x="2750" y="625"/>
                    <a:pt x="2750" y="657"/>
                    <a:pt x="2782" y="657"/>
                  </a:cubicBezTo>
                  <a:cubicBezTo>
                    <a:pt x="2875" y="719"/>
                    <a:pt x="3000" y="782"/>
                    <a:pt x="3063" y="844"/>
                  </a:cubicBezTo>
                  <a:cubicBezTo>
                    <a:pt x="3094" y="844"/>
                    <a:pt x="3125" y="844"/>
                    <a:pt x="3157" y="844"/>
                  </a:cubicBezTo>
                  <a:cubicBezTo>
                    <a:pt x="3469" y="657"/>
                    <a:pt x="3469" y="657"/>
                    <a:pt x="3469" y="657"/>
                  </a:cubicBezTo>
                  <a:cubicBezTo>
                    <a:pt x="3625" y="813"/>
                    <a:pt x="3625" y="813"/>
                    <a:pt x="3625" y="813"/>
                  </a:cubicBezTo>
                  <a:cubicBezTo>
                    <a:pt x="3438" y="1125"/>
                    <a:pt x="3438" y="1125"/>
                    <a:pt x="3438" y="1125"/>
                  </a:cubicBezTo>
                  <a:cubicBezTo>
                    <a:pt x="3407" y="1157"/>
                    <a:pt x="3438" y="1188"/>
                    <a:pt x="3438" y="1188"/>
                  </a:cubicBezTo>
                  <a:cubicBezTo>
                    <a:pt x="3500" y="1282"/>
                    <a:pt x="3563" y="1375"/>
                    <a:pt x="3594" y="1500"/>
                  </a:cubicBezTo>
                  <a:cubicBezTo>
                    <a:pt x="3625" y="1500"/>
                    <a:pt x="3657" y="1532"/>
                    <a:pt x="3688" y="1532"/>
                  </a:cubicBezTo>
                  <a:cubicBezTo>
                    <a:pt x="3688" y="1532"/>
                    <a:pt x="3688" y="1532"/>
                    <a:pt x="4032" y="1532"/>
                  </a:cubicBezTo>
                  <a:cubicBezTo>
                    <a:pt x="4094" y="1719"/>
                    <a:pt x="4094" y="1719"/>
                    <a:pt x="4094" y="1719"/>
                  </a:cubicBezTo>
                  <a:cubicBezTo>
                    <a:pt x="3782" y="1906"/>
                    <a:pt x="3782" y="1906"/>
                    <a:pt x="3782" y="1906"/>
                  </a:cubicBezTo>
                  <a:cubicBezTo>
                    <a:pt x="3750" y="1938"/>
                    <a:pt x="3750" y="1938"/>
                    <a:pt x="3750" y="1969"/>
                  </a:cubicBezTo>
                  <a:cubicBezTo>
                    <a:pt x="3750" y="2032"/>
                    <a:pt x="3750" y="2094"/>
                    <a:pt x="3750" y="2157"/>
                  </a:cubicBezTo>
                  <a:cubicBezTo>
                    <a:pt x="3750" y="2219"/>
                    <a:pt x="3750" y="2250"/>
                    <a:pt x="3750" y="2313"/>
                  </a:cubicBezTo>
                  <a:cubicBezTo>
                    <a:pt x="3750" y="2344"/>
                    <a:pt x="3750" y="2375"/>
                    <a:pt x="3782" y="2375"/>
                  </a:cubicBezTo>
                  <a:cubicBezTo>
                    <a:pt x="4094" y="2563"/>
                    <a:pt x="4094" y="2563"/>
                    <a:pt x="4094" y="2563"/>
                  </a:cubicBezTo>
                  <a:cubicBezTo>
                    <a:pt x="4032" y="2782"/>
                    <a:pt x="4032" y="2782"/>
                    <a:pt x="4032" y="2782"/>
                  </a:cubicBezTo>
                  <a:cubicBezTo>
                    <a:pt x="3875" y="2782"/>
                    <a:pt x="3875" y="2782"/>
                    <a:pt x="3875" y="2782"/>
                  </a:cubicBezTo>
                  <a:lnTo>
                    <a:pt x="3875" y="2782"/>
                  </a:lnTo>
                  <a:cubicBezTo>
                    <a:pt x="3813" y="2719"/>
                    <a:pt x="3782" y="2688"/>
                    <a:pt x="3719" y="2688"/>
                  </a:cubicBezTo>
                  <a:cubicBezTo>
                    <a:pt x="3657" y="2657"/>
                    <a:pt x="3532" y="2625"/>
                    <a:pt x="3532" y="2625"/>
                  </a:cubicBezTo>
                  <a:cubicBezTo>
                    <a:pt x="3500" y="2594"/>
                    <a:pt x="3469" y="2625"/>
                    <a:pt x="3438" y="2625"/>
                  </a:cubicBez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grpSp>
      <p:grpSp>
        <p:nvGrpSpPr>
          <p:cNvPr id="81" name="Google Shape;81;p19"/>
          <p:cNvGrpSpPr/>
          <p:nvPr/>
        </p:nvGrpSpPr>
        <p:grpSpPr>
          <a:xfrm>
            <a:off x="7166529" y="1837988"/>
            <a:ext cx="412853" cy="480060"/>
            <a:chOff x="18944283" y="1955939"/>
            <a:chExt cx="136526" cy="158750"/>
          </a:xfrm>
        </p:grpSpPr>
        <p:sp>
          <p:nvSpPr>
            <p:cNvPr id="82" name="Google Shape;82;p19"/>
            <p:cNvSpPr/>
            <p:nvPr/>
          </p:nvSpPr>
          <p:spPr>
            <a:xfrm>
              <a:off x="18944283" y="2048014"/>
              <a:ext cx="61912" cy="66675"/>
            </a:xfrm>
            <a:custGeom>
              <a:avLst/>
              <a:gdLst/>
              <a:ahLst/>
              <a:cxnLst/>
              <a:rect l="l" t="t" r="r" b="b"/>
              <a:pathLst>
                <a:path w="171" h="185" extrusionOk="0">
                  <a:moveTo>
                    <a:pt x="105" y="139"/>
                  </a:moveTo>
                  <a:lnTo>
                    <a:pt x="105" y="139"/>
                  </a:lnTo>
                  <a:cubicBezTo>
                    <a:pt x="95" y="94"/>
                    <a:pt x="95" y="94"/>
                    <a:pt x="95" y="94"/>
                  </a:cubicBezTo>
                  <a:cubicBezTo>
                    <a:pt x="95" y="90"/>
                    <a:pt x="90" y="90"/>
                    <a:pt x="90" y="85"/>
                  </a:cubicBezTo>
                  <a:cubicBezTo>
                    <a:pt x="85" y="85"/>
                    <a:pt x="85" y="85"/>
                    <a:pt x="85" y="85"/>
                  </a:cubicBezTo>
                  <a:cubicBezTo>
                    <a:pt x="80" y="85"/>
                    <a:pt x="80" y="85"/>
                    <a:pt x="80" y="85"/>
                  </a:cubicBezTo>
                  <a:cubicBezTo>
                    <a:pt x="35" y="105"/>
                    <a:pt x="35" y="105"/>
                    <a:pt x="35" y="105"/>
                  </a:cubicBezTo>
                  <a:cubicBezTo>
                    <a:pt x="80" y="20"/>
                    <a:pt x="80" y="20"/>
                    <a:pt x="80" y="20"/>
                  </a:cubicBezTo>
                  <a:cubicBezTo>
                    <a:pt x="70" y="15"/>
                    <a:pt x="65" y="10"/>
                    <a:pt x="60" y="0"/>
                  </a:cubicBezTo>
                  <a:cubicBezTo>
                    <a:pt x="0" y="125"/>
                    <a:pt x="0" y="125"/>
                    <a:pt x="0" y="125"/>
                  </a:cubicBezTo>
                  <a:cubicBezTo>
                    <a:pt x="0" y="130"/>
                    <a:pt x="0" y="134"/>
                    <a:pt x="5" y="134"/>
                  </a:cubicBezTo>
                  <a:cubicBezTo>
                    <a:pt x="10" y="139"/>
                    <a:pt x="15" y="139"/>
                    <a:pt x="20" y="139"/>
                  </a:cubicBezTo>
                  <a:cubicBezTo>
                    <a:pt x="75" y="114"/>
                    <a:pt x="75" y="114"/>
                    <a:pt x="75" y="114"/>
                  </a:cubicBezTo>
                  <a:cubicBezTo>
                    <a:pt x="90" y="175"/>
                    <a:pt x="90" y="175"/>
                    <a:pt x="90" y="175"/>
                  </a:cubicBezTo>
                  <a:cubicBezTo>
                    <a:pt x="90" y="179"/>
                    <a:pt x="95" y="184"/>
                    <a:pt x="100" y="184"/>
                  </a:cubicBezTo>
                  <a:cubicBezTo>
                    <a:pt x="105" y="184"/>
                    <a:pt x="110" y="179"/>
                    <a:pt x="110" y="175"/>
                  </a:cubicBezTo>
                  <a:cubicBezTo>
                    <a:pt x="170" y="60"/>
                    <a:pt x="170" y="60"/>
                    <a:pt x="170" y="60"/>
                  </a:cubicBezTo>
                  <a:cubicBezTo>
                    <a:pt x="160" y="60"/>
                    <a:pt x="155" y="55"/>
                    <a:pt x="145" y="55"/>
                  </a:cubicBezTo>
                  <a:lnTo>
                    <a:pt x="105" y="139"/>
                  </a:ln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83" name="Google Shape;83;p19"/>
            <p:cNvSpPr/>
            <p:nvPr/>
          </p:nvSpPr>
          <p:spPr>
            <a:xfrm>
              <a:off x="19022070" y="2048014"/>
              <a:ext cx="58738" cy="66675"/>
            </a:xfrm>
            <a:custGeom>
              <a:avLst/>
              <a:gdLst/>
              <a:ahLst/>
              <a:cxnLst/>
              <a:rect l="l" t="t" r="r" b="b"/>
              <a:pathLst>
                <a:path w="165" h="185" extrusionOk="0">
                  <a:moveTo>
                    <a:pt x="164" y="119"/>
                  </a:moveTo>
                  <a:lnTo>
                    <a:pt x="164" y="119"/>
                  </a:lnTo>
                  <a:cubicBezTo>
                    <a:pt x="105" y="0"/>
                    <a:pt x="105" y="0"/>
                    <a:pt x="105" y="0"/>
                  </a:cubicBezTo>
                  <a:cubicBezTo>
                    <a:pt x="100" y="5"/>
                    <a:pt x="95" y="10"/>
                    <a:pt x="90" y="15"/>
                  </a:cubicBezTo>
                  <a:cubicBezTo>
                    <a:pt x="130" y="105"/>
                    <a:pt x="130" y="105"/>
                    <a:pt x="130" y="105"/>
                  </a:cubicBezTo>
                  <a:cubicBezTo>
                    <a:pt x="90" y="85"/>
                    <a:pt x="90" y="85"/>
                    <a:pt x="90" y="85"/>
                  </a:cubicBezTo>
                  <a:cubicBezTo>
                    <a:pt x="85" y="85"/>
                    <a:pt x="85" y="85"/>
                    <a:pt x="80" y="85"/>
                  </a:cubicBezTo>
                  <a:cubicBezTo>
                    <a:pt x="74" y="90"/>
                    <a:pt x="74" y="90"/>
                    <a:pt x="74" y="94"/>
                  </a:cubicBezTo>
                  <a:cubicBezTo>
                    <a:pt x="65" y="139"/>
                    <a:pt x="65" y="139"/>
                    <a:pt x="65" y="139"/>
                  </a:cubicBezTo>
                  <a:cubicBezTo>
                    <a:pt x="20" y="55"/>
                    <a:pt x="20" y="55"/>
                    <a:pt x="20" y="55"/>
                  </a:cubicBezTo>
                  <a:cubicBezTo>
                    <a:pt x="15" y="55"/>
                    <a:pt x="5" y="60"/>
                    <a:pt x="0" y="60"/>
                  </a:cubicBezTo>
                  <a:cubicBezTo>
                    <a:pt x="55" y="175"/>
                    <a:pt x="55" y="175"/>
                    <a:pt x="55" y="175"/>
                  </a:cubicBezTo>
                  <a:cubicBezTo>
                    <a:pt x="60" y="179"/>
                    <a:pt x="60" y="184"/>
                    <a:pt x="65" y="184"/>
                  </a:cubicBezTo>
                  <a:cubicBezTo>
                    <a:pt x="65" y="184"/>
                    <a:pt x="65" y="184"/>
                    <a:pt x="70" y="184"/>
                  </a:cubicBezTo>
                  <a:cubicBezTo>
                    <a:pt x="74" y="184"/>
                    <a:pt x="74" y="179"/>
                    <a:pt x="80" y="175"/>
                  </a:cubicBezTo>
                  <a:cubicBezTo>
                    <a:pt x="95" y="114"/>
                    <a:pt x="95" y="114"/>
                    <a:pt x="95" y="114"/>
                  </a:cubicBezTo>
                  <a:cubicBezTo>
                    <a:pt x="150" y="139"/>
                    <a:pt x="150" y="139"/>
                    <a:pt x="150" y="139"/>
                  </a:cubicBezTo>
                  <a:lnTo>
                    <a:pt x="155" y="139"/>
                  </a:lnTo>
                  <a:cubicBezTo>
                    <a:pt x="160" y="139"/>
                    <a:pt x="164" y="134"/>
                    <a:pt x="164" y="130"/>
                  </a:cubicBezTo>
                  <a:cubicBezTo>
                    <a:pt x="164" y="125"/>
                    <a:pt x="164" y="125"/>
                    <a:pt x="164" y="119"/>
                  </a:cubicBez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84" name="Google Shape;84;p19"/>
            <p:cNvSpPr/>
            <p:nvPr/>
          </p:nvSpPr>
          <p:spPr>
            <a:xfrm>
              <a:off x="18999845" y="1992452"/>
              <a:ext cx="19050" cy="34925"/>
            </a:xfrm>
            <a:custGeom>
              <a:avLst/>
              <a:gdLst/>
              <a:ahLst/>
              <a:cxnLst/>
              <a:rect l="l" t="t" r="r" b="b"/>
              <a:pathLst>
                <a:path w="51" h="96" extrusionOk="0">
                  <a:moveTo>
                    <a:pt x="35" y="0"/>
                  </a:moveTo>
                  <a:lnTo>
                    <a:pt x="35" y="0"/>
                  </a:lnTo>
                  <a:cubicBezTo>
                    <a:pt x="35" y="0"/>
                    <a:pt x="30" y="0"/>
                    <a:pt x="30" y="5"/>
                  </a:cubicBezTo>
                  <a:cubicBezTo>
                    <a:pt x="5" y="20"/>
                    <a:pt x="5" y="20"/>
                    <a:pt x="5" y="20"/>
                  </a:cubicBezTo>
                  <a:cubicBezTo>
                    <a:pt x="0" y="25"/>
                    <a:pt x="0" y="30"/>
                    <a:pt x="5" y="35"/>
                  </a:cubicBezTo>
                  <a:cubicBezTo>
                    <a:pt x="10" y="40"/>
                    <a:pt x="10" y="40"/>
                    <a:pt x="15" y="40"/>
                  </a:cubicBezTo>
                  <a:lnTo>
                    <a:pt x="20" y="40"/>
                  </a:lnTo>
                  <a:cubicBezTo>
                    <a:pt x="25" y="35"/>
                    <a:pt x="25" y="35"/>
                    <a:pt x="25" y="35"/>
                  </a:cubicBezTo>
                  <a:cubicBezTo>
                    <a:pt x="25" y="80"/>
                    <a:pt x="25" y="80"/>
                    <a:pt x="25" y="80"/>
                  </a:cubicBezTo>
                  <a:cubicBezTo>
                    <a:pt x="25" y="90"/>
                    <a:pt x="30" y="95"/>
                    <a:pt x="35" y="95"/>
                  </a:cubicBezTo>
                  <a:cubicBezTo>
                    <a:pt x="45" y="95"/>
                    <a:pt x="50" y="90"/>
                    <a:pt x="50" y="80"/>
                  </a:cubicBezTo>
                  <a:cubicBezTo>
                    <a:pt x="50" y="10"/>
                    <a:pt x="50" y="10"/>
                    <a:pt x="50" y="10"/>
                  </a:cubicBezTo>
                  <a:cubicBezTo>
                    <a:pt x="50" y="5"/>
                    <a:pt x="45" y="0"/>
                    <a:pt x="35" y="0"/>
                  </a:cubicBez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85" name="Google Shape;85;p19"/>
            <p:cNvSpPr/>
            <p:nvPr/>
          </p:nvSpPr>
          <p:spPr>
            <a:xfrm>
              <a:off x="18977620" y="1974989"/>
              <a:ext cx="68263" cy="69850"/>
            </a:xfrm>
            <a:custGeom>
              <a:avLst/>
              <a:gdLst/>
              <a:ahLst/>
              <a:cxnLst/>
              <a:rect l="l" t="t" r="r" b="b"/>
              <a:pathLst>
                <a:path w="191" h="196" extrusionOk="0">
                  <a:moveTo>
                    <a:pt x="95" y="0"/>
                  </a:moveTo>
                  <a:lnTo>
                    <a:pt x="95" y="0"/>
                  </a:lnTo>
                  <a:cubicBezTo>
                    <a:pt x="40" y="0"/>
                    <a:pt x="0" y="45"/>
                    <a:pt x="0" y="95"/>
                  </a:cubicBezTo>
                  <a:cubicBezTo>
                    <a:pt x="0" y="150"/>
                    <a:pt x="40" y="195"/>
                    <a:pt x="95" y="195"/>
                  </a:cubicBezTo>
                  <a:cubicBezTo>
                    <a:pt x="150" y="195"/>
                    <a:pt x="190" y="150"/>
                    <a:pt x="190" y="95"/>
                  </a:cubicBezTo>
                  <a:cubicBezTo>
                    <a:pt x="190" y="45"/>
                    <a:pt x="150" y="0"/>
                    <a:pt x="95" y="0"/>
                  </a:cubicBezTo>
                  <a:close/>
                  <a:moveTo>
                    <a:pt x="95" y="170"/>
                  </a:moveTo>
                  <a:lnTo>
                    <a:pt x="95" y="170"/>
                  </a:lnTo>
                  <a:cubicBezTo>
                    <a:pt x="55" y="170"/>
                    <a:pt x="20" y="135"/>
                    <a:pt x="20" y="95"/>
                  </a:cubicBezTo>
                  <a:cubicBezTo>
                    <a:pt x="20" y="55"/>
                    <a:pt x="55" y="25"/>
                    <a:pt x="95" y="25"/>
                  </a:cubicBezTo>
                  <a:cubicBezTo>
                    <a:pt x="135" y="25"/>
                    <a:pt x="170" y="55"/>
                    <a:pt x="170" y="95"/>
                  </a:cubicBezTo>
                  <a:cubicBezTo>
                    <a:pt x="170" y="135"/>
                    <a:pt x="135" y="170"/>
                    <a:pt x="95" y="170"/>
                  </a:cubicBez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86" name="Google Shape;86;p19"/>
            <p:cNvSpPr/>
            <p:nvPr/>
          </p:nvSpPr>
          <p:spPr>
            <a:xfrm>
              <a:off x="18960158" y="1955939"/>
              <a:ext cx="104775" cy="104775"/>
            </a:xfrm>
            <a:custGeom>
              <a:avLst/>
              <a:gdLst/>
              <a:ahLst/>
              <a:cxnLst/>
              <a:rect l="l" t="t" r="r" b="b"/>
              <a:pathLst>
                <a:path w="290" h="291" extrusionOk="0">
                  <a:moveTo>
                    <a:pt x="145" y="0"/>
                  </a:moveTo>
                  <a:lnTo>
                    <a:pt x="145" y="0"/>
                  </a:lnTo>
                  <a:cubicBezTo>
                    <a:pt x="65" y="0"/>
                    <a:pt x="0" y="65"/>
                    <a:pt x="0" y="145"/>
                  </a:cubicBezTo>
                  <a:cubicBezTo>
                    <a:pt x="0" y="225"/>
                    <a:pt x="65" y="290"/>
                    <a:pt x="145" y="290"/>
                  </a:cubicBezTo>
                  <a:cubicBezTo>
                    <a:pt x="225" y="290"/>
                    <a:pt x="289" y="225"/>
                    <a:pt x="289" y="145"/>
                  </a:cubicBezTo>
                  <a:cubicBezTo>
                    <a:pt x="289" y="65"/>
                    <a:pt x="225" y="0"/>
                    <a:pt x="145" y="0"/>
                  </a:cubicBezTo>
                  <a:close/>
                  <a:moveTo>
                    <a:pt x="145" y="270"/>
                  </a:moveTo>
                  <a:lnTo>
                    <a:pt x="145" y="270"/>
                  </a:lnTo>
                  <a:cubicBezTo>
                    <a:pt x="75" y="270"/>
                    <a:pt x="20" y="215"/>
                    <a:pt x="20" y="145"/>
                  </a:cubicBezTo>
                  <a:cubicBezTo>
                    <a:pt x="20" y="80"/>
                    <a:pt x="75" y="26"/>
                    <a:pt x="145" y="26"/>
                  </a:cubicBezTo>
                  <a:cubicBezTo>
                    <a:pt x="210" y="26"/>
                    <a:pt x="265" y="80"/>
                    <a:pt x="265" y="145"/>
                  </a:cubicBezTo>
                  <a:cubicBezTo>
                    <a:pt x="265" y="215"/>
                    <a:pt x="210" y="270"/>
                    <a:pt x="145" y="270"/>
                  </a:cubicBez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grpSp>
      <p:cxnSp>
        <p:nvCxnSpPr>
          <p:cNvPr id="87" name="Google Shape;87;p19"/>
          <p:cNvCxnSpPr/>
          <p:nvPr/>
        </p:nvCxnSpPr>
        <p:spPr>
          <a:xfrm>
            <a:off x="3174476" y="1763406"/>
            <a:ext cx="0" cy="2344325"/>
          </a:xfrm>
          <a:prstGeom prst="straightConnector1">
            <a:avLst/>
          </a:prstGeom>
          <a:noFill/>
          <a:ln w="9525" cap="flat" cmpd="sng">
            <a:solidFill>
              <a:srgbClr val="46A5F0"/>
            </a:solidFill>
            <a:prstDash val="solid"/>
            <a:miter lim="800000"/>
            <a:headEnd type="none" w="sm" len="sm"/>
            <a:tailEnd type="none" w="sm" len="sm"/>
          </a:ln>
        </p:spPr>
      </p:cxnSp>
      <p:cxnSp>
        <p:nvCxnSpPr>
          <p:cNvPr id="88" name="Google Shape;88;p19"/>
          <p:cNvCxnSpPr/>
          <p:nvPr/>
        </p:nvCxnSpPr>
        <p:spPr>
          <a:xfrm>
            <a:off x="5995447" y="1763406"/>
            <a:ext cx="0" cy="2344325"/>
          </a:xfrm>
          <a:prstGeom prst="straightConnector1">
            <a:avLst/>
          </a:prstGeom>
          <a:noFill/>
          <a:ln w="9525" cap="flat" cmpd="sng">
            <a:solidFill>
              <a:srgbClr val="46A5F0"/>
            </a:solidFill>
            <a:prstDash val="solid"/>
            <a:miter lim="800000"/>
            <a:headEnd type="none" w="sm" len="sm"/>
            <a:tailEnd type="none" w="sm" len="sm"/>
          </a:ln>
        </p:spPr>
      </p:cxnSp>
      <p:grpSp>
        <p:nvGrpSpPr>
          <p:cNvPr id="92" name="Google Shape;92;p19"/>
          <p:cNvGrpSpPr/>
          <p:nvPr/>
        </p:nvGrpSpPr>
        <p:grpSpPr>
          <a:xfrm>
            <a:off x="6630365" y="150693"/>
            <a:ext cx="2348083" cy="1545838"/>
            <a:chOff x="8190205" y="23507"/>
            <a:chExt cx="3676774" cy="2420568"/>
          </a:xfrm>
        </p:grpSpPr>
        <p:pic>
          <p:nvPicPr>
            <p:cNvPr id="93" name="Google Shape;93;p19"/>
            <p:cNvPicPr preferRelativeResize="0"/>
            <p:nvPr/>
          </p:nvPicPr>
          <p:blipFill rotWithShape="1">
            <a:blip r:embed="rId3">
              <a:alphaModFix/>
            </a:blip>
            <a:srcRect l="36339" r="-1032"/>
            <a:stretch/>
          </p:blipFill>
          <p:spPr>
            <a:xfrm>
              <a:off x="8824938" y="585321"/>
              <a:ext cx="2743200" cy="1858754"/>
            </a:xfrm>
            <a:prstGeom prst="rect">
              <a:avLst/>
            </a:prstGeom>
            <a:noFill/>
            <a:ln>
              <a:noFill/>
            </a:ln>
          </p:spPr>
        </p:pic>
        <p:pic>
          <p:nvPicPr>
            <p:cNvPr id="94" name="Google Shape;94;p19"/>
            <p:cNvPicPr preferRelativeResize="0"/>
            <p:nvPr/>
          </p:nvPicPr>
          <p:blipFill rotWithShape="1">
            <a:blip r:embed="rId3">
              <a:alphaModFix/>
            </a:blip>
            <a:srcRect l="-5716" t="24042" r="65590" b="29496"/>
            <a:stretch/>
          </p:blipFill>
          <p:spPr>
            <a:xfrm>
              <a:off x="8190205" y="23507"/>
              <a:ext cx="1365404" cy="693025"/>
            </a:xfrm>
            <a:prstGeom prst="rect">
              <a:avLst/>
            </a:prstGeom>
            <a:noFill/>
            <a:ln>
              <a:noFill/>
            </a:ln>
          </p:spPr>
        </p:pic>
        <p:pic>
          <p:nvPicPr>
            <p:cNvPr id="95" name="Google Shape;95;p19"/>
            <p:cNvPicPr preferRelativeResize="0"/>
            <p:nvPr/>
          </p:nvPicPr>
          <p:blipFill rotWithShape="1">
            <a:blip r:embed="rId3">
              <a:alphaModFix/>
            </a:blip>
            <a:srcRect l="-5716" t="24042" r="65590" b="29496"/>
            <a:stretch/>
          </p:blipFill>
          <p:spPr>
            <a:xfrm>
              <a:off x="10420020" y="113665"/>
              <a:ext cx="1069251" cy="542708"/>
            </a:xfrm>
            <a:prstGeom prst="rect">
              <a:avLst/>
            </a:prstGeom>
            <a:noFill/>
            <a:ln>
              <a:noFill/>
            </a:ln>
          </p:spPr>
        </p:pic>
        <p:pic>
          <p:nvPicPr>
            <p:cNvPr id="96" name="Google Shape;96;p19"/>
            <p:cNvPicPr preferRelativeResize="0"/>
            <p:nvPr/>
          </p:nvPicPr>
          <p:blipFill rotWithShape="1">
            <a:blip r:embed="rId3">
              <a:alphaModFix/>
            </a:blip>
            <a:srcRect l="-5716" t="24042" r="65590" b="29496"/>
            <a:stretch/>
          </p:blipFill>
          <p:spPr>
            <a:xfrm>
              <a:off x="10613106" y="1807660"/>
              <a:ext cx="1253872" cy="636415"/>
            </a:xfrm>
            <a:prstGeom prst="rect">
              <a:avLst/>
            </a:prstGeom>
            <a:noFill/>
            <a:ln>
              <a:noFill/>
            </a:ln>
          </p:spPr>
        </p:pic>
      </p:grpSp>
      <p:sp>
        <p:nvSpPr>
          <p:cNvPr id="28" name="Title 1">
            <a:extLst>
              <a:ext uri="{FF2B5EF4-FFF2-40B4-BE49-F238E27FC236}">
                <a16:creationId xmlns:a16="http://schemas.microsoft.com/office/drawing/2014/main" id="{7ACC762F-9C99-BA4B-AC97-9E74A4060132}"/>
              </a:ext>
            </a:extLst>
          </p:cNvPr>
          <p:cNvSpPr txBox="1">
            <a:spLocks/>
          </p:cNvSpPr>
          <p:nvPr/>
        </p:nvSpPr>
        <p:spPr>
          <a:xfrm>
            <a:off x="4400473" y="4655438"/>
            <a:ext cx="407959" cy="489390"/>
          </a:xfrm>
          <a:prstGeom prst="rect">
            <a:avLst/>
          </a:prstGeom>
        </p:spPr>
        <p:txBody>
          <a:bodyPr vert="horz" lIns="91440" tIns="45720" rIns="91440" bIns="45720" rtlCol="0" anchor="ctr">
            <a:normAutofit/>
          </a:bodyPr>
          <a:lstStyle>
            <a:lvl1pPr algn="l" defTabSz="457200" rtl="0" eaLnBrk="1" latinLnBrk="0" hangingPunct="1">
              <a:spcBef>
                <a:spcPct val="0"/>
              </a:spcBef>
              <a:buNone/>
              <a:tabLst/>
              <a:defRPr sz="2200" kern="1200">
                <a:solidFill>
                  <a:srgbClr val="047678"/>
                </a:solidFill>
                <a:latin typeface="Century Gothic"/>
                <a:ea typeface="+mj-ea"/>
                <a:cs typeface="Century Gothic"/>
              </a:defRPr>
            </a:lvl1pPr>
          </a:lstStyle>
          <a:p>
            <a:r>
              <a:rPr lang="en-US" sz="1050" dirty="0">
                <a:solidFill>
                  <a:schemeClr val="bg1"/>
                </a:solidFill>
              </a:rPr>
              <a:t>23</a:t>
            </a:r>
          </a:p>
        </p:txBody>
      </p:sp>
    </p:spTree>
    <p:extLst>
      <p:ext uri="{BB962C8B-B14F-4D97-AF65-F5344CB8AC3E}">
        <p14:creationId xmlns:p14="http://schemas.microsoft.com/office/powerpoint/2010/main" val="372650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81ED-A485-3740-86A8-D223DED7F8DF}"/>
              </a:ext>
            </a:extLst>
          </p:cNvPr>
          <p:cNvSpPr>
            <a:spLocks noGrp="1"/>
          </p:cNvSpPr>
          <p:nvPr>
            <p:ph type="title"/>
          </p:nvPr>
        </p:nvSpPr>
        <p:spPr/>
        <p:txBody>
          <a:bodyPr/>
          <a:lstStyle/>
          <a:p>
            <a:r>
              <a:rPr lang="en-US" dirty="0"/>
              <a:t>Fix Siloed Data</a:t>
            </a:r>
          </a:p>
        </p:txBody>
      </p:sp>
      <p:pic>
        <p:nvPicPr>
          <p:cNvPr id="41" name="Picture 40" descr="Graphical user interface, application&#10;&#10;Description automatically generated">
            <a:extLst>
              <a:ext uri="{FF2B5EF4-FFF2-40B4-BE49-F238E27FC236}">
                <a16:creationId xmlns:a16="http://schemas.microsoft.com/office/drawing/2014/main" id="{CA6F70E6-BC49-DF44-8662-4648860472C7}"/>
              </a:ext>
            </a:extLst>
          </p:cNvPr>
          <p:cNvPicPr>
            <a:picLocks noChangeAspect="1"/>
          </p:cNvPicPr>
          <p:nvPr/>
        </p:nvPicPr>
        <p:blipFill>
          <a:blip r:embed="rId3"/>
          <a:stretch>
            <a:fillRect/>
          </a:stretch>
        </p:blipFill>
        <p:spPr>
          <a:xfrm>
            <a:off x="0" y="1345663"/>
            <a:ext cx="9144000" cy="2452173"/>
          </a:xfrm>
          <a:prstGeom prst="rect">
            <a:avLst/>
          </a:prstGeom>
        </p:spPr>
      </p:pic>
    </p:spTree>
    <p:extLst>
      <p:ext uri="{BB962C8B-B14F-4D97-AF65-F5344CB8AC3E}">
        <p14:creationId xmlns:p14="http://schemas.microsoft.com/office/powerpoint/2010/main" val="240647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1727-4692-4E54-936B-59680B1255C7}"/>
              </a:ext>
            </a:extLst>
          </p:cNvPr>
          <p:cNvSpPr>
            <a:spLocks noGrp="1"/>
          </p:cNvSpPr>
          <p:nvPr>
            <p:ph type="title"/>
          </p:nvPr>
        </p:nvSpPr>
        <p:spPr/>
        <p:txBody>
          <a:bodyPr>
            <a:normAutofit/>
          </a:bodyPr>
          <a:lstStyle/>
          <a:p>
            <a:r>
              <a:rPr lang="en-US" dirty="0">
                <a:latin typeface="Century Gothic" panose="020B0502020202020204" pitchFamily="34" charset="0"/>
              </a:rPr>
              <a:t>QUESTIONS</a:t>
            </a:r>
          </a:p>
        </p:txBody>
      </p:sp>
      <p:sp>
        <p:nvSpPr>
          <p:cNvPr id="3" name="Text Placeholder 2">
            <a:extLst>
              <a:ext uri="{FF2B5EF4-FFF2-40B4-BE49-F238E27FC236}">
                <a16:creationId xmlns:a16="http://schemas.microsoft.com/office/drawing/2014/main" id="{7E86BBA5-8809-4A5E-8706-D7E9AE350F6B}"/>
              </a:ext>
            </a:extLst>
          </p:cNvPr>
          <p:cNvSpPr>
            <a:spLocks noGrp="1"/>
          </p:cNvSpPr>
          <p:nvPr>
            <p:ph type="body" sz="quarter" idx="11"/>
          </p:nvPr>
        </p:nvSpPr>
        <p:spPr>
          <a:xfrm>
            <a:off x="569616" y="2957410"/>
            <a:ext cx="4817032" cy="1502585"/>
          </a:xfrm>
        </p:spPr>
        <p:txBody>
          <a:bodyPr anchor="t"/>
          <a:lstStyle/>
          <a:p>
            <a:r>
              <a:rPr lang="en-US" dirty="0">
                <a:solidFill>
                  <a:schemeClr val="bg1"/>
                </a:solidFill>
              </a:rPr>
              <a:t>Helpful Resources:  </a:t>
            </a:r>
          </a:p>
          <a:p>
            <a:pPr marL="11906" indent="-11906"/>
            <a:r>
              <a:rPr lang="en-US" sz="1600" dirty="0">
                <a:solidFill>
                  <a:schemeClr val="bg1"/>
                </a:solidFill>
                <a:hlinkClick r:id="rId3">
                  <a:extLst>
                    <a:ext uri="{A12FA001-AC4F-418D-AE19-62706E023703}">
                      <ahyp:hlinkClr xmlns:ahyp="http://schemas.microsoft.com/office/drawing/2018/hyperlinkcolor" val="tx"/>
                    </a:ext>
                  </a:extLst>
                </a:hlinkClick>
              </a:rPr>
              <a:t>Vendor Performance Assessment Checklist</a:t>
            </a:r>
            <a:endParaRPr lang="en-US" sz="1600" dirty="0">
              <a:solidFill>
                <a:schemeClr val="bg1"/>
              </a:solidFill>
            </a:endParaRPr>
          </a:p>
          <a:p>
            <a:pPr marL="11906" indent="-11906"/>
            <a:r>
              <a:rPr lang="en-US" sz="1600" dirty="0">
                <a:solidFill>
                  <a:schemeClr val="bg1"/>
                </a:solidFill>
                <a:hlinkClick r:id="rId4">
                  <a:extLst>
                    <a:ext uri="{A12FA001-AC4F-418D-AE19-62706E023703}">
                      <ahyp:hlinkClr xmlns:ahyp="http://schemas.microsoft.com/office/drawing/2018/hyperlinkcolor" val="tx"/>
                    </a:ext>
                  </a:extLst>
                </a:hlinkClick>
              </a:rPr>
              <a:t>2021 RMIS Report by Redhand Advisors</a:t>
            </a:r>
            <a:endParaRPr lang="en-US" sz="1600" dirty="0">
              <a:solidFill>
                <a:schemeClr val="bg1"/>
              </a:solidFill>
            </a:endParaRPr>
          </a:p>
          <a:p>
            <a:endParaRPr lang="en-US" dirty="0"/>
          </a:p>
        </p:txBody>
      </p:sp>
      <p:sp>
        <p:nvSpPr>
          <p:cNvPr id="4" name="Title 1">
            <a:extLst>
              <a:ext uri="{FF2B5EF4-FFF2-40B4-BE49-F238E27FC236}">
                <a16:creationId xmlns:a16="http://schemas.microsoft.com/office/drawing/2014/main" id="{0D179608-5D2B-514E-9821-5EEE529ADAB0}"/>
              </a:ext>
            </a:extLst>
          </p:cNvPr>
          <p:cNvSpPr txBox="1">
            <a:spLocks/>
          </p:cNvSpPr>
          <p:nvPr/>
        </p:nvSpPr>
        <p:spPr>
          <a:xfrm>
            <a:off x="2003560" y="4518015"/>
            <a:ext cx="5518121" cy="591411"/>
          </a:xfrm>
          <a:prstGeom prst="rect">
            <a:avLst/>
          </a:prstGeom>
        </p:spPr>
        <p:txBody>
          <a:bodyPr vert="horz" lIns="68580" tIns="0" rIns="68580" bIns="34290" rtlCol="0" anchor="ctr">
            <a:normAutofit fontScale="97500"/>
          </a:bodyPr>
          <a:lstStyle>
            <a:lvl1pPr algn="l" defTabSz="914400" rtl="0" eaLnBrk="1" latinLnBrk="0" hangingPunct="1">
              <a:lnSpc>
                <a:spcPct val="90000"/>
              </a:lnSpc>
              <a:spcBef>
                <a:spcPct val="0"/>
              </a:spcBef>
              <a:buNone/>
              <a:defRPr lang="en-US" sz="4000" b="0" i="0" kern="1200" spc="0" baseline="0">
                <a:solidFill>
                  <a:schemeClr val="bg1"/>
                </a:solidFill>
                <a:latin typeface="Azo Sans" panose="020B0603030303020204" pitchFamily="34" charset="0"/>
                <a:ea typeface="+mj-ea"/>
                <a:cs typeface="+mj-cs"/>
              </a:defRPr>
            </a:lvl1pPr>
          </a:lstStyle>
          <a:p>
            <a:r>
              <a:rPr lang="en-US" sz="1500" dirty="0"/>
              <a:t>| Gina Rothweiler </a:t>
            </a:r>
            <a:r>
              <a:rPr lang="en-US" sz="1500" dirty="0" err="1"/>
              <a:t>GRothweiler@origamirisk.com</a:t>
            </a:r>
            <a:endParaRPr lang="en-US" sz="1500" dirty="0"/>
          </a:p>
        </p:txBody>
      </p:sp>
    </p:spTree>
    <p:extLst>
      <p:ext uri="{BB962C8B-B14F-4D97-AF65-F5344CB8AC3E}">
        <p14:creationId xmlns:p14="http://schemas.microsoft.com/office/powerpoint/2010/main" val="418498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73526DB3-08F6-8141-B709-D291E906C86A}"/>
              </a:ext>
            </a:extLst>
          </p:cNvPr>
          <p:cNvPicPr>
            <a:picLocks noChangeAspect="1"/>
          </p:cNvPicPr>
          <p:nvPr/>
        </p:nvPicPr>
        <p:blipFill>
          <a:blip r:embed="rId3"/>
          <a:stretch>
            <a:fillRect/>
          </a:stretch>
        </p:blipFill>
        <p:spPr>
          <a:xfrm>
            <a:off x="1387012" y="198763"/>
            <a:ext cx="6524090" cy="3969741"/>
          </a:xfrm>
          <a:prstGeom prst="rect">
            <a:avLst/>
          </a:prstGeom>
        </p:spPr>
      </p:pic>
    </p:spTree>
    <p:extLst>
      <p:ext uri="{BB962C8B-B14F-4D97-AF65-F5344CB8AC3E}">
        <p14:creationId xmlns:p14="http://schemas.microsoft.com/office/powerpoint/2010/main" val="333870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1"/>
          <p:cNvSpPr/>
          <p:nvPr/>
        </p:nvSpPr>
        <p:spPr>
          <a:xfrm>
            <a:off x="0" y="954464"/>
            <a:ext cx="9144000" cy="3464351"/>
          </a:xfrm>
          <a:prstGeom prst="rect">
            <a:avLst/>
          </a:prstGeom>
          <a:solidFill>
            <a:srgbClr val="EFEFF0"/>
          </a:solidFill>
          <a:ln>
            <a:noFill/>
          </a:ln>
        </p:spPr>
        <p:txBody>
          <a:bodyPr spcFirstLastPara="1" wrap="square" lIns="68575" tIns="34275" rIns="68575" bIns="34275" anchor="ctr" anchorCtr="0">
            <a:noAutofit/>
          </a:bodyPr>
          <a:lstStyle/>
          <a:p>
            <a:pPr algn="ctr"/>
            <a:endParaRPr sz="1400" dirty="0">
              <a:solidFill>
                <a:schemeClr val="lt1"/>
              </a:solidFill>
              <a:latin typeface="Calibri"/>
              <a:ea typeface="Calibri"/>
              <a:cs typeface="Calibri"/>
              <a:sym typeface="Calibri"/>
            </a:endParaRPr>
          </a:p>
        </p:txBody>
      </p:sp>
      <p:pic>
        <p:nvPicPr>
          <p:cNvPr id="448" name="Google Shape;448;p31"/>
          <p:cNvPicPr preferRelativeResize="0"/>
          <p:nvPr/>
        </p:nvPicPr>
        <p:blipFill rotWithShape="1">
          <a:blip r:embed="rId3">
            <a:alphaModFix/>
          </a:blip>
          <a:srcRect/>
          <a:stretch/>
        </p:blipFill>
        <p:spPr>
          <a:xfrm>
            <a:off x="2102454" y="954464"/>
            <a:ext cx="7041546" cy="3464350"/>
          </a:xfrm>
          <a:prstGeom prst="rect">
            <a:avLst/>
          </a:prstGeom>
          <a:noFill/>
          <a:ln>
            <a:noFill/>
          </a:ln>
        </p:spPr>
      </p:pic>
      <p:sp>
        <p:nvSpPr>
          <p:cNvPr id="449" name="Google Shape;449;p31"/>
          <p:cNvSpPr/>
          <p:nvPr/>
        </p:nvSpPr>
        <p:spPr>
          <a:xfrm>
            <a:off x="1064366" y="1841069"/>
            <a:ext cx="5618823" cy="2142644"/>
          </a:xfrm>
          <a:prstGeom prst="rect">
            <a:avLst/>
          </a:prstGeom>
          <a:noFill/>
          <a:ln>
            <a:noFill/>
          </a:ln>
        </p:spPr>
        <p:txBody>
          <a:bodyPr spcFirstLastPara="1" wrap="square" lIns="68575" tIns="34275" rIns="68575" bIns="34275" anchor="t" anchorCtr="0">
            <a:noAutofit/>
          </a:bodyPr>
          <a:lstStyle/>
          <a:p>
            <a:r>
              <a:rPr lang="en" sz="1500" dirty="0">
                <a:latin typeface="Century Gothic" panose="020B0502020202020204" pitchFamily="34" charset="0"/>
                <a:ea typeface="+mj-ea"/>
                <a:cs typeface="+mj-cs"/>
                <a:sym typeface="Calibri"/>
              </a:rPr>
              <a:t>Technology is </a:t>
            </a:r>
            <a:r>
              <a:rPr lang="en" sz="1500" b="1" dirty="0">
                <a:latin typeface="Century Gothic" panose="020B0502020202020204" pitchFamily="34" charset="0"/>
                <a:ea typeface="+mj-ea"/>
                <a:cs typeface="+mj-cs"/>
                <a:sym typeface="Calibri"/>
              </a:rPr>
              <a:t>not</a:t>
            </a:r>
            <a:r>
              <a:rPr lang="en" sz="1500" dirty="0">
                <a:latin typeface="Century Gothic" panose="020B0502020202020204" pitchFamily="34" charset="0"/>
                <a:ea typeface="+mj-ea"/>
                <a:cs typeface="+mj-cs"/>
                <a:sym typeface="Calibri"/>
              </a:rPr>
              <a:t> </a:t>
            </a:r>
            <a:r>
              <a:rPr lang="en" sz="1500" b="1" dirty="0">
                <a:latin typeface="Century Gothic" panose="020B0502020202020204" pitchFamily="34" charset="0"/>
                <a:ea typeface="+mj-ea"/>
                <a:cs typeface="+mj-cs"/>
                <a:sym typeface="Calibri"/>
              </a:rPr>
              <a:t>a “silver bullet.”</a:t>
            </a:r>
            <a:endParaRPr lang="en-US" sz="1500" b="1" dirty="0">
              <a:latin typeface="Century Gothic" panose="020B0502020202020204" pitchFamily="34" charset="0"/>
              <a:ea typeface="+mj-ea"/>
              <a:cs typeface="+mj-cs"/>
            </a:endParaRPr>
          </a:p>
          <a:p>
            <a:pPr>
              <a:spcBef>
                <a:spcPts val="3800"/>
              </a:spcBef>
            </a:pPr>
            <a:r>
              <a:rPr lang="en" sz="1500" dirty="0">
                <a:latin typeface="Century Gothic" panose="020B0502020202020204" pitchFamily="34" charset="0"/>
                <a:ea typeface="+mj-ea"/>
                <a:cs typeface="+mj-cs"/>
                <a:sym typeface="Calibri"/>
              </a:rPr>
              <a:t>Technology may </a:t>
            </a:r>
            <a:r>
              <a:rPr lang="en" sz="1500" b="1" dirty="0">
                <a:latin typeface="Century Gothic" panose="020B0502020202020204" pitchFamily="34" charset="0"/>
                <a:ea typeface="+mj-ea"/>
                <a:cs typeface="+mj-cs"/>
                <a:sym typeface="Calibri"/>
              </a:rPr>
              <a:t>no longer even be a differentiator</a:t>
            </a:r>
            <a:r>
              <a:rPr lang="en" sz="1500" dirty="0">
                <a:latin typeface="Century Gothic" panose="020B0502020202020204" pitchFamily="34" charset="0"/>
                <a:ea typeface="+mj-ea"/>
                <a:cs typeface="+mj-cs"/>
                <a:sym typeface="Calibri"/>
              </a:rPr>
              <a:t>.</a:t>
            </a:r>
            <a:endParaRPr lang="en-US" sz="1500" dirty="0">
              <a:latin typeface="Century Gothic" panose="020B0502020202020204" pitchFamily="34" charset="0"/>
              <a:ea typeface="+mj-ea"/>
              <a:cs typeface="+mj-cs"/>
            </a:endParaRPr>
          </a:p>
          <a:p>
            <a:pPr>
              <a:spcBef>
                <a:spcPts val="3800"/>
              </a:spcBef>
            </a:pPr>
            <a:r>
              <a:rPr lang="en" sz="1500" dirty="0">
                <a:latin typeface="Century Gothic" panose="020B0502020202020204" pitchFamily="34" charset="0"/>
                <a:ea typeface="+mj-ea"/>
                <a:cs typeface="+mj-cs"/>
                <a:sym typeface="Calibri"/>
              </a:rPr>
              <a:t>Getting the </a:t>
            </a:r>
            <a:r>
              <a:rPr lang="en" sz="1500" b="1" dirty="0">
                <a:latin typeface="Century Gothic" panose="020B0502020202020204" pitchFamily="34" charset="0"/>
                <a:ea typeface="+mj-ea"/>
                <a:cs typeface="+mj-cs"/>
                <a:sym typeface="Calibri"/>
              </a:rPr>
              <a:t>most value </a:t>
            </a:r>
            <a:r>
              <a:rPr lang="en" sz="1500" dirty="0">
                <a:latin typeface="Century Gothic" panose="020B0502020202020204" pitchFamily="34" charset="0"/>
                <a:ea typeface="+mj-ea"/>
                <a:cs typeface="+mj-cs"/>
                <a:sym typeface="Calibri"/>
              </a:rPr>
              <a:t>out of technology.</a:t>
            </a:r>
            <a:endParaRPr lang="en-US" sz="1500" dirty="0">
              <a:latin typeface="Century Gothic" panose="020B0502020202020204" pitchFamily="34" charset="0"/>
              <a:ea typeface="+mj-ea"/>
              <a:cs typeface="+mj-cs"/>
            </a:endParaRPr>
          </a:p>
        </p:txBody>
      </p:sp>
      <p:grpSp>
        <p:nvGrpSpPr>
          <p:cNvPr id="450" name="Google Shape;450;p31"/>
          <p:cNvGrpSpPr/>
          <p:nvPr/>
        </p:nvGrpSpPr>
        <p:grpSpPr>
          <a:xfrm>
            <a:off x="675870" y="2354279"/>
            <a:ext cx="4196002" cy="687202"/>
            <a:chOff x="719328" y="2607266"/>
            <a:chExt cx="6067971" cy="916269"/>
          </a:xfrm>
        </p:grpSpPr>
        <p:cxnSp>
          <p:nvCxnSpPr>
            <p:cNvPr id="451" name="Google Shape;451;p31"/>
            <p:cNvCxnSpPr/>
            <p:nvPr/>
          </p:nvCxnSpPr>
          <p:spPr>
            <a:xfrm>
              <a:off x="719328" y="2607266"/>
              <a:ext cx="6067971" cy="0"/>
            </a:xfrm>
            <a:prstGeom prst="straightConnector1">
              <a:avLst/>
            </a:prstGeom>
            <a:noFill/>
            <a:ln w="9525" cap="flat" cmpd="sng">
              <a:solidFill>
                <a:srgbClr val="46A5F0"/>
              </a:solidFill>
              <a:prstDash val="solid"/>
              <a:miter lim="800000"/>
              <a:headEnd type="none" w="sm" len="sm"/>
              <a:tailEnd type="none" w="sm" len="sm"/>
            </a:ln>
          </p:spPr>
        </p:cxnSp>
        <p:cxnSp>
          <p:nvCxnSpPr>
            <p:cNvPr id="452" name="Google Shape;452;p31"/>
            <p:cNvCxnSpPr/>
            <p:nvPr/>
          </p:nvCxnSpPr>
          <p:spPr>
            <a:xfrm>
              <a:off x="719328" y="3523535"/>
              <a:ext cx="6067971" cy="0"/>
            </a:xfrm>
            <a:prstGeom prst="straightConnector1">
              <a:avLst/>
            </a:prstGeom>
            <a:noFill/>
            <a:ln w="9525" cap="flat" cmpd="sng">
              <a:solidFill>
                <a:srgbClr val="46A5F0"/>
              </a:solidFill>
              <a:prstDash val="solid"/>
              <a:miter lim="800000"/>
              <a:headEnd type="none" w="sm" len="sm"/>
              <a:tailEnd type="none" w="sm" len="sm"/>
            </a:ln>
          </p:spPr>
        </p:cxnSp>
      </p:grpSp>
      <p:sp>
        <p:nvSpPr>
          <p:cNvPr id="453" name="Google Shape;453;p31"/>
          <p:cNvSpPr/>
          <p:nvPr/>
        </p:nvSpPr>
        <p:spPr>
          <a:xfrm>
            <a:off x="675872" y="1867963"/>
            <a:ext cx="274323" cy="274320"/>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46A5F0"/>
          </a:solidFill>
          <a:ln>
            <a:noFill/>
          </a:ln>
        </p:spPr>
        <p:txBody>
          <a:bodyPr spcFirstLastPara="1" wrap="square" lIns="28575" tIns="28575" rIns="28575" bIns="28575" anchor="ctr" anchorCtr="0">
            <a:noAutofit/>
          </a:bodyPr>
          <a:lstStyle/>
          <a:p>
            <a:endParaRPr sz="1400" dirty="0">
              <a:solidFill>
                <a:schemeClr val="dk1"/>
              </a:solidFill>
              <a:latin typeface="Calibri"/>
              <a:ea typeface="Calibri"/>
              <a:cs typeface="Calibri"/>
              <a:sym typeface="Calibri"/>
            </a:endParaRPr>
          </a:p>
        </p:txBody>
      </p:sp>
      <p:sp>
        <p:nvSpPr>
          <p:cNvPr id="454" name="Google Shape;454;p31"/>
          <p:cNvSpPr/>
          <p:nvPr/>
        </p:nvSpPr>
        <p:spPr>
          <a:xfrm>
            <a:off x="675872" y="2553763"/>
            <a:ext cx="274323" cy="274320"/>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46A5F0"/>
          </a:solidFill>
          <a:ln>
            <a:noFill/>
          </a:ln>
        </p:spPr>
        <p:txBody>
          <a:bodyPr spcFirstLastPara="1" wrap="square" lIns="28575" tIns="28575" rIns="28575" bIns="28575" anchor="ctr" anchorCtr="0">
            <a:noAutofit/>
          </a:bodyPr>
          <a:lstStyle/>
          <a:p>
            <a:endParaRPr sz="1400" dirty="0">
              <a:solidFill>
                <a:schemeClr val="dk1"/>
              </a:solidFill>
              <a:latin typeface="Calibri"/>
              <a:ea typeface="Calibri"/>
              <a:cs typeface="Calibri"/>
              <a:sym typeface="Calibri"/>
            </a:endParaRPr>
          </a:p>
        </p:txBody>
      </p:sp>
      <p:sp>
        <p:nvSpPr>
          <p:cNvPr id="455" name="Google Shape;455;p31"/>
          <p:cNvSpPr/>
          <p:nvPr/>
        </p:nvSpPr>
        <p:spPr>
          <a:xfrm>
            <a:off x="675872" y="3261926"/>
            <a:ext cx="274323" cy="274320"/>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46A5F0"/>
          </a:solidFill>
          <a:ln>
            <a:noFill/>
          </a:ln>
        </p:spPr>
        <p:txBody>
          <a:bodyPr spcFirstLastPara="1" wrap="square" lIns="28575" tIns="28575" rIns="28575" bIns="28575" anchor="ctr" anchorCtr="0">
            <a:noAutofit/>
          </a:bodyPr>
          <a:lstStyle/>
          <a:p>
            <a:endParaRPr sz="1400" dirty="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22E235BD-B6AB-FD47-8CCC-A537131CF47C}"/>
              </a:ext>
            </a:extLst>
          </p:cNvPr>
          <p:cNvSpPr>
            <a:spLocks noGrp="1"/>
          </p:cNvSpPr>
          <p:nvPr>
            <p:ph type="title"/>
          </p:nvPr>
        </p:nvSpPr>
        <p:spPr/>
        <p:txBody>
          <a:bodyPr>
            <a:normAutofit/>
          </a:bodyPr>
          <a:lstStyle/>
          <a:p>
            <a:r>
              <a:rPr lang="en-US" dirty="0"/>
              <a:t>Technology – Hard Truths</a:t>
            </a:r>
          </a:p>
        </p:txBody>
      </p:sp>
      <p:sp>
        <p:nvSpPr>
          <p:cNvPr id="13" name="Title 1">
            <a:extLst>
              <a:ext uri="{FF2B5EF4-FFF2-40B4-BE49-F238E27FC236}">
                <a16:creationId xmlns:a16="http://schemas.microsoft.com/office/drawing/2014/main" id="{45069A66-2E3A-9D46-BB80-A8A5AE5697C7}"/>
              </a:ext>
            </a:extLst>
          </p:cNvPr>
          <p:cNvSpPr txBox="1">
            <a:spLocks/>
          </p:cNvSpPr>
          <p:nvPr/>
        </p:nvSpPr>
        <p:spPr>
          <a:xfrm>
            <a:off x="-2337120" y="1438507"/>
            <a:ext cx="407959" cy="489390"/>
          </a:xfrm>
          <a:prstGeom prst="rect">
            <a:avLst/>
          </a:prstGeom>
        </p:spPr>
        <p:txBody>
          <a:bodyPr vert="horz" lIns="91440" tIns="45720" rIns="91440" bIns="45720" rtlCol="0" anchor="ctr">
            <a:normAutofit/>
          </a:bodyPr>
          <a:lstStyle>
            <a:lvl1pPr algn="l" defTabSz="457200" rtl="0" eaLnBrk="1" latinLnBrk="0" hangingPunct="1">
              <a:spcBef>
                <a:spcPct val="0"/>
              </a:spcBef>
              <a:buNone/>
              <a:tabLst/>
              <a:defRPr sz="2200" kern="1200">
                <a:solidFill>
                  <a:srgbClr val="047678"/>
                </a:solidFill>
                <a:latin typeface="Century Gothic"/>
                <a:ea typeface="+mj-ea"/>
                <a:cs typeface="Century Gothic"/>
              </a:defRPr>
            </a:lvl1pPr>
          </a:lstStyle>
          <a:p>
            <a:r>
              <a:rPr lang="en-US" sz="1100" dirty="0">
                <a:solidFill>
                  <a:schemeClr val="bg1"/>
                </a:solidFill>
              </a:rPr>
              <a:t>4</a:t>
            </a:r>
          </a:p>
        </p:txBody>
      </p:sp>
      <p:sp>
        <p:nvSpPr>
          <p:cNvPr id="14" name="Title 1">
            <a:extLst>
              <a:ext uri="{FF2B5EF4-FFF2-40B4-BE49-F238E27FC236}">
                <a16:creationId xmlns:a16="http://schemas.microsoft.com/office/drawing/2014/main" id="{35C7CF7F-6FB7-7B4F-A80D-792C7C4DCAAD}"/>
              </a:ext>
            </a:extLst>
          </p:cNvPr>
          <p:cNvSpPr txBox="1">
            <a:spLocks/>
          </p:cNvSpPr>
          <p:nvPr/>
        </p:nvSpPr>
        <p:spPr>
          <a:xfrm>
            <a:off x="4445077" y="4700042"/>
            <a:ext cx="407959" cy="489390"/>
          </a:xfrm>
          <a:prstGeom prst="rect">
            <a:avLst/>
          </a:prstGeom>
        </p:spPr>
        <p:txBody>
          <a:bodyPr vert="horz" lIns="91440" tIns="45720" rIns="91440" bIns="45720" rtlCol="0" anchor="ctr">
            <a:normAutofit/>
          </a:bodyPr>
          <a:lstStyle>
            <a:lvl1pPr algn="l" defTabSz="457200" rtl="0" eaLnBrk="1" latinLnBrk="0" hangingPunct="1">
              <a:spcBef>
                <a:spcPct val="0"/>
              </a:spcBef>
              <a:buNone/>
              <a:tabLst/>
              <a:defRPr sz="2200" kern="1200">
                <a:solidFill>
                  <a:srgbClr val="047678"/>
                </a:solidFill>
                <a:latin typeface="Century Gothic"/>
                <a:ea typeface="+mj-ea"/>
                <a:cs typeface="Century Gothic"/>
              </a:defRPr>
            </a:lvl1pPr>
          </a:lstStyle>
          <a:p>
            <a:r>
              <a:rPr lang="en-US" sz="1100" dirty="0">
                <a:solidFill>
                  <a:schemeClr val="bg1"/>
                </a:solidFill>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378" name="Google Shape;378;p29"/>
          <p:cNvGrpSpPr/>
          <p:nvPr/>
        </p:nvGrpSpPr>
        <p:grpSpPr>
          <a:xfrm>
            <a:off x="0" y="16439"/>
            <a:ext cx="9144000" cy="4517797"/>
            <a:chOff x="0" y="0"/>
            <a:chExt cx="12192000" cy="6023729"/>
          </a:xfrm>
        </p:grpSpPr>
        <p:pic>
          <p:nvPicPr>
            <p:cNvPr id="379" name="Google Shape;379;p29"/>
            <p:cNvPicPr preferRelativeResize="0"/>
            <p:nvPr/>
          </p:nvPicPr>
          <p:blipFill rotWithShape="1">
            <a:blip r:embed="rId3">
              <a:alphaModFix/>
            </a:blip>
            <a:srcRect t="26" b="12139"/>
            <a:stretch/>
          </p:blipFill>
          <p:spPr>
            <a:xfrm>
              <a:off x="0" y="0"/>
              <a:ext cx="12192000" cy="6023729"/>
            </a:xfrm>
            <a:prstGeom prst="rect">
              <a:avLst/>
            </a:prstGeom>
            <a:noFill/>
            <a:ln>
              <a:noFill/>
            </a:ln>
          </p:spPr>
        </p:pic>
        <p:sp>
          <p:nvSpPr>
            <p:cNvPr id="380" name="Google Shape;380;p29"/>
            <p:cNvSpPr/>
            <p:nvPr/>
          </p:nvSpPr>
          <p:spPr>
            <a:xfrm>
              <a:off x="0" y="0"/>
              <a:ext cx="7871381" cy="6023729"/>
            </a:xfrm>
            <a:prstGeom prst="rect">
              <a:avLst/>
            </a:prstGeom>
            <a:gradFill>
              <a:gsLst>
                <a:gs pos="0">
                  <a:srgbClr val="2870B0">
                    <a:alpha val="0"/>
                  </a:srgbClr>
                </a:gs>
                <a:gs pos="99000">
                  <a:srgbClr val="2870B0"/>
                </a:gs>
                <a:gs pos="100000">
                  <a:srgbClr val="2870B0"/>
                </a:gs>
              </a:gsLst>
              <a:lin ang="10800000" scaled="0"/>
            </a:gradFill>
            <a:ln>
              <a:noFill/>
            </a:ln>
          </p:spPr>
          <p:txBody>
            <a:bodyPr spcFirstLastPara="1" wrap="square" lIns="68575" tIns="34275" rIns="68575" bIns="34275" anchor="ctr" anchorCtr="0">
              <a:noAutofit/>
            </a:bodyPr>
            <a:lstStyle/>
            <a:p>
              <a:pPr algn="ctr"/>
              <a:endParaRPr sz="1400" dirty="0">
                <a:solidFill>
                  <a:schemeClr val="lt1"/>
                </a:solidFill>
                <a:latin typeface="Calibri"/>
                <a:ea typeface="Calibri"/>
                <a:cs typeface="Calibri"/>
                <a:sym typeface="Calibri"/>
              </a:endParaRPr>
            </a:p>
          </p:txBody>
        </p:sp>
      </p:grpSp>
      <p:sp>
        <p:nvSpPr>
          <p:cNvPr id="381" name="Google Shape;381;p29"/>
          <p:cNvSpPr/>
          <p:nvPr/>
        </p:nvSpPr>
        <p:spPr>
          <a:xfrm>
            <a:off x="953926" y="1097765"/>
            <a:ext cx="4865211" cy="1835118"/>
          </a:xfrm>
          <a:prstGeom prst="rect">
            <a:avLst/>
          </a:prstGeom>
          <a:noFill/>
          <a:ln>
            <a:noFill/>
          </a:ln>
        </p:spPr>
        <p:txBody>
          <a:bodyPr spcFirstLastPara="1" wrap="square" lIns="68575" tIns="34275" rIns="68575" bIns="34275" anchor="t" anchorCtr="0">
            <a:noAutofit/>
          </a:bodyPr>
          <a:lstStyle/>
          <a:p>
            <a:r>
              <a:rPr lang="en" dirty="0">
                <a:solidFill>
                  <a:schemeClr val="bg1"/>
                </a:solidFill>
                <a:latin typeface="Century Gothic" panose="020B0502020202020204" pitchFamily="34" charset="0"/>
                <a:sym typeface="Calibri"/>
              </a:rPr>
              <a:t>24-7 access to information and the ability to self-service </a:t>
            </a:r>
            <a:br>
              <a:rPr lang="en" dirty="0">
                <a:solidFill>
                  <a:schemeClr val="bg1"/>
                </a:solidFill>
                <a:latin typeface="Century Gothic" panose="020B0502020202020204" pitchFamily="34" charset="0"/>
                <a:sym typeface="Calibri"/>
              </a:rPr>
            </a:br>
            <a:endParaRPr lang="en" dirty="0">
              <a:solidFill>
                <a:schemeClr val="bg1"/>
              </a:solidFill>
              <a:latin typeface="Century Gothic" panose="020B0502020202020204" pitchFamily="34" charset="0"/>
              <a:sym typeface="Calibri"/>
            </a:endParaRPr>
          </a:p>
          <a:p>
            <a:r>
              <a:rPr lang="en" dirty="0">
                <a:solidFill>
                  <a:schemeClr val="bg1"/>
                </a:solidFill>
                <a:latin typeface="Century Gothic" panose="020B0502020202020204" pitchFamily="34" charset="0"/>
                <a:sym typeface="Calibri"/>
              </a:rPr>
              <a:t>Insuretech “hype” – Promises of quicker, faster, easier</a:t>
            </a:r>
            <a:endParaRPr dirty="0">
              <a:solidFill>
                <a:schemeClr val="bg1"/>
              </a:solidFill>
              <a:latin typeface="Century Gothic" panose="020B0502020202020204" pitchFamily="34" charset="0"/>
            </a:endParaRPr>
          </a:p>
        </p:txBody>
      </p:sp>
      <p:sp>
        <p:nvSpPr>
          <p:cNvPr id="382" name="Google Shape;382;p29"/>
          <p:cNvSpPr txBox="1"/>
          <p:nvPr/>
        </p:nvSpPr>
        <p:spPr>
          <a:xfrm>
            <a:off x="452196" y="334738"/>
            <a:ext cx="6277377" cy="565426"/>
          </a:xfrm>
          <a:prstGeom prst="rect">
            <a:avLst/>
          </a:prstGeom>
          <a:noFill/>
          <a:ln>
            <a:noFill/>
          </a:ln>
        </p:spPr>
        <p:txBody>
          <a:bodyPr spcFirstLastPara="1" wrap="square" lIns="68575" tIns="34275" rIns="68575" bIns="34275" anchor="t" anchorCtr="0">
            <a:noAutofit/>
          </a:bodyPr>
          <a:lstStyle/>
          <a:p>
            <a:r>
              <a:rPr lang="en" sz="2700" dirty="0">
                <a:solidFill>
                  <a:schemeClr val="bg1"/>
                </a:solidFill>
                <a:latin typeface="Century Gothic" panose="020B0502020202020204" pitchFamily="34" charset="0"/>
                <a:sym typeface="Calibri"/>
              </a:rPr>
              <a:t>Technology: Increased Expectations</a:t>
            </a:r>
            <a:endParaRPr sz="2700" dirty="0">
              <a:solidFill>
                <a:schemeClr val="bg1"/>
              </a:solidFill>
              <a:latin typeface="Century Gothic" panose="020B0502020202020204" pitchFamily="34" charset="0"/>
            </a:endParaRPr>
          </a:p>
        </p:txBody>
      </p:sp>
      <p:sp>
        <p:nvSpPr>
          <p:cNvPr id="383" name="Google Shape;383;p29"/>
          <p:cNvSpPr/>
          <p:nvPr/>
        </p:nvSpPr>
        <p:spPr>
          <a:xfrm>
            <a:off x="209449" y="3362168"/>
            <a:ext cx="5996142" cy="899589"/>
          </a:xfrm>
          <a:prstGeom prst="rect">
            <a:avLst/>
          </a:prstGeom>
          <a:gradFill>
            <a:gsLst>
              <a:gs pos="0">
                <a:srgbClr val="46A5F0">
                  <a:alpha val="0"/>
                </a:srgbClr>
              </a:gs>
              <a:gs pos="50000">
                <a:srgbClr val="46A5F0">
                  <a:alpha val="0"/>
                </a:srgbClr>
              </a:gs>
              <a:gs pos="100000">
                <a:srgbClr val="46A5F0">
                  <a:alpha val="14901"/>
                </a:srgbClr>
              </a:gs>
            </a:gsLst>
            <a:lin ang="8100000" scaled="0"/>
          </a:gradFill>
          <a:ln w="15875" cap="flat" cmpd="sng">
            <a:solidFill>
              <a:srgbClr val="46A5F0"/>
            </a:solidFill>
            <a:prstDash val="solid"/>
            <a:miter lim="800000"/>
            <a:headEnd type="none" w="sm" len="sm"/>
            <a:tailEnd type="none" w="sm" len="sm"/>
          </a:ln>
        </p:spPr>
        <p:txBody>
          <a:bodyPr spcFirstLastPara="1" wrap="square" lIns="891525" tIns="137150" rIns="274325" bIns="137150" anchor="ctr" anchorCtr="0">
            <a:noAutofit/>
          </a:bodyPr>
          <a:lstStyle/>
          <a:p>
            <a:r>
              <a:rPr lang="en" sz="1313" dirty="0">
                <a:solidFill>
                  <a:schemeClr val="bg1"/>
                </a:solidFill>
                <a:latin typeface="Century Gothic" panose="020B0502020202020204" pitchFamily="34" charset="0"/>
                <a:sym typeface="Calibri"/>
              </a:rPr>
              <a:t>These shifts in expectations are contributing to ever-growing pressure on risk managers to differentiate themselves by delivering better and more complete pictures of data.</a:t>
            </a:r>
            <a:endParaRPr sz="1313" dirty="0">
              <a:solidFill>
                <a:schemeClr val="bg1"/>
              </a:solidFill>
              <a:latin typeface="Century Gothic" panose="020B0502020202020204" pitchFamily="34" charset="0"/>
              <a:sym typeface="Calibri"/>
            </a:endParaRPr>
          </a:p>
        </p:txBody>
      </p:sp>
      <p:grpSp>
        <p:nvGrpSpPr>
          <p:cNvPr id="384" name="Google Shape;384;p29"/>
          <p:cNvGrpSpPr/>
          <p:nvPr/>
        </p:nvGrpSpPr>
        <p:grpSpPr>
          <a:xfrm>
            <a:off x="449011" y="3529083"/>
            <a:ext cx="460763" cy="493792"/>
            <a:chOff x="4547504" y="4979485"/>
            <a:chExt cx="164248" cy="183055"/>
          </a:xfrm>
        </p:grpSpPr>
        <p:sp>
          <p:nvSpPr>
            <p:cNvPr id="385" name="Google Shape;385;p29"/>
            <p:cNvSpPr/>
            <p:nvPr/>
          </p:nvSpPr>
          <p:spPr>
            <a:xfrm>
              <a:off x="4547504" y="5014591"/>
              <a:ext cx="112842" cy="106573"/>
            </a:xfrm>
            <a:custGeom>
              <a:avLst/>
              <a:gdLst/>
              <a:ahLst/>
              <a:cxnLst/>
              <a:rect l="l" t="t" r="r" b="b"/>
              <a:pathLst>
                <a:path w="395" h="376" extrusionOk="0">
                  <a:moveTo>
                    <a:pt x="38" y="5"/>
                  </a:moveTo>
                  <a:lnTo>
                    <a:pt x="38" y="5"/>
                  </a:lnTo>
                  <a:cubicBezTo>
                    <a:pt x="23" y="5"/>
                    <a:pt x="14" y="19"/>
                    <a:pt x="9" y="33"/>
                  </a:cubicBezTo>
                  <a:cubicBezTo>
                    <a:pt x="0" y="52"/>
                    <a:pt x="0" y="71"/>
                    <a:pt x="4" y="90"/>
                  </a:cubicBezTo>
                  <a:lnTo>
                    <a:pt x="4" y="90"/>
                  </a:lnTo>
                  <a:cubicBezTo>
                    <a:pt x="28" y="133"/>
                    <a:pt x="28" y="133"/>
                    <a:pt x="28" y="133"/>
                  </a:cubicBezTo>
                  <a:cubicBezTo>
                    <a:pt x="33" y="133"/>
                    <a:pt x="33" y="133"/>
                    <a:pt x="33" y="133"/>
                  </a:cubicBezTo>
                  <a:cubicBezTo>
                    <a:pt x="114" y="228"/>
                    <a:pt x="114" y="228"/>
                    <a:pt x="114" y="228"/>
                  </a:cubicBezTo>
                  <a:cubicBezTo>
                    <a:pt x="114" y="252"/>
                    <a:pt x="114" y="252"/>
                    <a:pt x="114" y="252"/>
                  </a:cubicBezTo>
                  <a:cubicBezTo>
                    <a:pt x="114" y="261"/>
                    <a:pt x="118" y="266"/>
                    <a:pt x="123" y="266"/>
                  </a:cubicBezTo>
                  <a:cubicBezTo>
                    <a:pt x="133" y="266"/>
                    <a:pt x="137" y="261"/>
                    <a:pt x="137" y="252"/>
                  </a:cubicBezTo>
                  <a:cubicBezTo>
                    <a:pt x="137" y="223"/>
                    <a:pt x="137" y="223"/>
                    <a:pt x="137" y="223"/>
                  </a:cubicBezTo>
                  <a:cubicBezTo>
                    <a:pt x="137" y="223"/>
                    <a:pt x="137" y="219"/>
                    <a:pt x="133" y="214"/>
                  </a:cubicBezTo>
                  <a:cubicBezTo>
                    <a:pt x="52" y="119"/>
                    <a:pt x="52" y="119"/>
                    <a:pt x="52" y="119"/>
                  </a:cubicBezTo>
                  <a:cubicBezTo>
                    <a:pt x="28" y="76"/>
                    <a:pt x="28" y="76"/>
                    <a:pt x="28" y="76"/>
                  </a:cubicBezTo>
                  <a:cubicBezTo>
                    <a:pt x="23" y="67"/>
                    <a:pt x="23" y="52"/>
                    <a:pt x="33" y="43"/>
                  </a:cubicBezTo>
                  <a:cubicBezTo>
                    <a:pt x="33" y="38"/>
                    <a:pt x="33" y="33"/>
                    <a:pt x="38" y="33"/>
                  </a:cubicBezTo>
                  <a:cubicBezTo>
                    <a:pt x="71" y="90"/>
                    <a:pt x="71" y="90"/>
                    <a:pt x="71" y="90"/>
                  </a:cubicBezTo>
                  <a:cubicBezTo>
                    <a:pt x="71" y="90"/>
                    <a:pt x="76" y="90"/>
                    <a:pt x="76" y="95"/>
                  </a:cubicBezTo>
                  <a:cubicBezTo>
                    <a:pt x="128" y="147"/>
                    <a:pt x="128" y="147"/>
                    <a:pt x="128" y="147"/>
                  </a:cubicBezTo>
                  <a:cubicBezTo>
                    <a:pt x="142" y="162"/>
                    <a:pt x="166" y="166"/>
                    <a:pt x="180" y="166"/>
                  </a:cubicBezTo>
                  <a:cubicBezTo>
                    <a:pt x="209" y="166"/>
                    <a:pt x="209" y="166"/>
                    <a:pt x="209" y="166"/>
                  </a:cubicBezTo>
                  <a:cubicBezTo>
                    <a:pt x="228" y="166"/>
                    <a:pt x="247" y="162"/>
                    <a:pt x="261" y="147"/>
                  </a:cubicBezTo>
                  <a:cubicBezTo>
                    <a:pt x="313" y="95"/>
                    <a:pt x="313" y="95"/>
                    <a:pt x="313" y="95"/>
                  </a:cubicBezTo>
                  <a:cubicBezTo>
                    <a:pt x="318" y="90"/>
                    <a:pt x="318" y="90"/>
                    <a:pt x="318" y="90"/>
                  </a:cubicBezTo>
                  <a:cubicBezTo>
                    <a:pt x="351" y="33"/>
                    <a:pt x="351" y="33"/>
                    <a:pt x="351" y="33"/>
                  </a:cubicBezTo>
                  <a:cubicBezTo>
                    <a:pt x="356" y="33"/>
                    <a:pt x="356" y="38"/>
                    <a:pt x="361" y="43"/>
                  </a:cubicBezTo>
                  <a:cubicBezTo>
                    <a:pt x="365" y="52"/>
                    <a:pt x="365" y="67"/>
                    <a:pt x="361" y="76"/>
                  </a:cubicBezTo>
                  <a:cubicBezTo>
                    <a:pt x="337" y="119"/>
                    <a:pt x="337" y="119"/>
                    <a:pt x="337" y="119"/>
                  </a:cubicBezTo>
                  <a:cubicBezTo>
                    <a:pt x="256" y="214"/>
                    <a:pt x="256" y="214"/>
                    <a:pt x="256" y="214"/>
                  </a:cubicBezTo>
                  <a:cubicBezTo>
                    <a:pt x="251" y="219"/>
                    <a:pt x="251" y="223"/>
                    <a:pt x="251" y="223"/>
                  </a:cubicBezTo>
                  <a:cubicBezTo>
                    <a:pt x="251" y="366"/>
                    <a:pt x="251" y="366"/>
                    <a:pt x="251" y="366"/>
                  </a:cubicBezTo>
                  <a:cubicBezTo>
                    <a:pt x="251" y="371"/>
                    <a:pt x="256" y="375"/>
                    <a:pt x="266" y="375"/>
                  </a:cubicBezTo>
                  <a:cubicBezTo>
                    <a:pt x="270" y="375"/>
                    <a:pt x="275" y="371"/>
                    <a:pt x="275" y="366"/>
                  </a:cubicBezTo>
                  <a:cubicBezTo>
                    <a:pt x="275" y="228"/>
                    <a:pt x="275" y="228"/>
                    <a:pt x="275" y="228"/>
                  </a:cubicBezTo>
                  <a:cubicBezTo>
                    <a:pt x="356" y="133"/>
                    <a:pt x="356" y="133"/>
                    <a:pt x="356" y="133"/>
                  </a:cubicBezTo>
                  <a:cubicBezTo>
                    <a:pt x="361" y="133"/>
                    <a:pt x="361" y="133"/>
                    <a:pt x="361" y="133"/>
                  </a:cubicBezTo>
                  <a:cubicBezTo>
                    <a:pt x="384" y="90"/>
                    <a:pt x="384" y="90"/>
                    <a:pt x="384" y="90"/>
                  </a:cubicBezTo>
                  <a:lnTo>
                    <a:pt x="384" y="90"/>
                  </a:lnTo>
                  <a:cubicBezTo>
                    <a:pt x="394" y="71"/>
                    <a:pt x="389" y="52"/>
                    <a:pt x="380" y="33"/>
                  </a:cubicBezTo>
                  <a:cubicBezTo>
                    <a:pt x="375" y="19"/>
                    <a:pt x="365" y="5"/>
                    <a:pt x="351" y="5"/>
                  </a:cubicBezTo>
                  <a:cubicBezTo>
                    <a:pt x="346" y="0"/>
                    <a:pt x="342" y="5"/>
                    <a:pt x="337" y="10"/>
                  </a:cubicBezTo>
                  <a:cubicBezTo>
                    <a:pt x="294" y="76"/>
                    <a:pt x="294" y="76"/>
                    <a:pt x="294" y="76"/>
                  </a:cubicBezTo>
                  <a:cubicBezTo>
                    <a:pt x="242" y="133"/>
                    <a:pt x="242" y="133"/>
                    <a:pt x="242" y="133"/>
                  </a:cubicBezTo>
                  <a:cubicBezTo>
                    <a:pt x="237" y="138"/>
                    <a:pt x="223" y="143"/>
                    <a:pt x="209" y="143"/>
                  </a:cubicBezTo>
                  <a:cubicBezTo>
                    <a:pt x="180" y="143"/>
                    <a:pt x="180" y="143"/>
                    <a:pt x="180" y="143"/>
                  </a:cubicBezTo>
                  <a:cubicBezTo>
                    <a:pt x="166" y="143"/>
                    <a:pt x="152" y="138"/>
                    <a:pt x="147" y="133"/>
                  </a:cubicBezTo>
                  <a:cubicBezTo>
                    <a:pt x="95" y="76"/>
                    <a:pt x="95" y="76"/>
                    <a:pt x="95" y="76"/>
                  </a:cubicBezTo>
                  <a:cubicBezTo>
                    <a:pt x="52" y="10"/>
                    <a:pt x="52" y="10"/>
                    <a:pt x="52" y="10"/>
                  </a:cubicBezTo>
                  <a:cubicBezTo>
                    <a:pt x="47" y="5"/>
                    <a:pt x="42" y="0"/>
                    <a:pt x="38" y="5"/>
                  </a:cubicBez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86" name="Google Shape;386;p29"/>
            <p:cNvSpPr/>
            <p:nvPr/>
          </p:nvSpPr>
          <p:spPr>
            <a:xfrm>
              <a:off x="4588880" y="5014591"/>
              <a:ext cx="31345" cy="35106"/>
            </a:xfrm>
            <a:custGeom>
              <a:avLst/>
              <a:gdLst/>
              <a:ahLst/>
              <a:cxnLst/>
              <a:rect l="l" t="t" r="r" b="b"/>
              <a:pathLst>
                <a:path w="110" h="125" extrusionOk="0">
                  <a:moveTo>
                    <a:pt x="0" y="57"/>
                  </a:moveTo>
                  <a:lnTo>
                    <a:pt x="0" y="57"/>
                  </a:lnTo>
                  <a:cubicBezTo>
                    <a:pt x="0" y="71"/>
                    <a:pt x="0" y="71"/>
                    <a:pt x="0" y="71"/>
                  </a:cubicBezTo>
                  <a:cubicBezTo>
                    <a:pt x="0" y="100"/>
                    <a:pt x="24" y="124"/>
                    <a:pt x="52" y="124"/>
                  </a:cubicBezTo>
                  <a:cubicBezTo>
                    <a:pt x="86" y="124"/>
                    <a:pt x="109" y="100"/>
                    <a:pt x="109" y="71"/>
                  </a:cubicBezTo>
                  <a:cubicBezTo>
                    <a:pt x="109" y="57"/>
                    <a:pt x="109" y="57"/>
                    <a:pt x="109" y="57"/>
                  </a:cubicBezTo>
                  <a:cubicBezTo>
                    <a:pt x="109" y="24"/>
                    <a:pt x="86" y="0"/>
                    <a:pt x="52" y="0"/>
                  </a:cubicBezTo>
                  <a:cubicBezTo>
                    <a:pt x="24" y="0"/>
                    <a:pt x="0" y="24"/>
                    <a:pt x="0" y="57"/>
                  </a:cubicBezTo>
                  <a:close/>
                  <a:moveTo>
                    <a:pt x="24" y="57"/>
                  </a:moveTo>
                  <a:lnTo>
                    <a:pt x="24" y="57"/>
                  </a:lnTo>
                  <a:cubicBezTo>
                    <a:pt x="24" y="38"/>
                    <a:pt x="33" y="29"/>
                    <a:pt x="52" y="29"/>
                  </a:cubicBezTo>
                  <a:cubicBezTo>
                    <a:pt x="71" y="29"/>
                    <a:pt x="81" y="38"/>
                    <a:pt x="81" y="57"/>
                  </a:cubicBezTo>
                  <a:cubicBezTo>
                    <a:pt x="81" y="71"/>
                    <a:pt x="81" y="71"/>
                    <a:pt x="81" y="71"/>
                  </a:cubicBezTo>
                  <a:cubicBezTo>
                    <a:pt x="81" y="86"/>
                    <a:pt x="71" y="100"/>
                    <a:pt x="52" y="100"/>
                  </a:cubicBezTo>
                  <a:cubicBezTo>
                    <a:pt x="33" y="100"/>
                    <a:pt x="24" y="86"/>
                    <a:pt x="24" y="71"/>
                  </a:cubicBezTo>
                  <a:lnTo>
                    <a:pt x="24" y="57"/>
                  </a:ln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87" name="Google Shape;387;p29"/>
            <p:cNvSpPr/>
            <p:nvPr/>
          </p:nvSpPr>
          <p:spPr>
            <a:xfrm>
              <a:off x="4640285" y="5078535"/>
              <a:ext cx="31346" cy="35106"/>
            </a:xfrm>
            <a:custGeom>
              <a:avLst/>
              <a:gdLst/>
              <a:ahLst/>
              <a:cxnLst/>
              <a:rect l="l" t="t" r="r" b="b"/>
              <a:pathLst>
                <a:path w="110" h="125" extrusionOk="0">
                  <a:moveTo>
                    <a:pt x="0" y="57"/>
                  </a:moveTo>
                  <a:lnTo>
                    <a:pt x="0" y="57"/>
                  </a:lnTo>
                  <a:cubicBezTo>
                    <a:pt x="0" y="72"/>
                    <a:pt x="0" y="72"/>
                    <a:pt x="0" y="72"/>
                  </a:cubicBezTo>
                  <a:cubicBezTo>
                    <a:pt x="0" y="100"/>
                    <a:pt x="23" y="124"/>
                    <a:pt x="52" y="124"/>
                  </a:cubicBezTo>
                  <a:cubicBezTo>
                    <a:pt x="85" y="124"/>
                    <a:pt x="109" y="100"/>
                    <a:pt x="109" y="72"/>
                  </a:cubicBezTo>
                  <a:cubicBezTo>
                    <a:pt x="109" y="57"/>
                    <a:pt x="109" y="57"/>
                    <a:pt x="109" y="57"/>
                  </a:cubicBezTo>
                  <a:cubicBezTo>
                    <a:pt x="109" y="24"/>
                    <a:pt x="85" y="0"/>
                    <a:pt x="52" y="0"/>
                  </a:cubicBezTo>
                  <a:cubicBezTo>
                    <a:pt x="23" y="0"/>
                    <a:pt x="0" y="24"/>
                    <a:pt x="0" y="57"/>
                  </a:cubicBezTo>
                  <a:close/>
                  <a:moveTo>
                    <a:pt x="80" y="57"/>
                  </a:moveTo>
                  <a:lnTo>
                    <a:pt x="80" y="57"/>
                  </a:lnTo>
                  <a:cubicBezTo>
                    <a:pt x="80" y="72"/>
                    <a:pt x="80" y="72"/>
                    <a:pt x="80" y="72"/>
                  </a:cubicBezTo>
                  <a:cubicBezTo>
                    <a:pt x="80" y="91"/>
                    <a:pt x="71" y="100"/>
                    <a:pt x="52" y="100"/>
                  </a:cubicBezTo>
                  <a:cubicBezTo>
                    <a:pt x="38" y="100"/>
                    <a:pt x="23" y="91"/>
                    <a:pt x="23" y="72"/>
                  </a:cubicBezTo>
                  <a:cubicBezTo>
                    <a:pt x="23" y="57"/>
                    <a:pt x="23" y="57"/>
                    <a:pt x="23" y="57"/>
                  </a:cubicBezTo>
                  <a:cubicBezTo>
                    <a:pt x="23" y="38"/>
                    <a:pt x="38" y="29"/>
                    <a:pt x="52" y="29"/>
                  </a:cubicBezTo>
                  <a:cubicBezTo>
                    <a:pt x="71" y="29"/>
                    <a:pt x="80" y="38"/>
                    <a:pt x="80" y="57"/>
                  </a:cubicBez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88" name="Google Shape;388;p29"/>
            <p:cNvSpPr/>
            <p:nvPr/>
          </p:nvSpPr>
          <p:spPr>
            <a:xfrm>
              <a:off x="4627747" y="5078535"/>
              <a:ext cx="84005" cy="84005"/>
            </a:xfrm>
            <a:custGeom>
              <a:avLst/>
              <a:gdLst/>
              <a:ahLst/>
              <a:cxnLst/>
              <a:rect l="l" t="t" r="r" b="b"/>
              <a:pathLst>
                <a:path w="295" h="296" extrusionOk="0">
                  <a:moveTo>
                    <a:pt x="261" y="162"/>
                  </a:moveTo>
                  <a:lnTo>
                    <a:pt x="261" y="162"/>
                  </a:lnTo>
                  <a:cubicBezTo>
                    <a:pt x="285" y="105"/>
                    <a:pt x="285" y="105"/>
                    <a:pt x="285" y="105"/>
                  </a:cubicBezTo>
                  <a:cubicBezTo>
                    <a:pt x="294" y="86"/>
                    <a:pt x="290" y="53"/>
                    <a:pt x="280" y="29"/>
                  </a:cubicBezTo>
                  <a:cubicBezTo>
                    <a:pt x="275" y="15"/>
                    <a:pt x="266" y="5"/>
                    <a:pt x="252" y="5"/>
                  </a:cubicBezTo>
                  <a:cubicBezTo>
                    <a:pt x="247" y="0"/>
                    <a:pt x="242" y="5"/>
                    <a:pt x="237" y="10"/>
                  </a:cubicBezTo>
                  <a:cubicBezTo>
                    <a:pt x="199" y="105"/>
                    <a:pt x="199" y="105"/>
                    <a:pt x="199" y="105"/>
                  </a:cubicBezTo>
                  <a:cubicBezTo>
                    <a:pt x="147" y="129"/>
                    <a:pt x="147" y="129"/>
                    <a:pt x="147" y="129"/>
                  </a:cubicBezTo>
                  <a:cubicBezTo>
                    <a:pt x="142" y="133"/>
                    <a:pt x="142" y="133"/>
                    <a:pt x="142" y="133"/>
                  </a:cubicBezTo>
                  <a:cubicBezTo>
                    <a:pt x="128" y="138"/>
                    <a:pt x="119" y="143"/>
                    <a:pt x="114" y="143"/>
                  </a:cubicBezTo>
                  <a:cubicBezTo>
                    <a:pt x="95" y="143"/>
                    <a:pt x="95" y="143"/>
                    <a:pt x="95" y="143"/>
                  </a:cubicBezTo>
                  <a:cubicBezTo>
                    <a:pt x="38" y="143"/>
                    <a:pt x="0" y="167"/>
                    <a:pt x="0" y="209"/>
                  </a:cubicBezTo>
                  <a:cubicBezTo>
                    <a:pt x="0" y="281"/>
                    <a:pt x="0" y="281"/>
                    <a:pt x="0" y="281"/>
                  </a:cubicBezTo>
                  <a:cubicBezTo>
                    <a:pt x="0" y="285"/>
                    <a:pt x="5" y="295"/>
                    <a:pt x="14" y="295"/>
                  </a:cubicBezTo>
                  <a:cubicBezTo>
                    <a:pt x="19" y="295"/>
                    <a:pt x="24" y="285"/>
                    <a:pt x="24" y="281"/>
                  </a:cubicBezTo>
                  <a:cubicBezTo>
                    <a:pt x="24" y="209"/>
                    <a:pt x="24" y="209"/>
                    <a:pt x="24" y="209"/>
                  </a:cubicBezTo>
                  <a:cubicBezTo>
                    <a:pt x="24" y="195"/>
                    <a:pt x="33" y="167"/>
                    <a:pt x="95" y="167"/>
                  </a:cubicBezTo>
                  <a:cubicBezTo>
                    <a:pt x="114" y="167"/>
                    <a:pt x="114" y="167"/>
                    <a:pt x="114" y="167"/>
                  </a:cubicBezTo>
                  <a:cubicBezTo>
                    <a:pt x="123" y="167"/>
                    <a:pt x="138" y="162"/>
                    <a:pt x="152" y="157"/>
                  </a:cubicBezTo>
                  <a:cubicBezTo>
                    <a:pt x="214" y="124"/>
                    <a:pt x="214" y="124"/>
                    <a:pt x="214" y="124"/>
                  </a:cubicBezTo>
                  <a:cubicBezTo>
                    <a:pt x="218" y="124"/>
                    <a:pt x="218" y="119"/>
                    <a:pt x="218" y="119"/>
                  </a:cubicBezTo>
                  <a:cubicBezTo>
                    <a:pt x="256" y="38"/>
                    <a:pt x="256" y="38"/>
                    <a:pt x="256" y="38"/>
                  </a:cubicBezTo>
                  <a:cubicBezTo>
                    <a:pt x="256" y="38"/>
                    <a:pt x="256" y="38"/>
                    <a:pt x="256" y="43"/>
                  </a:cubicBezTo>
                  <a:cubicBezTo>
                    <a:pt x="266" y="62"/>
                    <a:pt x="266" y="81"/>
                    <a:pt x="266" y="91"/>
                  </a:cubicBezTo>
                  <a:cubicBezTo>
                    <a:pt x="237" y="148"/>
                    <a:pt x="237" y="148"/>
                    <a:pt x="237" y="148"/>
                  </a:cubicBezTo>
                  <a:cubicBezTo>
                    <a:pt x="157" y="214"/>
                    <a:pt x="157" y="214"/>
                    <a:pt x="157" y="214"/>
                  </a:cubicBezTo>
                  <a:cubicBezTo>
                    <a:pt x="157" y="219"/>
                    <a:pt x="152" y="219"/>
                    <a:pt x="152" y="224"/>
                  </a:cubicBezTo>
                  <a:cubicBezTo>
                    <a:pt x="152" y="281"/>
                    <a:pt x="152" y="281"/>
                    <a:pt x="152" y="281"/>
                  </a:cubicBezTo>
                  <a:cubicBezTo>
                    <a:pt x="152" y="285"/>
                    <a:pt x="161" y="295"/>
                    <a:pt x="166" y="295"/>
                  </a:cubicBezTo>
                  <a:cubicBezTo>
                    <a:pt x="176" y="295"/>
                    <a:pt x="180" y="285"/>
                    <a:pt x="180" y="281"/>
                  </a:cubicBezTo>
                  <a:cubicBezTo>
                    <a:pt x="180" y="228"/>
                    <a:pt x="180" y="228"/>
                    <a:pt x="180" y="228"/>
                  </a:cubicBezTo>
                  <a:cubicBezTo>
                    <a:pt x="256" y="167"/>
                    <a:pt x="256" y="167"/>
                    <a:pt x="256" y="167"/>
                  </a:cubicBezTo>
                  <a:cubicBezTo>
                    <a:pt x="261" y="162"/>
                    <a:pt x="261" y="162"/>
                    <a:pt x="261" y="162"/>
                  </a:cubicBez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89" name="Google Shape;389;p29"/>
            <p:cNvSpPr/>
            <p:nvPr/>
          </p:nvSpPr>
          <p:spPr>
            <a:xfrm>
              <a:off x="4576341" y="5089819"/>
              <a:ext cx="31345" cy="35106"/>
            </a:xfrm>
            <a:custGeom>
              <a:avLst/>
              <a:gdLst/>
              <a:ahLst/>
              <a:cxnLst/>
              <a:rect l="l" t="t" r="r" b="b"/>
              <a:pathLst>
                <a:path w="111" h="125" extrusionOk="0">
                  <a:moveTo>
                    <a:pt x="0" y="57"/>
                  </a:moveTo>
                  <a:lnTo>
                    <a:pt x="0" y="57"/>
                  </a:lnTo>
                  <a:cubicBezTo>
                    <a:pt x="0" y="71"/>
                    <a:pt x="0" y="71"/>
                    <a:pt x="0" y="71"/>
                  </a:cubicBezTo>
                  <a:cubicBezTo>
                    <a:pt x="0" y="100"/>
                    <a:pt x="24" y="124"/>
                    <a:pt x="53" y="124"/>
                  </a:cubicBezTo>
                  <a:cubicBezTo>
                    <a:pt x="86" y="124"/>
                    <a:pt x="110" y="100"/>
                    <a:pt x="110" y="71"/>
                  </a:cubicBezTo>
                  <a:cubicBezTo>
                    <a:pt x="110" y="57"/>
                    <a:pt x="110" y="57"/>
                    <a:pt x="110" y="57"/>
                  </a:cubicBezTo>
                  <a:cubicBezTo>
                    <a:pt x="110" y="24"/>
                    <a:pt x="86" y="0"/>
                    <a:pt x="53" y="0"/>
                  </a:cubicBezTo>
                  <a:cubicBezTo>
                    <a:pt x="24" y="0"/>
                    <a:pt x="0" y="24"/>
                    <a:pt x="0" y="57"/>
                  </a:cubicBezTo>
                  <a:close/>
                  <a:moveTo>
                    <a:pt x="81" y="57"/>
                  </a:moveTo>
                  <a:lnTo>
                    <a:pt x="81" y="57"/>
                  </a:lnTo>
                  <a:cubicBezTo>
                    <a:pt x="81" y="71"/>
                    <a:pt x="81" y="71"/>
                    <a:pt x="81" y="71"/>
                  </a:cubicBezTo>
                  <a:cubicBezTo>
                    <a:pt x="81" y="86"/>
                    <a:pt x="72" y="100"/>
                    <a:pt x="53" y="100"/>
                  </a:cubicBezTo>
                  <a:cubicBezTo>
                    <a:pt x="38" y="100"/>
                    <a:pt x="24" y="86"/>
                    <a:pt x="24" y="71"/>
                  </a:cubicBezTo>
                  <a:cubicBezTo>
                    <a:pt x="24" y="57"/>
                    <a:pt x="24" y="57"/>
                    <a:pt x="24" y="57"/>
                  </a:cubicBezTo>
                  <a:cubicBezTo>
                    <a:pt x="24" y="38"/>
                    <a:pt x="38" y="29"/>
                    <a:pt x="53" y="29"/>
                  </a:cubicBezTo>
                  <a:cubicBezTo>
                    <a:pt x="72" y="29"/>
                    <a:pt x="81" y="38"/>
                    <a:pt x="81" y="57"/>
                  </a:cubicBezTo>
                  <a:close/>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90" name="Google Shape;390;p29"/>
            <p:cNvSpPr/>
            <p:nvPr/>
          </p:nvSpPr>
          <p:spPr>
            <a:xfrm>
              <a:off x="4563803" y="5131194"/>
              <a:ext cx="55167" cy="31346"/>
            </a:xfrm>
            <a:custGeom>
              <a:avLst/>
              <a:gdLst/>
              <a:ahLst/>
              <a:cxnLst/>
              <a:rect l="l" t="t" r="r" b="b"/>
              <a:pathLst>
                <a:path w="195" h="110" extrusionOk="0">
                  <a:moveTo>
                    <a:pt x="14" y="109"/>
                  </a:moveTo>
                  <a:lnTo>
                    <a:pt x="14" y="109"/>
                  </a:lnTo>
                  <a:cubicBezTo>
                    <a:pt x="19" y="109"/>
                    <a:pt x="23" y="99"/>
                    <a:pt x="23" y="95"/>
                  </a:cubicBezTo>
                  <a:cubicBezTo>
                    <a:pt x="23" y="66"/>
                    <a:pt x="23" y="66"/>
                    <a:pt x="23" y="66"/>
                  </a:cubicBezTo>
                  <a:cubicBezTo>
                    <a:pt x="23" y="28"/>
                    <a:pt x="76" y="23"/>
                    <a:pt x="95" y="23"/>
                  </a:cubicBezTo>
                  <a:cubicBezTo>
                    <a:pt x="118" y="23"/>
                    <a:pt x="166" y="28"/>
                    <a:pt x="166" y="66"/>
                  </a:cubicBezTo>
                  <a:cubicBezTo>
                    <a:pt x="166" y="95"/>
                    <a:pt x="166" y="95"/>
                    <a:pt x="166" y="95"/>
                  </a:cubicBezTo>
                  <a:cubicBezTo>
                    <a:pt x="166" y="99"/>
                    <a:pt x="171" y="109"/>
                    <a:pt x="180" y="109"/>
                  </a:cubicBezTo>
                  <a:cubicBezTo>
                    <a:pt x="185" y="109"/>
                    <a:pt x="194" y="99"/>
                    <a:pt x="194" y="95"/>
                  </a:cubicBezTo>
                  <a:cubicBezTo>
                    <a:pt x="194" y="66"/>
                    <a:pt x="194" y="66"/>
                    <a:pt x="194" y="66"/>
                  </a:cubicBezTo>
                  <a:cubicBezTo>
                    <a:pt x="194" y="23"/>
                    <a:pt x="156" y="0"/>
                    <a:pt x="95" y="0"/>
                  </a:cubicBezTo>
                  <a:cubicBezTo>
                    <a:pt x="38" y="0"/>
                    <a:pt x="0" y="23"/>
                    <a:pt x="0" y="66"/>
                  </a:cubicBezTo>
                  <a:cubicBezTo>
                    <a:pt x="0" y="95"/>
                    <a:pt x="0" y="95"/>
                    <a:pt x="0" y="95"/>
                  </a:cubicBezTo>
                  <a:cubicBezTo>
                    <a:pt x="0" y="99"/>
                    <a:pt x="4" y="109"/>
                    <a:pt x="14" y="109"/>
                  </a:cubicBez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91" name="Google Shape;391;p29"/>
            <p:cNvSpPr/>
            <p:nvPr/>
          </p:nvSpPr>
          <p:spPr>
            <a:xfrm>
              <a:off x="4598910" y="4979485"/>
              <a:ext cx="8776" cy="27583"/>
            </a:xfrm>
            <a:custGeom>
              <a:avLst/>
              <a:gdLst/>
              <a:ahLst/>
              <a:cxnLst/>
              <a:rect l="l" t="t" r="r" b="b"/>
              <a:pathLst>
                <a:path w="30" h="96" extrusionOk="0">
                  <a:moveTo>
                    <a:pt x="29" y="80"/>
                  </a:moveTo>
                  <a:lnTo>
                    <a:pt x="29" y="80"/>
                  </a:lnTo>
                  <a:cubicBezTo>
                    <a:pt x="29" y="14"/>
                    <a:pt x="29" y="14"/>
                    <a:pt x="29" y="14"/>
                  </a:cubicBezTo>
                  <a:cubicBezTo>
                    <a:pt x="29" y="4"/>
                    <a:pt x="24" y="0"/>
                    <a:pt x="14" y="0"/>
                  </a:cubicBezTo>
                  <a:cubicBezTo>
                    <a:pt x="10" y="0"/>
                    <a:pt x="0" y="4"/>
                    <a:pt x="0" y="14"/>
                  </a:cubicBezTo>
                  <a:cubicBezTo>
                    <a:pt x="0" y="80"/>
                    <a:pt x="0" y="80"/>
                    <a:pt x="0" y="80"/>
                  </a:cubicBezTo>
                  <a:cubicBezTo>
                    <a:pt x="0" y="90"/>
                    <a:pt x="10" y="95"/>
                    <a:pt x="14" y="95"/>
                  </a:cubicBezTo>
                  <a:cubicBezTo>
                    <a:pt x="24" y="95"/>
                    <a:pt x="29" y="90"/>
                    <a:pt x="29" y="80"/>
                  </a:cubicBez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92" name="Google Shape;392;p29"/>
            <p:cNvSpPr/>
            <p:nvPr/>
          </p:nvSpPr>
          <p:spPr>
            <a:xfrm>
              <a:off x="4615209" y="4990769"/>
              <a:ext cx="20061" cy="20061"/>
            </a:xfrm>
            <a:custGeom>
              <a:avLst/>
              <a:gdLst/>
              <a:ahLst/>
              <a:cxnLst/>
              <a:rect l="l" t="t" r="r" b="b"/>
              <a:pathLst>
                <a:path w="72" h="72" extrusionOk="0">
                  <a:moveTo>
                    <a:pt x="24" y="66"/>
                  </a:moveTo>
                  <a:lnTo>
                    <a:pt x="24" y="66"/>
                  </a:lnTo>
                  <a:cubicBezTo>
                    <a:pt x="67" y="23"/>
                    <a:pt x="67" y="23"/>
                    <a:pt x="67" y="23"/>
                  </a:cubicBezTo>
                  <a:cubicBezTo>
                    <a:pt x="71" y="19"/>
                    <a:pt x="71" y="14"/>
                    <a:pt x="67" y="9"/>
                  </a:cubicBezTo>
                  <a:cubicBezTo>
                    <a:pt x="62" y="0"/>
                    <a:pt x="52" y="0"/>
                    <a:pt x="48" y="9"/>
                  </a:cubicBezTo>
                  <a:cubicBezTo>
                    <a:pt x="5" y="47"/>
                    <a:pt x="5" y="47"/>
                    <a:pt x="5" y="47"/>
                  </a:cubicBezTo>
                  <a:cubicBezTo>
                    <a:pt x="0" y="52"/>
                    <a:pt x="0" y="61"/>
                    <a:pt x="5" y="66"/>
                  </a:cubicBezTo>
                  <a:cubicBezTo>
                    <a:pt x="10" y="71"/>
                    <a:pt x="10" y="71"/>
                    <a:pt x="14" y="71"/>
                  </a:cubicBezTo>
                  <a:cubicBezTo>
                    <a:pt x="19" y="71"/>
                    <a:pt x="19" y="71"/>
                    <a:pt x="24" y="66"/>
                  </a:cubicBez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93" name="Google Shape;393;p29"/>
            <p:cNvSpPr/>
            <p:nvPr/>
          </p:nvSpPr>
          <p:spPr>
            <a:xfrm>
              <a:off x="4572579" y="4990769"/>
              <a:ext cx="18808" cy="20061"/>
            </a:xfrm>
            <a:custGeom>
              <a:avLst/>
              <a:gdLst/>
              <a:ahLst/>
              <a:cxnLst/>
              <a:rect l="l" t="t" r="r" b="b"/>
              <a:pathLst>
                <a:path w="68" h="72" extrusionOk="0">
                  <a:moveTo>
                    <a:pt x="24" y="9"/>
                  </a:moveTo>
                  <a:lnTo>
                    <a:pt x="24" y="9"/>
                  </a:lnTo>
                  <a:cubicBezTo>
                    <a:pt x="14" y="0"/>
                    <a:pt x="10" y="0"/>
                    <a:pt x="5" y="9"/>
                  </a:cubicBezTo>
                  <a:cubicBezTo>
                    <a:pt x="0" y="14"/>
                    <a:pt x="0" y="19"/>
                    <a:pt x="5" y="23"/>
                  </a:cubicBezTo>
                  <a:cubicBezTo>
                    <a:pt x="48" y="66"/>
                    <a:pt x="48" y="66"/>
                    <a:pt x="48" y="66"/>
                  </a:cubicBezTo>
                  <a:cubicBezTo>
                    <a:pt x="48" y="71"/>
                    <a:pt x="52" y="71"/>
                    <a:pt x="52" y="71"/>
                  </a:cubicBezTo>
                  <a:cubicBezTo>
                    <a:pt x="57" y="71"/>
                    <a:pt x="62" y="71"/>
                    <a:pt x="62" y="66"/>
                  </a:cubicBezTo>
                  <a:cubicBezTo>
                    <a:pt x="67" y="61"/>
                    <a:pt x="67" y="52"/>
                    <a:pt x="62" y="47"/>
                  </a:cubicBezTo>
                  <a:lnTo>
                    <a:pt x="24" y="9"/>
                  </a:lnTo>
                </a:path>
              </a:pathLst>
            </a:custGeom>
            <a:solidFill>
              <a:srgbClr val="95D1FD"/>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grpSp>
      <p:sp>
        <p:nvSpPr>
          <p:cNvPr id="394" name="Google Shape;394;p29"/>
          <p:cNvSpPr/>
          <p:nvPr/>
        </p:nvSpPr>
        <p:spPr>
          <a:xfrm>
            <a:off x="584705" y="1329449"/>
            <a:ext cx="285280" cy="274318"/>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95D1FD"/>
          </a:solidFill>
          <a:ln>
            <a:noFill/>
          </a:ln>
        </p:spPr>
        <p:txBody>
          <a:bodyPr spcFirstLastPara="1" wrap="square" lIns="28575" tIns="28575" rIns="28575" bIns="285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395" name="Google Shape;395;p29"/>
          <p:cNvSpPr/>
          <p:nvPr/>
        </p:nvSpPr>
        <p:spPr>
          <a:xfrm>
            <a:off x="584705" y="2001020"/>
            <a:ext cx="285280" cy="274318"/>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95D1FD"/>
          </a:solidFill>
          <a:ln>
            <a:noFill/>
          </a:ln>
        </p:spPr>
        <p:txBody>
          <a:bodyPr spcFirstLastPara="1" wrap="square" lIns="28575" tIns="28575" rIns="28575" bIns="285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20" name="Title 1">
            <a:extLst>
              <a:ext uri="{FF2B5EF4-FFF2-40B4-BE49-F238E27FC236}">
                <a16:creationId xmlns:a16="http://schemas.microsoft.com/office/drawing/2014/main" id="{C62768B3-4015-5143-8D11-C4842EC57809}"/>
              </a:ext>
            </a:extLst>
          </p:cNvPr>
          <p:cNvSpPr txBox="1">
            <a:spLocks/>
          </p:cNvSpPr>
          <p:nvPr/>
        </p:nvSpPr>
        <p:spPr>
          <a:xfrm>
            <a:off x="4445077" y="4700042"/>
            <a:ext cx="407959" cy="489390"/>
          </a:xfrm>
          <a:prstGeom prst="rect">
            <a:avLst/>
          </a:prstGeom>
        </p:spPr>
        <p:txBody>
          <a:bodyPr vert="horz" lIns="91440" tIns="45720" rIns="91440" bIns="45720" rtlCol="0" anchor="ctr">
            <a:normAutofit/>
          </a:bodyPr>
          <a:lstStyle>
            <a:lvl1pPr algn="l" defTabSz="457200" rtl="0" eaLnBrk="1" latinLnBrk="0" hangingPunct="1">
              <a:spcBef>
                <a:spcPct val="0"/>
              </a:spcBef>
              <a:buNone/>
              <a:tabLst/>
              <a:defRPr sz="2200" kern="1200">
                <a:solidFill>
                  <a:srgbClr val="047678"/>
                </a:solidFill>
                <a:latin typeface="Century Gothic"/>
                <a:ea typeface="+mj-ea"/>
                <a:cs typeface="Century Gothic"/>
              </a:defRPr>
            </a:lvl1pPr>
          </a:lstStyle>
          <a:p>
            <a:r>
              <a:rPr lang="en-US" sz="1100" dirty="0">
                <a:solidFill>
                  <a:schemeClr val="bg1"/>
                </a:solidFill>
              </a:rPr>
              <a:t>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30"/>
          <p:cNvPicPr preferRelativeResize="0"/>
          <p:nvPr/>
        </p:nvPicPr>
        <p:blipFill rotWithShape="1">
          <a:blip r:embed="rId3">
            <a:alphaModFix amt="50000"/>
          </a:blip>
          <a:srcRect t="12330" r="5549" b="1655"/>
          <a:stretch/>
        </p:blipFill>
        <p:spPr>
          <a:xfrm flipH="1">
            <a:off x="-4715" y="1091633"/>
            <a:ext cx="9143999" cy="3255264"/>
          </a:xfrm>
          <a:prstGeom prst="rect">
            <a:avLst/>
          </a:prstGeom>
          <a:noFill/>
          <a:ln>
            <a:noFill/>
          </a:ln>
        </p:spPr>
      </p:pic>
      <p:sp>
        <p:nvSpPr>
          <p:cNvPr id="402" name="Google Shape;402;p30"/>
          <p:cNvSpPr/>
          <p:nvPr/>
        </p:nvSpPr>
        <p:spPr>
          <a:xfrm>
            <a:off x="2" y="1092258"/>
            <a:ext cx="2977798" cy="3254639"/>
          </a:xfrm>
          <a:prstGeom prst="rect">
            <a:avLst/>
          </a:prstGeom>
          <a:solidFill>
            <a:srgbClr val="2870B0"/>
          </a:solidFill>
          <a:ln>
            <a:noFill/>
          </a:ln>
        </p:spPr>
        <p:txBody>
          <a:bodyPr spcFirstLastPara="1" wrap="square" lIns="68575" tIns="34275" rIns="68575" bIns="34275" anchor="ctr" anchorCtr="0">
            <a:noAutofit/>
          </a:bodyPr>
          <a:lstStyle/>
          <a:p>
            <a:pPr algn="ctr"/>
            <a:endParaRPr sz="1400" dirty="0">
              <a:solidFill>
                <a:schemeClr val="lt1"/>
              </a:solidFill>
              <a:latin typeface="Century Gothic" panose="020B0502020202020204" pitchFamily="34" charset="0"/>
              <a:ea typeface="Calibri"/>
              <a:cs typeface="Calibri"/>
              <a:sym typeface="Calibri"/>
            </a:endParaRPr>
          </a:p>
        </p:txBody>
      </p:sp>
      <p:sp>
        <p:nvSpPr>
          <p:cNvPr id="404" name="Google Shape;404;p30"/>
          <p:cNvSpPr/>
          <p:nvPr/>
        </p:nvSpPr>
        <p:spPr>
          <a:xfrm>
            <a:off x="347875" y="2001768"/>
            <a:ext cx="2443638" cy="761747"/>
          </a:xfrm>
          <a:prstGeom prst="rect">
            <a:avLst/>
          </a:prstGeom>
          <a:noFill/>
          <a:ln>
            <a:noFill/>
          </a:ln>
        </p:spPr>
        <p:txBody>
          <a:bodyPr spcFirstLastPara="1" wrap="square" lIns="68575" tIns="34275" rIns="68575" bIns="34275" anchor="t" anchorCtr="0">
            <a:noAutofit/>
          </a:bodyPr>
          <a:lstStyle/>
          <a:p>
            <a:r>
              <a:rPr lang="en" sz="1500" dirty="0">
                <a:solidFill>
                  <a:schemeClr val="bg1"/>
                </a:solidFill>
                <a:latin typeface="Century Gothic" panose="020B0502020202020204" pitchFamily="34" charset="0"/>
                <a:ea typeface="+mj-ea"/>
                <a:cs typeface="+mj-cs"/>
                <a:sym typeface="Calibri"/>
              </a:rPr>
              <a:t>Technology </a:t>
            </a:r>
            <a:r>
              <a:rPr lang="en" sz="1500" i="1" dirty="0">
                <a:solidFill>
                  <a:schemeClr val="bg1"/>
                </a:solidFill>
                <a:latin typeface="Century Gothic" panose="020B0502020202020204" pitchFamily="34" charset="0"/>
                <a:ea typeface="+mj-ea"/>
                <a:cs typeface="+mj-cs"/>
                <a:sym typeface="Calibri"/>
              </a:rPr>
              <a:t>can</a:t>
            </a:r>
            <a:r>
              <a:rPr lang="en" sz="1500" dirty="0">
                <a:solidFill>
                  <a:schemeClr val="bg1"/>
                </a:solidFill>
                <a:latin typeface="Century Gothic" panose="020B0502020202020204" pitchFamily="34" charset="0"/>
                <a:ea typeface="+mj-ea"/>
                <a:cs typeface="+mj-cs"/>
                <a:sym typeface="Calibri"/>
              </a:rPr>
              <a:t> contribute to solving the challenges you face.</a:t>
            </a:r>
            <a:endParaRPr sz="1500" dirty="0">
              <a:solidFill>
                <a:schemeClr val="bg1"/>
              </a:solidFill>
              <a:latin typeface="Century Gothic" panose="020B0502020202020204" pitchFamily="34" charset="0"/>
              <a:ea typeface="+mj-ea"/>
              <a:cs typeface="+mj-cs"/>
              <a:sym typeface="Calibri"/>
            </a:endParaRPr>
          </a:p>
        </p:txBody>
      </p:sp>
      <p:sp>
        <p:nvSpPr>
          <p:cNvPr id="405" name="Google Shape;405;p30"/>
          <p:cNvSpPr/>
          <p:nvPr/>
        </p:nvSpPr>
        <p:spPr>
          <a:xfrm>
            <a:off x="3303389" y="1713975"/>
            <a:ext cx="1981744" cy="530915"/>
          </a:xfrm>
          <a:prstGeom prst="rect">
            <a:avLst/>
          </a:prstGeom>
          <a:noFill/>
          <a:ln>
            <a:noFill/>
          </a:ln>
        </p:spPr>
        <p:txBody>
          <a:bodyPr spcFirstLastPara="1" wrap="square" lIns="68575" tIns="34275" rIns="68575" bIns="34275" anchor="t" anchorCtr="0">
            <a:noAutofit/>
          </a:bodyPr>
          <a:lstStyle/>
          <a:p>
            <a:r>
              <a:rPr lang="en" sz="1500" b="1" dirty="0">
                <a:latin typeface="Century Gothic" panose="020B0502020202020204" pitchFamily="34" charset="0"/>
                <a:ea typeface="+mj-ea"/>
                <a:cs typeface="+mj-cs"/>
                <a:sym typeface="Calibri"/>
              </a:rPr>
              <a:t>Communication/</a:t>
            </a:r>
            <a:br>
              <a:rPr lang="en" sz="1500" b="1" dirty="0">
                <a:latin typeface="Century Gothic" panose="020B0502020202020204" pitchFamily="34" charset="0"/>
                <a:ea typeface="+mj-ea"/>
                <a:cs typeface="+mj-cs"/>
                <a:sym typeface="Calibri"/>
              </a:rPr>
            </a:br>
            <a:r>
              <a:rPr lang="en" sz="1500" b="1" dirty="0">
                <a:latin typeface="Century Gothic" panose="020B0502020202020204" pitchFamily="34" charset="0"/>
                <a:ea typeface="+mj-ea"/>
                <a:cs typeface="+mj-cs"/>
                <a:sym typeface="Calibri"/>
              </a:rPr>
              <a:t>Information</a:t>
            </a:r>
            <a:endParaRPr sz="1500" b="1" dirty="0">
              <a:latin typeface="Century Gothic" panose="020B0502020202020204" pitchFamily="34" charset="0"/>
              <a:ea typeface="+mj-ea"/>
              <a:cs typeface="+mj-cs"/>
              <a:sym typeface="Calibri"/>
            </a:endParaRPr>
          </a:p>
        </p:txBody>
      </p:sp>
      <p:sp>
        <p:nvSpPr>
          <p:cNvPr id="406" name="Google Shape;406;p30"/>
          <p:cNvSpPr/>
          <p:nvPr/>
        </p:nvSpPr>
        <p:spPr>
          <a:xfrm>
            <a:off x="6210062" y="2846933"/>
            <a:ext cx="2774691" cy="1100301"/>
          </a:xfrm>
          <a:prstGeom prst="rect">
            <a:avLst/>
          </a:prstGeom>
          <a:noFill/>
          <a:ln>
            <a:noFill/>
          </a:ln>
        </p:spPr>
        <p:txBody>
          <a:bodyPr spcFirstLastPara="1" wrap="square" lIns="68575" tIns="34275" rIns="68575" bIns="34275" anchor="t" anchorCtr="0">
            <a:noAutofit/>
          </a:bodyPr>
          <a:lstStyle/>
          <a:p>
            <a:r>
              <a:rPr lang="en" sz="1350" dirty="0">
                <a:latin typeface="Century Gothic" panose="020B0502020202020204" pitchFamily="34" charset="0"/>
                <a:ea typeface="+mj-ea"/>
                <a:cs typeface="+mj-cs"/>
                <a:sym typeface="Calibri"/>
              </a:rPr>
              <a:t>Help gather and organize data</a:t>
            </a:r>
            <a:endParaRPr sz="1350" dirty="0">
              <a:latin typeface="Century Gothic" panose="020B0502020202020204" pitchFamily="34" charset="0"/>
              <a:ea typeface="+mj-ea"/>
              <a:cs typeface="+mj-cs"/>
            </a:endParaRPr>
          </a:p>
          <a:p>
            <a:pPr marL="177796" indent="-184145">
              <a:spcBef>
                <a:spcPts val="1500"/>
              </a:spcBef>
              <a:buClr>
                <a:schemeClr val="dk1"/>
              </a:buClr>
              <a:buSzPts val="1100"/>
              <a:buFont typeface="Arial"/>
              <a:buChar char="•"/>
            </a:pPr>
            <a:r>
              <a:rPr lang="en" sz="1050" dirty="0">
                <a:latin typeface="Century Gothic" panose="020B0502020202020204" pitchFamily="34" charset="0"/>
                <a:ea typeface="+mj-ea"/>
                <a:cs typeface="+mj-cs"/>
                <a:sym typeface="Calibri"/>
              </a:rPr>
              <a:t>Exposure values for property and assets</a:t>
            </a:r>
            <a:endParaRPr sz="1050" dirty="0">
              <a:latin typeface="Century Gothic" panose="020B0502020202020204" pitchFamily="34" charset="0"/>
              <a:ea typeface="+mj-ea"/>
              <a:cs typeface="+mj-cs"/>
            </a:endParaRPr>
          </a:p>
          <a:p>
            <a:pPr marL="177796" indent="-184145">
              <a:spcBef>
                <a:spcPts val="800"/>
              </a:spcBef>
              <a:buClr>
                <a:schemeClr val="dk1"/>
              </a:buClr>
              <a:buSzPts val="1100"/>
              <a:buFont typeface="Arial"/>
              <a:buChar char="•"/>
            </a:pPr>
            <a:r>
              <a:rPr lang="en" sz="1050" dirty="0">
                <a:latin typeface="Century Gothic" panose="020B0502020202020204" pitchFamily="34" charset="0"/>
                <a:ea typeface="+mj-ea"/>
                <a:cs typeface="+mj-cs"/>
                <a:sym typeface="Calibri"/>
              </a:rPr>
              <a:t>Historical loss data</a:t>
            </a:r>
            <a:endParaRPr sz="1050" dirty="0">
              <a:latin typeface="Century Gothic" panose="020B0502020202020204" pitchFamily="34" charset="0"/>
              <a:ea typeface="+mj-ea"/>
              <a:cs typeface="+mj-cs"/>
            </a:endParaRPr>
          </a:p>
          <a:p>
            <a:pPr marL="177796" indent="-184145">
              <a:spcBef>
                <a:spcPts val="800"/>
              </a:spcBef>
              <a:buClr>
                <a:schemeClr val="dk1"/>
              </a:buClr>
              <a:buSzPts val="1100"/>
              <a:buFont typeface="Arial"/>
              <a:buChar char="•"/>
            </a:pPr>
            <a:r>
              <a:rPr lang="en" sz="1050" dirty="0">
                <a:latin typeface="Century Gothic" panose="020B0502020202020204" pitchFamily="34" charset="0"/>
                <a:ea typeface="+mj-ea"/>
                <a:cs typeface="+mj-cs"/>
                <a:sym typeface="Calibri"/>
              </a:rPr>
              <a:t>Loss prevention and safety program data</a:t>
            </a:r>
            <a:endParaRPr sz="1050" dirty="0">
              <a:latin typeface="Century Gothic" panose="020B0502020202020204" pitchFamily="34" charset="0"/>
              <a:ea typeface="+mj-ea"/>
              <a:cs typeface="+mj-cs"/>
            </a:endParaRPr>
          </a:p>
        </p:txBody>
      </p:sp>
      <p:cxnSp>
        <p:nvCxnSpPr>
          <p:cNvPr id="407" name="Google Shape;407;p30"/>
          <p:cNvCxnSpPr/>
          <p:nvPr/>
        </p:nvCxnSpPr>
        <p:spPr>
          <a:xfrm>
            <a:off x="3303389" y="2687097"/>
            <a:ext cx="5439211" cy="0"/>
          </a:xfrm>
          <a:prstGeom prst="straightConnector1">
            <a:avLst/>
          </a:prstGeom>
          <a:noFill/>
          <a:ln w="9525" cap="flat" cmpd="sng">
            <a:solidFill>
              <a:srgbClr val="46A5F0"/>
            </a:solidFill>
            <a:prstDash val="solid"/>
            <a:miter lim="800000"/>
            <a:headEnd type="none" w="sm" len="sm"/>
            <a:tailEnd type="none" w="sm" len="sm"/>
          </a:ln>
        </p:spPr>
      </p:cxnSp>
      <p:sp>
        <p:nvSpPr>
          <p:cNvPr id="408" name="Google Shape;408;p30"/>
          <p:cNvSpPr/>
          <p:nvPr/>
        </p:nvSpPr>
        <p:spPr>
          <a:xfrm>
            <a:off x="6210062" y="1470353"/>
            <a:ext cx="2709125" cy="746358"/>
          </a:xfrm>
          <a:prstGeom prst="rect">
            <a:avLst/>
          </a:prstGeom>
          <a:noFill/>
          <a:ln>
            <a:noFill/>
          </a:ln>
        </p:spPr>
        <p:txBody>
          <a:bodyPr spcFirstLastPara="1" wrap="square" lIns="68575" tIns="34275" rIns="68575" bIns="34275" anchor="t" anchorCtr="0">
            <a:noAutofit/>
          </a:bodyPr>
          <a:lstStyle/>
          <a:p>
            <a:r>
              <a:rPr lang="en" sz="1350" dirty="0">
                <a:latin typeface="Century Gothic" panose="020B0502020202020204" pitchFamily="34" charset="0"/>
                <a:ea typeface="+mj-ea"/>
                <a:cs typeface="+mj-cs"/>
                <a:sym typeface="Calibri"/>
              </a:rPr>
              <a:t>Realize efficiencies</a:t>
            </a:r>
            <a:endParaRPr sz="1350" dirty="0">
              <a:latin typeface="Century Gothic" panose="020B0502020202020204" pitchFamily="34" charset="0"/>
              <a:ea typeface="+mj-ea"/>
              <a:cs typeface="+mj-cs"/>
            </a:endParaRPr>
          </a:p>
          <a:p>
            <a:pPr>
              <a:spcBef>
                <a:spcPts val="1500"/>
              </a:spcBef>
            </a:pPr>
            <a:r>
              <a:rPr lang="en" sz="1350" dirty="0">
                <a:latin typeface="Century Gothic" panose="020B0502020202020204" pitchFamily="34" charset="0"/>
                <a:ea typeface="+mj-ea"/>
                <a:cs typeface="+mj-cs"/>
                <a:sym typeface="Calibri"/>
              </a:rPr>
              <a:t>Deliver tailored reports and </a:t>
            </a:r>
            <a:br>
              <a:rPr lang="en" sz="1350" dirty="0">
                <a:latin typeface="Century Gothic" panose="020B0502020202020204" pitchFamily="34" charset="0"/>
                <a:ea typeface="+mj-ea"/>
                <a:cs typeface="+mj-cs"/>
                <a:sym typeface="Calibri"/>
              </a:rPr>
            </a:br>
            <a:r>
              <a:rPr lang="en" sz="1350" dirty="0">
                <a:latin typeface="Century Gothic" panose="020B0502020202020204" pitchFamily="34" charset="0"/>
                <a:ea typeface="+mj-ea"/>
                <a:cs typeface="+mj-cs"/>
                <a:sym typeface="Calibri"/>
              </a:rPr>
              <a:t>actionable insights</a:t>
            </a:r>
            <a:endParaRPr sz="1350" dirty="0">
              <a:latin typeface="Century Gothic" panose="020B0502020202020204" pitchFamily="34" charset="0"/>
              <a:ea typeface="+mj-ea"/>
              <a:cs typeface="+mj-cs"/>
            </a:endParaRPr>
          </a:p>
        </p:txBody>
      </p:sp>
      <p:sp>
        <p:nvSpPr>
          <p:cNvPr id="409" name="Google Shape;409;p30"/>
          <p:cNvSpPr/>
          <p:nvPr/>
        </p:nvSpPr>
        <p:spPr>
          <a:xfrm>
            <a:off x="3301592" y="3300964"/>
            <a:ext cx="2228366" cy="333875"/>
          </a:xfrm>
          <a:prstGeom prst="rect">
            <a:avLst/>
          </a:prstGeom>
          <a:noFill/>
          <a:ln>
            <a:noFill/>
          </a:ln>
        </p:spPr>
        <p:txBody>
          <a:bodyPr spcFirstLastPara="1" wrap="square" lIns="68575" tIns="34275" rIns="68575" bIns="34275" anchor="t" anchorCtr="0">
            <a:noAutofit/>
          </a:bodyPr>
          <a:lstStyle/>
          <a:p>
            <a:r>
              <a:rPr lang="en" sz="1500" b="1" dirty="0">
                <a:latin typeface="Century Gothic" panose="020B0502020202020204" pitchFamily="34" charset="0"/>
                <a:ea typeface="+mj-ea"/>
                <a:cs typeface="+mj-cs"/>
                <a:sym typeface="Calibri"/>
              </a:rPr>
              <a:t>Consolidation &amp; Organization of Data</a:t>
            </a:r>
            <a:endParaRPr sz="1500" b="1" dirty="0">
              <a:latin typeface="Century Gothic" panose="020B0502020202020204" pitchFamily="34" charset="0"/>
              <a:ea typeface="+mj-ea"/>
              <a:cs typeface="+mj-cs"/>
              <a:sym typeface="Calibri"/>
            </a:endParaRPr>
          </a:p>
        </p:txBody>
      </p:sp>
      <p:sp>
        <p:nvSpPr>
          <p:cNvPr id="410" name="Google Shape;410;p30"/>
          <p:cNvSpPr/>
          <p:nvPr/>
        </p:nvSpPr>
        <p:spPr>
          <a:xfrm rot="5400000">
            <a:off x="4702431" y="1652316"/>
            <a:ext cx="1601688" cy="389822"/>
          </a:xfrm>
          <a:prstGeom prst="triangle">
            <a:avLst>
              <a:gd name="adj" fmla="val 50000"/>
            </a:avLst>
          </a:prstGeom>
          <a:gradFill>
            <a:gsLst>
              <a:gs pos="0">
                <a:srgbClr val="46A5F0">
                  <a:alpha val="0"/>
                </a:srgbClr>
              </a:gs>
              <a:gs pos="14000">
                <a:srgbClr val="46A5F0">
                  <a:alpha val="0"/>
                </a:srgbClr>
              </a:gs>
              <a:gs pos="99000">
                <a:srgbClr val="46A5F0">
                  <a:alpha val="25882"/>
                </a:srgbClr>
              </a:gs>
              <a:gs pos="100000">
                <a:srgbClr val="46A5F0">
                  <a:alpha val="25882"/>
                </a:srgbClr>
              </a:gs>
            </a:gsLst>
            <a:lin ang="16200000" scaled="0"/>
          </a:gradFill>
          <a:ln>
            <a:noFill/>
          </a:ln>
        </p:spPr>
        <p:txBody>
          <a:bodyPr spcFirstLastPara="1" wrap="square" lIns="68575" tIns="34275" rIns="68575" bIns="34275" anchor="ctr" anchorCtr="0">
            <a:noAutofit/>
          </a:bodyPr>
          <a:lstStyle/>
          <a:p>
            <a:pPr algn="ctr"/>
            <a:endParaRPr sz="1400" dirty="0">
              <a:solidFill>
                <a:schemeClr val="lt1"/>
              </a:solidFill>
              <a:latin typeface="Century Gothic" panose="020B0502020202020204" pitchFamily="34" charset="0"/>
              <a:ea typeface="Calibri"/>
              <a:cs typeface="Calibri"/>
              <a:sym typeface="Calibri"/>
            </a:endParaRPr>
          </a:p>
        </p:txBody>
      </p:sp>
      <p:sp>
        <p:nvSpPr>
          <p:cNvPr id="411" name="Google Shape;411;p30"/>
          <p:cNvSpPr/>
          <p:nvPr/>
        </p:nvSpPr>
        <p:spPr>
          <a:xfrm rot="5400000">
            <a:off x="4648536" y="3539644"/>
            <a:ext cx="1748405" cy="389822"/>
          </a:xfrm>
          <a:prstGeom prst="triangle">
            <a:avLst>
              <a:gd name="adj" fmla="val 50000"/>
            </a:avLst>
          </a:prstGeom>
          <a:gradFill>
            <a:gsLst>
              <a:gs pos="0">
                <a:srgbClr val="46A5F0">
                  <a:alpha val="0"/>
                </a:srgbClr>
              </a:gs>
              <a:gs pos="14000">
                <a:srgbClr val="46A5F0">
                  <a:alpha val="0"/>
                </a:srgbClr>
              </a:gs>
              <a:gs pos="99000">
                <a:srgbClr val="46A5F0">
                  <a:alpha val="25882"/>
                </a:srgbClr>
              </a:gs>
              <a:gs pos="100000">
                <a:srgbClr val="46A5F0">
                  <a:alpha val="25882"/>
                </a:srgbClr>
              </a:gs>
            </a:gsLst>
            <a:lin ang="16200000" scaled="0"/>
          </a:gradFill>
          <a:ln>
            <a:noFill/>
          </a:ln>
        </p:spPr>
        <p:txBody>
          <a:bodyPr spcFirstLastPara="1" wrap="square" lIns="68575" tIns="34275" rIns="68575" bIns="34275" anchor="ctr" anchorCtr="0">
            <a:noAutofit/>
          </a:bodyPr>
          <a:lstStyle/>
          <a:p>
            <a:pPr algn="ctr"/>
            <a:endParaRPr sz="1400" dirty="0">
              <a:solidFill>
                <a:schemeClr val="lt1"/>
              </a:solidFill>
              <a:latin typeface="Century Gothic" panose="020B0502020202020204" pitchFamily="34" charset="0"/>
              <a:ea typeface="Calibri"/>
              <a:cs typeface="Calibri"/>
              <a:sym typeface="Calibri"/>
            </a:endParaRPr>
          </a:p>
        </p:txBody>
      </p:sp>
      <p:grpSp>
        <p:nvGrpSpPr>
          <p:cNvPr id="412" name="Google Shape;412;p30"/>
          <p:cNvGrpSpPr/>
          <p:nvPr/>
        </p:nvGrpSpPr>
        <p:grpSpPr>
          <a:xfrm>
            <a:off x="3364849" y="1302287"/>
            <a:ext cx="358567" cy="358566"/>
            <a:chOff x="4544996" y="3647949"/>
            <a:chExt cx="203116" cy="203115"/>
          </a:xfrm>
        </p:grpSpPr>
        <p:sp>
          <p:nvSpPr>
            <p:cNvPr id="413" name="Google Shape;413;p30"/>
            <p:cNvSpPr/>
            <p:nvPr/>
          </p:nvSpPr>
          <p:spPr>
            <a:xfrm>
              <a:off x="4544996" y="3652964"/>
              <a:ext cx="77736" cy="86511"/>
            </a:xfrm>
            <a:custGeom>
              <a:avLst/>
              <a:gdLst/>
              <a:ahLst/>
              <a:cxnLst/>
              <a:rect l="l" t="t" r="r" b="b"/>
              <a:pathLst>
                <a:path w="272" h="305" extrusionOk="0">
                  <a:moveTo>
                    <a:pt x="33" y="252"/>
                  </a:moveTo>
                  <a:lnTo>
                    <a:pt x="33" y="252"/>
                  </a:lnTo>
                  <a:cubicBezTo>
                    <a:pt x="152" y="252"/>
                    <a:pt x="152" y="252"/>
                    <a:pt x="152" y="252"/>
                  </a:cubicBezTo>
                  <a:cubicBezTo>
                    <a:pt x="204" y="304"/>
                    <a:pt x="204" y="304"/>
                    <a:pt x="204" y="304"/>
                  </a:cubicBezTo>
                  <a:cubicBezTo>
                    <a:pt x="204" y="304"/>
                    <a:pt x="209" y="304"/>
                    <a:pt x="214" y="304"/>
                  </a:cubicBezTo>
                  <a:cubicBezTo>
                    <a:pt x="214" y="304"/>
                    <a:pt x="214" y="304"/>
                    <a:pt x="219" y="304"/>
                  </a:cubicBezTo>
                  <a:cubicBezTo>
                    <a:pt x="223" y="304"/>
                    <a:pt x="223" y="300"/>
                    <a:pt x="223" y="295"/>
                  </a:cubicBezTo>
                  <a:cubicBezTo>
                    <a:pt x="223" y="252"/>
                    <a:pt x="223" y="252"/>
                    <a:pt x="223" y="252"/>
                  </a:cubicBezTo>
                  <a:cubicBezTo>
                    <a:pt x="233" y="252"/>
                    <a:pt x="233" y="252"/>
                    <a:pt x="233" y="252"/>
                  </a:cubicBezTo>
                  <a:cubicBezTo>
                    <a:pt x="252" y="252"/>
                    <a:pt x="271" y="233"/>
                    <a:pt x="271" y="214"/>
                  </a:cubicBezTo>
                  <a:cubicBezTo>
                    <a:pt x="271" y="48"/>
                    <a:pt x="271" y="48"/>
                    <a:pt x="271" y="48"/>
                  </a:cubicBezTo>
                  <a:cubicBezTo>
                    <a:pt x="271" y="29"/>
                    <a:pt x="252" y="15"/>
                    <a:pt x="233" y="15"/>
                  </a:cubicBezTo>
                  <a:cubicBezTo>
                    <a:pt x="33" y="5"/>
                    <a:pt x="33" y="5"/>
                    <a:pt x="33" y="5"/>
                  </a:cubicBezTo>
                  <a:lnTo>
                    <a:pt x="33" y="5"/>
                  </a:lnTo>
                  <a:cubicBezTo>
                    <a:pt x="24" y="0"/>
                    <a:pt x="19" y="5"/>
                    <a:pt x="10" y="10"/>
                  </a:cubicBezTo>
                  <a:cubicBezTo>
                    <a:pt x="5" y="19"/>
                    <a:pt x="0" y="29"/>
                    <a:pt x="0" y="38"/>
                  </a:cubicBezTo>
                  <a:cubicBezTo>
                    <a:pt x="0" y="214"/>
                    <a:pt x="0" y="214"/>
                    <a:pt x="0" y="214"/>
                  </a:cubicBezTo>
                  <a:cubicBezTo>
                    <a:pt x="0" y="233"/>
                    <a:pt x="14" y="252"/>
                    <a:pt x="33" y="252"/>
                  </a:cubicBezTo>
                  <a:close/>
                  <a:moveTo>
                    <a:pt x="24" y="38"/>
                  </a:moveTo>
                  <a:lnTo>
                    <a:pt x="24" y="38"/>
                  </a:lnTo>
                  <a:cubicBezTo>
                    <a:pt x="24" y="34"/>
                    <a:pt x="24" y="34"/>
                    <a:pt x="29" y="29"/>
                  </a:cubicBezTo>
                  <a:cubicBezTo>
                    <a:pt x="29" y="29"/>
                    <a:pt x="29" y="29"/>
                    <a:pt x="33" y="29"/>
                  </a:cubicBezTo>
                  <a:lnTo>
                    <a:pt x="33" y="29"/>
                  </a:lnTo>
                  <a:cubicBezTo>
                    <a:pt x="233" y="38"/>
                    <a:pt x="233" y="38"/>
                    <a:pt x="233" y="38"/>
                  </a:cubicBezTo>
                  <a:cubicBezTo>
                    <a:pt x="238" y="38"/>
                    <a:pt x="242" y="43"/>
                    <a:pt x="242" y="48"/>
                  </a:cubicBezTo>
                  <a:cubicBezTo>
                    <a:pt x="242" y="214"/>
                    <a:pt x="242" y="214"/>
                    <a:pt x="242" y="214"/>
                  </a:cubicBezTo>
                  <a:cubicBezTo>
                    <a:pt x="242" y="219"/>
                    <a:pt x="238" y="224"/>
                    <a:pt x="233" y="224"/>
                  </a:cubicBezTo>
                  <a:cubicBezTo>
                    <a:pt x="214" y="224"/>
                    <a:pt x="214" y="224"/>
                    <a:pt x="214" y="224"/>
                  </a:cubicBezTo>
                  <a:cubicBezTo>
                    <a:pt x="204" y="224"/>
                    <a:pt x="200" y="228"/>
                    <a:pt x="200" y="238"/>
                  </a:cubicBezTo>
                  <a:cubicBezTo>
                    <a:pt x="200" y="262"/>
                    <a:pt x="200" y="262"/>
                    <a:pt x="200" y="262"/>
                  </a:cubicBezTo>
                  <a:cubicBezTo>
                    <a:pt x="166" y="228"/>
                    <a:pt x="166" y="228"/>
                    <a:pt x="166" y="228"/>
                  </a:cubicBezTo>
                  <a:cubicBezTo>
                    <a:pt x="162" y="228"/>
                    <a:pt x="162" y="224"/>
                    <a:pt x="157" y="224"/>
                  </a:cubicBezTo>
                  <a:cubicBezTo>
                    <a:pt x="33" y="224"/>
                    <a:pt x="33" y="224"/>
                    <a:pt x="33" y="224"/>
                  </a:cubicBezTo>
                  <a:cubicBezTo>
                    <a:pt x="29" y="224"/>
                    <a:pt x="24" y="219"/>
                    <a:pt x="24" y="214"/>
                  </a:cubicBezTo>
                  <a:lnTo>
                    <a:pt x="24" y="38"/>
                  </a:lnTo>
                  <a:close/>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14" name="Google Shape;414;p30"/>
            <p:cNvSpPr/>
            <p:nvPr/>
          </p:nvSpPr>
          <p:spPr>
            <a:xfrm>
              <a:off x="4580103" y="3668009"/>
              <a:ext cx="6269" cy="27583"/>
            </a:xfrm>
            <a:custGeom>
              <a:avLst/>
              <a:gdLst/>
              <a:ahLst/>
              <a:cxnLst/>
              <a:rect l="l" t="t" r="r" b="b"/>
              <a:pathLst>
                <a:path w="24" h="96" extrusionOk="0">
                  <a:moveTo>
                    <a:pt x="9" y="95"/>
                  </a:moveTo>
                  <a:lnTo>
                    <a:pt x="9" y="95"/>
                  </a:lnTo>
                  <a:cubicBezTo>
                    <a:pt x="19" y="95"/>
                    <a:pt x="23" y="85"/>
                    <a:pt x="23" y="80"/>
                  </a:cubicBezTo>
                  <a:cubicBezTo>
                    <a:pt x="23" y="14"/>
                    <a:pt x="23" y="14"/>
                    <a:pt x="23" y="14"/>
                  </a:cubicBezTo>
                  <a:cubicBezTo>
                    <a:pt x="23" y="4"/>
                    <a:pt x="19" y="0"/>
                    <a:pt x="9" y="0"/>
                  </a:cubicBezTo>
                  <a:cubicBezTo>
                    <a:pt x="4" y="0"/>
                    <a:pt x="0" y="4"/>
                    <a:pt x="0" y="14"/>
                  </a:cubicBezTo>
                  <a:cubicBezTo>
                    <a:pt x="0" y="80"/>
                    <a:pt x="0" y="80"/>
                    <a:pt x="0" y="80"/>
                  </a:cubicBezTo>
                  <a:cubicBezTo>
                    <a:pt x="0" y="85"/>
                    <a:pt x="4" y="95"/>
                    <a:pt x="9" y="95"/>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15" name="Google Shape;415;p30"/>
            <p:cNvSpPr/>
            <p:nvPr/>
          </p:nvSpPr>
          <p:spPr>
            <a:xfrm>
              <a:off x="4665361" y="3647949"/>
              <a:ext cx="82751" cy="86511"/>
            </a:xfrm>
            <a:custGeom>
              <a:avLst/>
              <a:gdLst/>
              <a:ahLst/>
              <a:cxnLst/>
              <a:rect l="l" t="t" r="r" b="b"/>
              <a:pathLst>
                <a:path w="291" h="305" extrusionOk="0">
                  <a:moveTo>
                    <a:pt x="290" y="34"/>
                  </a:moveTo>
                  <a:lnTo>
                    <a:pt x="290" y="34"/>
                  </a:lnTo>
                  <a:cubicBezTo>
                    <a:pt x="290" y="24"/>
                    <a:pt x="285" y="15"/>
                    <a:pt x="280" y="10"/>
                  </a:cubicBezTo>
                  <a:cubicBezTo>
                    <a:pt x="271" y="0"/>
                    <a:pt x="261" y="0"/>
                    <a:pt x="252" y="0"/>
                  </a:cubicBezTo>
                  <a:cubicBezTo>
                    <a:pt x="33" y="24"/>
                    <a:pt x="33" y="24"/>
                    <a:pt x="33" y="24"/>
                  </a:cubicBezTo>
                  <a:cubicBezTo>
                    <a:pt x="14" y="24"/>
                    <a:pt x="0" y="38"/>
                    <a:pt x="0" y="57"/>
                  </a:cubicBezTo>
                  <a:cubicBezTo>
                    <a:pt x="0" y="190"/>
                    <a:pt x="0" y="190"/>
                    <a:pt x="0" y="190"/>
                  </a:cubicBezTo>
                  <a:cubicBezTo>
                    <a:pt x="0" y="209"/>
                    <a:pt x="14" y="224"/>
                    <a:pt x="33" y="224"/>
                  </a:cubicBezTo>
                  <a:cubicBezTo>
                    <a:pt x="43" y="224"/>
                    <a:pt x="43" y="224"/>
                    <a:pt x="43" y="224"/>
                  </a:cubicBezTo>
                  <a:cubicBezTo>
                    <a:pt x="43" y="290"/>
                    <a:pt x="43" y="290"/>
                    <a:pt x="43" y="290"/>
                  </a:cubicBezTo>
                  <a:cubicBezTo>
                    <a:pt x="43" y="295"/>
                    <a:pt x="47" y="300"/>
                    <a:pt x="52" y="300"/>
                  </a:cubicBezTo>
                  <a:cubicBezTo>
                    <a:pt x="52" y="304"/>
                    <a:pt x="52" y="304"/>
                    <a:pt x="57" y="304"/>
                  </a:cubicBezTo>
                  <a:cubicBezTo>
                    <a:pt x="57" y="304"/>
                    <a:pt x="62" y="300"/>
                    <a:pt x="66" y="300"/>
                  </a:cubicBezTo>
                  <a:cubicBezTo>
                    <a:pt x="128" y="224"/>
                    <a:pt x="128" y="224"/>
                    <a:pt x="128" y="224"/>
                  </a:cubicBezTo>
                  <a:cubicBezTo>
                    <a:pt x="256" y="224"/>
                    <a:pt x="256" y="224"/>
                    <a:pt x="256" y="224"/>
                  </a:cubicBezTo>
                  <a:cubicBezTo>
                    <a:pt x="275" y="224"/>
                    <a:pt x="290" y="209"/>
                    <a:pt x="290" y="190"/>
                  </a:cubicBezTo>
                  <a:lnTo>
                    <a:pt x="290" y="34"/>
                  </a:lnTo>
                  <a:close/>
                  <a:moveTo>
                    <a:pt x="266" y="190"/>
                  </a:moveTo>
                  <a:lnTo>
                    <a:pt x="266" y="190"/>
                  </a:lnTo>
                  <a:cubicBezTo>
                    <a:pt x="266" y="195"/>
                    <a:pt x="261" y="200"/>
                    <a:pt x="256" y="200"/>
                  </a:cubicBezTo>
                  <a:cubicBezTo>
                    <a:pt x="123" y="200"/>
                    <a:pt x="123" y="200"/>
                    <a:pt x="123" y="200"/>
                  </a:cubicBezTo>
                  <a:cubicBezTo>
                    <a:pt x="119" y="200"/>
                    <a:pt x="114" y="200"/>
                    <a:pt x="114" y="205"/>
                  </a:cubicBezTo>
                  <a:cubicBezTo>
                    <a:pt x="66" y="257"/>
                    <a:pt x="66" y="257"/>
                    <a:pt x="66" y="257"/>
                  </a:cubicBezTo>
                  <a:cubicBezTo>
                    <a:pt x="66" y="214"/>
                    <a:pt x="66" y="214"/>
                    <a:pt x="66" y="214"/>
                  </a:cubicBezTo>
                  <a:cubicBezTo>
                    <a:pt x="66" y="205"/>
                    <a:pt x="62" y="200"/>
                    <a:pt x="57" y="200"/>
                  </a:cubicBezTo>
                  <a:cubicBezTo>
                    <a:pt x="33" y="200"/>
                    <a:pt x="33" y="200"/>
                    <a:pt x="33" y="200"/>
                  </a:cubicBezTo>
                  <a:cubicBezTo>
                    <a:pt x="28" y="200"/>
                    <a:pt x="24" y="195"/>
                    <a:pt x="24" y="190"/>
                  </a:cubicBezTo>
                  <a:cubicBezTo>
                    <a:pt x="24" y="57"/>
                    <a:pt x="24" y="57"/>
                    <a:pt x="24" y="57"/>
                  </a:cubicBezTo>
                  <a:cubicBezTo>
                    <a:pt x="24" y="53"/>
                    <a:pt x="28" y="48"/>
                    <a:pt x="33" y="48"/>
                  </a:cubicBezTo>
                  <a:cubicBezTo>
                    <a:pt x="256" y="24"/>
                    <a:pt x="256" y="24"/>
                    <a:pt x="256" y="24"/>
                  </a:cubicBezTo>
                  <a:cubicBezTo>
                    <a:pt x="256" y="24"/>
                    <a:pt x="261" y="24"/>
                    <a:pt x="261" y="29"/>
                  </a:cubicBezTo>
                  <a:lnTo>
                    <a:pt x="266" y="34"/>
                  </a:lnTo>
                  <a:lnTo>
                    <a:pt x="266" y="190"/>
                  </a:lnTo>
                  <a:close/>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16" name="Google Shape;416;p30"/>
            <p:cNvSpPr/>
            <p:nvPr/>
          </p:nvSpPr>
          <p:spPr>
            <a:xfrm>
              <a:off x="4577595" y="3699354"/>
              <a:ext cx="11285" cy="11285"/>
            </a:xfrm>
            <a:custGeom>
              <a:avLst/>
              <a:gdLst/>
              <a:ahLst/>
              <a:cxnLst/>
              <a:rect l="l" t="t" r="r" b="b"/>
              <a:pathLst>
                <a:path w="39" h="39" extrusionOk="0">
                  <a:moveTo>
                    <a:pt x="19" y="38"/>
                  </a:moveTo>
                  <a:lnTo>
                    <a:pt x="19" y="38"/>
                  </a:lnTo>
                  <a:cubicBezTo>
                    <a:pt x="29" y="38"/>
                    <a:pt x="38" y="28"/>
                    <a:pt x="38" y="19"/>
                  </a:cubicBezTo>
                  <a:cubicBezTo>
                    <a:pt x="38" y="9"/>
                    <a:pt x="29" y="0"/>
                    <a:pt x="19" y="0"/>
                  </a:cubicBezTo>
                  <a:cubicBezTo>
                    <a:pt x="10" y="0"/>
                    <a:pt x="0" y="9"/>
                    <a:pt x="0" y="19"/>
                  </a:cubicBezTo>
                  <a:cubicBezTo>
                    <a:pt x="0" y="28"/>
                    <a:pt x="10" y="38"/>
                    <a:pt x="19" y="38"/>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17" name="Google Shape;417;p30"/>
            <p:cNvSpPr/>
            <p:nvPr/>
          </p:nvSpPr>
          <p:spPr>
            <a:xfrm>
              <a:off x="4684169" y="3678040"/>
              <a:ext cx="10031" cy="11284"/>
            </a:xfrm>
            <a:custGeom>
              <a:avLst/>
              <a:gdLst/>
              <a:ahLst/>
              <a:cxnLst/>
              <a:rect l="l" t="t" r="r" b="b"/>
              <a:pathLst>
                <a:path w="35" h="39" extrusionOk="0">
                  <a:moveTo>
                    <a:pt x="19" y="0"/>
                  </a:moveTo>
                  <a:lnTo>
                    <a:pt x="19" y="0"/>
                  </a:lnTo>
                  <a:cubicBezTo>
                    <a:pt x="10" y="0"/>
                    <a:pt x="0" y="9"/>
                    <a:pt x="0" y="19"/>
                  </a:cubicBezTo>
                  <a:cubicBezTo>
                    <a:pt x="0" y="28"/>
                    <a:pt x="10" y="38"/>
                    <a:pt x="19" y="38"/>
                  </a:cubicBezTo>
                  <a:cubicBezTo>
                    <a:pt x="29" y="38"/>
                    <a:pt x="34" y="28"/>
                    <a:pt x="34" y="19"/>
                  </a:cubicBezTo>
                  <a:cubicBezTo>
                    <a:pt x="34" y="9"/>
                    <a:pt x="29" y="0"/>
                    <a:pt x="19" y="0"/>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18" name="Google Shape;418;p30"/>
            <p:cNvSpPr/>
            <p:nvPr/>
          </p:nvSpPr>
          <p:spPr>
            <a:xfrm>
              <a:off x="4701721" y="3678040"/>
              <a:ext cx="10031" cy="11284"/>
            </a:xfrm>
            <a:custGeom>
              <a:avLst/>
              <a:gdLst/>
              <a:ahLst/>
              <a:cxnLst/>
              <a:rect l="l" t="t" r="r" b="b"/>
              <a:pathLst>
                <a:path w="34" h="39" extrusionOk="0">
                  <a:moveTo>
                    <a:pt x="19" y="0"/>
                  </a:moveTo>
                  <a:lnTo>
                    <a:pt x="19" y="0"/>
                  </a:lnTo>
                  <a:cubicBezTo>
                    <a:pt x="10" y="0"/>
                    <a:pt x="0" y="9"/>
                    <a:pt x="0" y="19"/>
                  </a:cubicBezTo>
                  <a:cubicBezTo>
                    <a:pt x="0" y="28"/>
                    <a:pt x="10" y="38"/>
                    <a:pt x="19" y="38"/>
                  </a:cubicBezTo>
                  <a:cubicBezTo>
                    <a:pt x="29" y="38"/>
                    <a:pt x="33" y="28"/>
                    <a:pt x="33" y="19"/>
                  </a:cubicBezTo>
                  <a:cubicBezTo>
                    <a:pt x="33" y="9"/>
                    <a:pt x="29" y="0"/>
                    <a:pt x="19" y="0"/>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19" name="Google Shape;419;p30"/>
            <p:cNvSpPr/>
            <p:nvPr/>
          </p:nvSpPr>
          <p:spPr>
            <a:xfrm>
              <a:off x="4719275" y="3678040"/>
              <a:ext cx="10031" cy="11284"/>
            </a:xfrm>
            <a:custGeom>
              <a:avLst/>
              <a:gdLst/>
              <a:ahLst/>
              <a:cxnLst/>
              <a:rect l="l" t="t" r="r" b="b"/>
              <a:pathLst>
                <a:path w="34" h="39" extrusionOk="0">
                  <a:moveTo>
                    <a:pt x="19" y="0"/>
                  </a:moveTo>
                  <a:lnTo>
                    <a:pt x="19" y="0"/>
                  </a:lnTo>
                  <a:cubicBezTo>
                    <a:pt x="9" y="0"/>
                    <a:pt x="0" y="9"/>
                    <a:pt x="0" y="19"/>
                  </a:cubicBezTo>
                  <a:cubicBezTo>
                    <a:pt x="0" y="28"/>
                    <a:pt x="9" y="38"/>
                    <a:pt x="19" y="38"/>
                  </a:cubicBezTo>
                  <a:cubicBezTo>
                    <a:pt x="28" y="38"/>
                    <a:pt x="33" y="28"/>
                    <a:pt x="33" y="19"/>
                  </a:cubicBezTo>
                  <a:cubicBezTo>
                    <a:pt x="33" y="9"/>
                    <a:pt x="28" y="0"/>
                    <a:pt x="19" y="0"/>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0" name="Google Shape;420;p30"/>
            <p:cNvSpPr/>
            <p:nvPr/>
          </p:nvSpPr>
          <p:spPr>
            <a:xfrm>
              <a:off x="4611447" y="3730700"/>
              <a:ext cx="70213" cy="70213"/>
            </a:xfrm>
            <a:custGeom>
              <a:avLst/>
              <a:gdLst/>
              <a:ahLst/>
              <a:cxnLst/>
              <a:rect l="l" t="t" r="r" b="b"/>
              <a:pathLst>
                <a:path w="248" h="248" extrusionOk="0">
                  <a:moveTo>
                    <a:pt x="0" y="124"/>
                  </a:moveTo>
                  <a:lnTo>
                    <a:pt x="0" y="124"/>
                  </a:lnTo>
                  <a:cubicBezTo>
                    <a:pt x="0" y="190"/>
                    <a:pt x="57" y="247"/>
                    <a:pt x="123" y="247"/>
                  </a:cubicBezTo>
                  <a:cubicBezTo>
                    <a:pt x="190" y="247"/>
                    <a:pt x="247" y="190"/>
                    <a:pt x="247" y="124"/>
                  </a:cubicBezTo>
                  <a:cubicBezTo>
                    <a:pt x="247" y="52"/>
                    <a:pt x="190" y="0"/>
                    <a:pt x="123" y="0"/>
                  </a:cubicBezTo>
                  <a:cubicBezTo>
                    <a:pt x="57" y="0"/>
                    <a:pt x="0" y="52"/>
                    <a:pt x="0" y="124"/>
                  </a:cubicBezTo>
                  <a:close/>
                  <a:moveTo>
                    <a:pt x="123" y="24"/>
                  </a:moveTo>
                  <a:lnTo>
                    <a:pt x="123" y="24"/>
                  </a:lnTo>
                  <a:cubicBezTo>
                    <a:pt x="176" y="24"/>
                    <a:pt x="223" y="67"/>
                    <a:pt x="223" y="124"/>
                  </a:cubicBezTo>
                  <a:cubicBezTo>
                    <a:pt x="223" y="176"/>
                    <a:pt x="176" y="219"/>
                    <a:pt x="123" y="219"/>
                  </a:cubicBezTo>
                  <a:cubicBezTo>
                    <a:pt x="71" y="219"/>
                    <a:pt x="24" y="176"/>
                    <a:pt x="24" y="124"/>
                  </a:cubicBezTo>
                  <a:cubicBezTo>
                    <a:pt x="24" y="67"/>
                    <a:pt x="71" y="24"/>
                    <a:pt x="123" y="24"/>
                  </a:cubicBezTo>
                  <a:close/>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1" name="Google Shape;421;p30"/>
            <p:cNvSpPr/>
            <p:nvPr/>
          </p:nvSpPr>
          <p:spPr>
            <a:xfrm>
              <a:off x="4674138" y="3793389"/>
              <a:ext cx="26329" cy="57675"/>
            </a:xfrm>
            <a:custGeom>
              <a:avLst/>
              <a:gdLst/>
              <a:ahLst/>
              <a:cxnLst/>
              <a:rect l="l" t="t" r="r" b="b"/>
              <a:pathLst>
                <a:path w="91" h="205" extrusionOk="0">
                  <a:moveTo>
                    <a:pt x="76" y="204"/>
                  </a:moveTo>
                  <a:lnTo>
                    <a:pt x="76" y="204"/>
                  </a:lnTo>
                  <a:cubicBezTo>
                    <a:pt x="86" y="204"/>
                    <a:pt x="90" y="199"/>
                    <a:pt x="90" y="190"/>
                  </a:cubicBezTo>
                  <a:cubicBezTo>
                    <a:pt x="90" y="80"/>
                    <a:pt x="90" y="80"/>
                    <a:pt x="90" y="80"/>
                  </a:cubicBezTo>
                  <a:cubicBezTo>
                    <a:pt x="90" y="38"/>
                    <a:pt x="57" y="0"/>
                    <a:pt x="10" y="0"/>
                  </a:cubicBezTo>
                  <a:cubicBezTo>
                    <a:pt x="5" y="0"/>
                    <a:pt x="0" y="9"/>
                    <a:pt x="0" y="14"/>
                  </a:cubicBezTo>
                  <a:cubicBezTo>
                    <a:pt x="0" y="23"/>
                    <a:pt x="5" y="28"/>
                    <a:pt x="10" y="28"/>
                  </a:cubicBezTo>
                  <a:cubicBezTo>
                    <a:pt x="43" y="28"/>
                    <a:pt x="67" y="52"/>
                    <a:pt x="67" y="80"/>
                  </a:cubicBezTo>
                  <a:cubicBezTo>
                    <a:pt x="67" y="190"/>
                    <a:pt x="67" y="190"/>
                    <a:pt x="67" y="190"/>
                  </a:cubicBezTo>
                  <a:cubicBezTo>
                    <a:pt x="67" y="199"/>
                    <a:pt x="71" y="204"/>
                    <a:pt x="76" y="204"/>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2" name="Google Shape;422;p30"/>
            <p:cNvSpPr/>
            <p:nvPr/>
          </p:nvSpPr>
          <p:spPr>
            <a:xfrm>
              <a:off x="4592641" y="3793389"/>
              <a:ext cx="26330" cy="57675"/>
            </a:xfrm>
            <a:custGeom>
              <a:avLst/>
              <a:gdLst/>
              <a:ahLst/>
              <a:cxnLst/>
              <a:rect l="l" t="t" r="r" b="b"/>
              <a:pathLst>
                <a:path w="92" h="205" extrusionOk="0">
                  <a:moveTo>
                    <a:pt x="0" y="80"/>
                  </a:moveTo>
                  <a:lnTo>
                    <a:pt x="0" y="80"/>
                  </a:lnTo>
                  <a:cubicBezTo>
                    <a:pt x="0" y="190"/>
                    <a:pt x="0" y="190"/>
                    <a:pt x="0" y="190"/>
                  </a:cubicBezTo>
                  <a:cubicBezTo>
                    <a:pt x="0" y="199"/>
                    <a:pt x="5" y="204"/>
                    <a:pt x="15" y="204"/>
                  </a:cubicBezTo>
                  <a:cubicBezTo>
                    <a:pt x="19" y="204"/>
                    <a:pt x="24" y="199"/>
                    <a:pt x="24" y="190"/>
                  </a:cubicBezTo>
                  <a:cubicBezTo>
                    <a:pt x="24" y="80"/>
                    <a:pt x="24" y="80"/>
                    <a:pt x="24" y="80"/>
                  </a:cubicBezTo>
                  <a:cubicBezTo>
                    <a:pt x="24" y="52"/>
                    <a:pt x="48" y="28"/>
                    <a:pt x="81" y="28"/>
                  </a:cubicBezTo>
                  <a:cubicBezTo>
                    <a:pt x="86" y="28"/>
                    <a:pt x="91" y="23"/>
                    <a:pt x="91" y="14"/>
                  </a:cubicBezTo>
                  <a:cubicBezTo>
                    <a:pt x="91" y="9"/>
                    <a:pt x="86" y="0"/>
                    <a:pt x="81" y="0"/>
                  </a:cubicBezTo>
                  <a:cubicBezTo>
                    <a:pt x="34" y="0"/>
                    <a:pt x="0" y="38"/>
                    <a:pt x="0" y="80"/>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3" name="Google Shape;423;p30"/>
            <p:cNvSpPr/>
            <p:nvPr/>
          </p:nvSpPr>
          <p:spPr>
            <a:xfrm>
              <a:off x="4674138" y="3818465"/>
              <a:ext cx="7523" cy="32599"/>
            </a:xfrm>
            <a:custGeom>
              <a:avLst/>
              <a:gdLst/>
              <a:ahLst/>
              <a:cxnLst/>
              <a:rect l="l" t="t" r="r" b="b"/>
              <a:pathLst>
                <a:path w="25" h="115" extrusionOk="0">
                  <a:moveTo>
                    <a:pt x="0" y="14"/>
                  </a:moveTo>
                  <a:lnTo>
                    <a:pt x="0" y="14"/>
                  </a:lnTo>
                  <a:cubicBezTo>
                    <a:pt x="0" y="100"/>
                    <a:pt x="0" y="100"/>
                    <a:pt x="0" y="100"/>
                  </a:cubicBezTo>
                  <a:cubicBezTo>
                    <a:pt x="0" y="109"/>
                    <a:pt x="5" y="114"/>
                    <a:pt x="10" y="114"/>
                  </a:cubicBezTo>
                  <a:cubicBezTo>
                    <a:pt x="19" y="114"/>
                    <a:pt x="24" y="109"/>
                    <a:pt x="24" y="100"/>
                  </a:cubicBezTo>
                  <a:cubicBezTo>
                    <a:pt x="24" y="14"/>
                    <a:pt x="24" y="14"/>
                    <a:pt x="24" y="14"/>
                  </a:cubicBezTo>
                  <a:cubicBezTo>
                    <a:pt x="24" y="5"/>
                    <a:pt x="19" y="0"/>
                    <a:pt x="10" y="0"/>
                  </a:cubicBezTo>
                  <a:cubicBezTo>
                    <a:pt x="5" y="0"/>
                    <a:pt x="0" y="5"/>
                    <a:pt x="0" y="14"/>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4" name="Google Shape;424;p30"/>
            <p:cNvSpPr/>
            <p:nvPr/>
          </p:nvSpPr>
          <p:spPr>
            <a:xfrm>
              <a:off x="4611447" y="3818465"/>
              <a:ext cx="7523" cy="32599"/>
            </a:xfrm>
            <a:custGeom>
              <a:avLst/>
              <a:gdLst/>
              <a:ahLst/>
              <a:cxnLst/>
              <a:rect l="l" t="t" r="r" b="b"/>
              <a:pathLst>
                <a:path w="25" h="115" extrusionOk="0">
                  <a:moveTo>
                    <a:pt x="14" y="0"/>
                  </a:moveTo>
                  <a:lnTo>
                    <a:pt x="14" y="0"/>
                  </a:lnTo>
                  <a:cubicBezTo>
                    <a:pt x="5" y="0"/>
                    <a:pt x="0" y="5"/>
                    <a:pt x="0" y="14"/>
                  </a:cubicBezTo>
                  <a:cubicBezTo>
                    <a:pt x="0" y="100"/>
                    <a:pt x="0" y="100"/>
                    <a:pt x="0" y="100"/>
                  </a:cubicBezTo>
                  <a:cubicBezTo>
                    <a:pt x="0" y="109"/>
                    <a:pt x="5" y="114"/>
                    <a:pt x="14" y="114"/>
                  </a:cubicBezTo>
                  <a:cubicBezTo>
                    <a:pt x="19" y="114"/>
                    <a:pt x="24" y="109"/>
                    <a:pt x="24" y="100"/>
                  </a:cubicBezTo>
                  <a:cubicBezTo>
                    <a:pt x="24" y="14"/>
                    <a:pt x="24" y="14"/>
                    <a:pt x="24" y="14"/>
                  </a:cubicBezTo>
                  <a:cubicBezTo>
                    <a:pt x="24" y="5"/>
                    <a:pt x="19" y="0"/>
                    <a:pt x="14" y="0"/>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grpSp>
      <p:grpSp>
        <p:nvGrpSpPr>
          <p:cNvPr id="425" name="Google Shape;425;p30"/>
          <p:cNvGrpSpPr/>
          <p:nvPr/>
        </p:nvGrpSpPr>
        <p:grpSpPr>
          <a:xfrm>
            <a:off x="3393144" y="2860484"/>
            <a:ext cx="384329" cy="335930"/>
            <a:chOff x="4618619" y="2701598"/>
            <a:chExt cx="177677" cy="155302"/>
          </a:xfrm>
        </p:grpSpPr>
        <p:sp>
          <p:nvSpPr>
            <p:cNvPr id="426" name="Google Shape;426;p30"/>
            <p:cNvSpPr/>
            <p:nvPr/>
          </p:nvSpPr>
          <p:spPr>
            <a:xfrm>
              <a:off x="4642309" y="2752926"/>
              <a:ext cx="128980" cy="72387"/>
            </a:xfrm>
            <a:custGeom>
              <a:avLst/>
              <a:gdLst/>
              <a:ahLst/>
              <a:cxnLst/>
              <a:rect l="l" t="t" r="r" b="b"/>
              <a:pathLst>
                <a:path w="433" h="243" extrusionOk="0">
                  <a:moveTo>
                    <a:pt x="14" y="242"/>
                  </a:moveTo>
                  <a:lnTo>
                    <a:pt x="14" y="242"/>
                  </a:lnTo>
                  <a:cubicBezTo>
                    <a:pt x="19" y="242"/>
                    <a:pt x="19" y="242"/>
                    <a:pt x="24" y="238"/>
                  </a:cubicBezTo>
                  <a:cubicBezTo>
                    <a:pt x="128" y="147"/>
                    <a:pt x="128" y="147"/>
                    <a:pt x="128" y="147"/>
                  </a:cubicBezTo>
                  <a:cubicBezTo>
                    <a:pt x="195" y="209"/>
                    <a:pt x="195" y="209"/>
                    <a:pt x="195" y="209"/>
                  </a:cubicBezTo>
                  <a:cubicBezTo>
                    <a:pt x="199" y="214"/>
                    <a:pt x="209" y="214"/>
                    <a:pt x="214" y="209"/>
                  </a:cubicBezTo>
                  <a:cubicBezTo>
                    <a:pt x="408" y="38"/>
                    <a:pt x="408" y="38"/>
                    <a:pt x="408" y="38"/>
                  </a:cubicBezTo>
                  <a:cubicBezTo>
                    <a:pt x="408" y="86"/>
                    <a:pt x="408" y="86"/>
                    <a:pt x="408" y="86"/>
                  </a:cubicBezTo>
                  <a:cubicBezTo>
                    <a:pt x="408" y="95"/>
                    <a:pt x="413" y="100"/>
                    <a:pt x="418" y="100"/>
                  </a:cubicBezTo>
                  <a:cubicBezTo>
                    <a:pt x="427" y="100"/>
                    <a:pt x="432" y="95"/>
                    <a:pt x="432" y="86"/>
                  </a:cubicBezTo>
                  <a:cubicBezTo>
                    <a:pt x="432" y="10"/>
                    <a:pt x="432" y="10"/>
                    <a:pt x="432" y="10"/>
                  </a:cubicBezTo>
                  <a:lnTo>
                    <a:pt x="432" y="10"/>
                  </a:lnTo>
                  <a:lnTo>
                    <a:pt x="432" y="5"/>
                  </a:lnTo>
                  <a:lnTo>
                    <a:pt x="432" y="5"/>
                  </a:lnTo>
                  <a:lnTo>
                    <a:pt x="432" y="5"/>
                  </a:lnTo>
                  <a:cubicBezTo>
                    <a:pt x="432" y="5"/>
                    <a:pt x="432" y="5"/>
                    <a:pt x="427" y="5"/>
                  </a:cubicBezTo>
                  <a:lnTo>
                    <a:pt x="427" y="0"/>
                  </a:lnTo>
                  <a:lnTo>
                    <a:pt x="427" y="0"/>
                  </a:lnTo>
                  <a:lnTo>
                    <a:pt x="427" y="0"/>
                  </a:lnTo>
                  <a:cubicBezTo>
                    <a:pt x="427" y="0"/>
                    <a:pt x="427" y="0"/>
                    <a:pt x="423" y="0"/>
                  </a:cubicBezTo>
                  <a:cubicBezTo>
                    <a:pt x="423" y="0"/>
                    <a:pt x="423" y="0"/>
                    <a:pt x="418" y="0"/>
                  </a:cubicBezTo>
                  <a:lnTo>
                    <a:pt x="418" y="0"/>
                  </a:lnTo>
                  <a:cubicBezTo>
                    <a:pt x="342" y="0"/>
                    <a:pt x="342" y="0"/>
                    <a:pt x="342" y="0"/>
                  </a:cubicBezTo>
                  <a:cubicBezTo>
                    <a:pt x="337" y="0"/>
                    <a:pt x="332" y="5"/>
                    <a:pt x="332" y="10"/>
                  </a:cubicBezTo>
                  <a:cubicBezTo>
                    <a:pt x="332" y="19"/>
                    <a:pt x="337" y="24"/>
                    <a:pt x="342" y="24"/>
                  </a:cubicBezTo>
                  <a:cubicBezTo>
                    <a:pt x="385" y="24"/>
                    <a:pt x="385" y="24"/>
                    <a:pt x="385" y="24"/>
                  </a:cubicBezTo>
                  <a:cubicBezTo>
                    <a:pt x="204" y="185"/>
                    <a:pt x="204" y="185"/>
                    <a:pt x="204" y="185"/>
                  </a:cubicBezTo>
                  <a:cubicBezTo>
                    <a:pt x="133" y="119"/>
                    <a:pt x="133" y="119"/>
                    <a:pt x="133" y="119"/>
                  </a:cubicBezTo>
                  <a:cubicBezTo>
                    <a:pt x="128" y="119"/>
                    <a:pt x="123" y="119"/>
                    <a:pt x="119" y="119"/>
                  </a:cubicBezTo>
                  <a:cubicBezTo>
                    <a:pt x="5" y="219"/>
                    <a:pt x="5" y="219"/>
                    <a:pt x="5" y="219"/>
                  </a:cubicBezTo>
                  <a:cubicBezTo>
                    <a:pt x="0" y="223"/>
                    <a:pt x="0" y="233"/>
                    <a:pt x="5" y="238"/>
                  </a:cubicBezTo>
                  <a:cubicBezTo>
                    <a:pt x="9" y="238"/>
                    <a:pt x="9" y="242"/>
                    <a:pt x="14" y="242"/>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7" name="Google Shape;427;p30"/>
            <p:cNvSpPr/>
            <p:nvPr/>
          </p:nvSpPr>
          <p:spPr>
            <a:xfrm>
              <a:off x="4692322" y="2739765"/>
              <a:ext cx="31587" cy="57909"/>
            </a:xfrm>
            <a:custGeom>
              <a:avLst/>
              <a:gdLst/>
              <a:ahLst/>
              <a:cxnLst/>
              <a:rect l="l" t="t" r="r" b="b"/>
              <a:pathLst>
                <a:path w="106" h="196" extrusionOk="0">
                  <a:moveTo>
                    <a:pt x="52" y="143"/>
                  </a:moveTo>
                  <a:lnTo>
                    <a:pt x="52" y="143"/>
                  </a:lnTo>
                  <a:lnTo>
                    <a:pt x="52" y="143"/>
                  </a:lnTo>
                  <a:cubicBezTo>
                    <a:pt x="29" y="143"/>
                    <a:pt x="24" y="133"/>
                    <a:pt x="24" y="133"/>
                  </a:cubicBezTo>
                  <a:cubicBezTo>
                    <a:pt x="24" y="124"/>
                    <a:pt x="14" y="124"/>
                    <a:pt x="10" y="124"/>
                  </a:cubicBezTo>
                  <a:cubicBezTo>
                    <a:pt x="0" y="129"/>
                    <a:pt x="0" y="133"/>
                    <a:pt x="0" y="143"/>
                  </a:cubicBezTo>
                  <a:cubicBezTo>
                    <a:pt x="5" y="157"/>
                    <a:pt x="19" y="167"/>
                    <a:pt x="38" y="167"/>
                  </a:cubicBezTo>
                  <a:cubicBezTo>
                    <a:pt x="38" y="186"/>
                    <a:pt x="38" y="186"/>
                    <a:pt x="38" y="186"/>
                  </a:cubicBezTo>
                  <a:cubicBezTo>
                    <a:pt x="38" y="190"/>
                    <a:pt x="43" y="195"/>
                    <a:pt x="52" y="195"/>
                  </a:cubicBezTo>
                  <a:cubicBezTo>
                    <a:pt x="57" y="195"/>
                    <a:pt x="62" y="190"/>
                    <a:pt x="62" y="186"/>
                  </a:cubicBezTo>
                  <a:cubicBezTo>
                    <a:pt x="62" y="171"/>
                    <a:pt x="62" y="171"/>
                    <a:pt x="62" y="171"/>
                  </a:cubicBezTo>
                  <a:cubicBezTo>
                    <a:pt x="86" y="167"/>
                    <a:pt x="95" y="157"/>
                    <a:pt x="100" y="148"/>
                  </a:cubicBezTo>
                  <a:cubicBezTo>
                    <a:pt x="105" y="133"/>
                    <a:pt x="105" y="124"/>
                    <a:pt x="100" y="114"/>
                  </a:cubicBezTo>
                  <a:cubicBezTo>
                    <a:pt x="95" y="105"/>
                    <a:pt x="81" y="95"/>
                    <a:pt x="57" y="86"/>
                  </a:cubicBezTo>
                  <a:cubicBezTo>
                    <a:pt x="57" y="86"/>
                    <a:pt x="57" y="86"/>
                    <a:pt x="52" y="86"/>
                  </a:cubicBezTo>
                  <a:cubicBezTo>
                    <a:pt x="33" y="81"/>
                    <a:pt x="29" y="76"/>
                    <a:pt x="29" y="72"/>
                  </a:cubicBezTo>
                  <a:cubicBezTo>
                    <a:pt x="24" y="67"/>
                    <a:pt x="24" y="67"/>
                    <a:pt x="29" y="62"/>
                  </a:cubicBezTo>
                  <a:cubicBezTo>
                    <a:pt x="29" y="57"/>
                    <a:pt x="29" y="53"/>
                    <a:pt x="52" y="53"/>
                  </a:cubicBezTo>
                  <a:cubicBezTo>
                    <a:pt x="67" y="53"/>
                    <a:pt x="76" y="57"/>
                    <a:pt x="76" y="67"/>
                  </a:cubicBezTo>
                  <a:cubicBezTo>
                    <a:pt x="81" y="72"/>
                    <a:pt x="86" y="76"/>
                    <a:pt x="95" y="72"/>
                  </a:cubicBezTo>
                  <a:cubicBezTo>
                    <a:pt x="100" y="72"/>
                    <a:pt x="105" y="62"/>
                    <a:pt x="100" y="57"/>
                  </a:cubicBezTo>
                  <a:cubicBezTo>
                    <a:pt x="95" y="43"/>
                    <a:pt x="81" y="34"/>
                    <a:pt x="62" y="29"/>
                  </a:cubicBezTo>
                  <a:cubicBezTo>
                    <a:pt x="62" y="15"/>
                    <a:pt x="62" y="15"/>
                    <a:pt x="62" y="15"/>
                  </a:cubicBezTo>
                  <a:cubicBezTo>
                    <a:pt x="62" y="5"/>
                    <a:pt x="57" y="0"/>
                    <a:pt x="52" y="0"/>
                  </a:cubicBezTo>
                  <a:lnTo>
                    <a:pt x="52" y="0"/>
                  </a:lnTo>
                  <a:cubicBezTo>
                    <a:pt x="43" y="0"/>
                    <a:pt x="38" y="5"/>
                    <a:pt x="38" y="15"/>
                  </a:cubicBezTo>
                  <a:cubicBezTo>
                    <a:pt x="38" y="29"/>
                    <a:pt x="38" y="29"/>
                    <a:pt x="38" y="29"/>
                  </a:cubicBezTo>
                  <a:cubicBezTo>
                    <a:pt x="19" y="29"/>
                    <a:pt x="10" y="43"/>
                    <a:pt x="5" y="53"/>
                  </a:cubicBezTo>
                  <a:cubicBezTo>
                    <a:pt x="0" y="67"/>
                    <a:pt x="0" y="76"/>
                    <a:pt x="5" y="81"/>
                  </a:cubicBezTo>
                  <a:cubicBezTo>
                    <a:pt x="10" y="95"/>
                    <a:pt x="24" y="105"/>
                    <a:pt x="48" y="110"/>
                  </a:cubicBezTo>
                  <a:lnTo>
                    <a:pt x="48" y="110"/>
                  </a:lnTo>
                  <a:cubicBezTo>
                    <a:pt x="71" y="119"/>
                    <a:pt x="76" y="124"/>
                    <a:pt x="76" y="129"/>
                  </a:cubicBezTo>
                  <a:cubicBezTo>
                    <a:pt x="76" y="129"/>
                    <a:pt x="76" y="133"/>
                    <a:pt x="76" y="138"/>
                  </a:cubicBezTo>
                  <a:cubicBezTo>
                    <a:pt x="76" y="138"/>
                    <a:pt x="71" y="148"/>
                    <a:pt x="52" y="143"/>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8" name="Google Shape;428;p30"/>
            <p:cNvSpPr/>
            <p:nvPr/>
          </p:nvSpPr>
          <p:spPr>
            <a:xfrm>
              <a:off x="4710748" y="2796359"/>
              <a:ext cx="27639" cy="46064"/>
            </a:xfrm>
            <a:custGeom>
              <a:avLst/>
              <a:gdLst/>
              <a:ahLst/>
              <a:cxnLst/>
              <a:rect l="l" t="t" r="r" b="b"/>
              <a:pathLst>
                <a:path w="91" h="153" extrusionOk="0">
                  <a:moveTo>
                    <a:pt x="81" y="0"/>
                  </a:moveTo>
                  <a:lnTo>
                    <a:pt x="81" y="0"/>
                  </a:lnTo>
                  <a:cubicBezTo>
                    <a:pt x="71" y="0"/>
                    <a:pt x="66" y="5"/>
                    <a:pt x="66" y="15"/>
                  </a:cubicBezTo>
                  <a:cubicBezTo>
                    <a:pt x="66" y="129"/>
                    <a:pt x="66" y="129"/>
                    <a:pt x="66" y="129"/>
                  </a:cubicBezTo>
                  <a:cubicBezTo>
                    <a:pt x="24" y="129"/>
                    <a:pt x="24" y="129"/>
                    <a:pt x="24" y="129"/>
                  </a:cubicBezTo>
                  <a:cubicBezTo>
                    <a:pt x="24" y="72"/>
                    <a:pt x="24" y="72"/>
                    <a:pt x="24" y="72"/>
                  </a:cubicBezTo>
                  <a:cubicBezTo>
                    <a:pt x="24" y="67"/>
                    <a:pt x="19" y="62"/>
                    <a:pt x="9" y="62"/>
                  </a:cubicBezTo>
                  <a:cubicBezTo>
                    <a:pt x="5" y="62"/>
                    <a:pt x="0" y="67"/>
                    <a:pt x="0" y="72"/>
                  </a:cubicBezTo>
                  <a:cubicBezTo>
                    <a:pt x="0" y="143"/>
                    <a:pt x="0" y="143"/>
                    <a:pt x="0" y="143"/>
                  </a:cubicBezTo>
                  <a:cubicBezTo>
                    <a:pt x="0" y="148"/>
                    <a:pt x="5" y="152"/>
                    <a:pt x="9" y="152"/>
                  </a:cubicBezTo>
                  <a:cubicBezTo>
                    <a:pt x="81" y="152"/>
                    <a:pt x="81" y="152"/>
                    <a:pt x="81" y="152"/>
                  </a:cubicBezTo>
                  <a:cubicBezTo>
                    <a:pt x="85" y="152"/>
                    <a:pt x="90" y="148"/>
                    <a:pt x="90" y="143"/>
                  </a:cubicBezTo>
                  <a:cubicBezTo>
                    <a:pt x="90" y="15"/>
                    <a:pt x="90" y="15"/>
                    <a:pt x="90" y="15"/>
                  </a:cubicBezTo>
                  <a:cubicBezTo>
                    <a:pt x="90" y="5"/>
                    <a:pt x="85" y="0"/>
                    <a:pt x="81" y="0"/>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29" name="Google Shape;429;p30"/>
            <p:cNvSpPr/>
            <p:nvPr/>
          </p:nvSpPr>
          <p:spPr>
            <a:xfrm>
              <a:off x="4743651" y="2784513"/>
              <a:ext cx="28955" cy="56594"/>
            </a:xfrm>
            <a:custGeom>
              <a:avLst/>
              <a:gdLst/>
              <a:ahLst/>
              <a:cxnLst/>
              <a:rect l="l" t="t" r="r" b="b"/>
              <a:pathLst>
                <a:path w="96" h="191" extrusionOk="0">
                  <a:moveTo>
                    <a:pt x="81" y="10"/>
                  </a:moveTo>
                  <a:lnTo>
                    <a:pt x="81" y="10"/>
                  </a:lnTo>
                  <a:cubicBezTo>
                    <a:pt x="76" y="10"/>
                    <a:pt x="71" y="15"/>
                    <a:pt x="71" y="24"/>
                  </a:cubicBezTo>
                  <a:cubicBezTo>
                    <a:pt x="71" y="167"/>
                    <a:pt x="71" y="167"/>
                    <a:pt x="71" y="167"/>
                  </a:cubicBezTo>
                  <a:cubicBezTo>
                    <a:pt x="24" y="167"/>
                    <a:pt x="24" y="167"/>
                    <a:pt x="24" y="167"/>
                  </a:cubicBezTo>
                  <a:cubicBezTo>
                    <a:pt x="24" y="15"/>
                    <a:pt x="24" y="15"/>
                    <a:pt x="24" y="15"/>
                  </a:cubicBezTo>
                  <a:cubicBezTo>
                    <a:pt x="24" y="5"/>
                    <a:pt x="19" y="0"/>
                    <a:pt x="14" y="0"/>
                  </a:cubicBezTo>
                  <a:cubicBezTo>
                    <a:pt x="5" y="0"/>
                    <a:pt x="0" y="5"/>
                    <a:pt x="0" y="15"/>
                  </a:cubicBezTo>
                  <a:cubicBezTo>
                    <a:pt x="0" y="181"/>
                    <a:pt x="0" y="181"/>
                    <a:pt x="0" y="181"/>
                  </a:cubicBezTo>
                  <a:cubicBezTo>
                    <a:pt x="0" y="186"/>
                    <a:pt x="5" y="190"/>
                    <a:pt x="14" y="190"/>
                  </a:cubicBezTo>
                  <a:cubicBezTo>
                    <a:pt x="81" y="190"/>
                    <a:pt x="81" y="190"/>
                    <a:pt x="81" y="190"/>
                  </a:cubicBezTo>
                  <a:cubicBezTo>
                    <a:pt x="90" y="190"/>
                    <a:pt x="95" y="186"/>
                    <a:pt x="95" y="181"/>
                  </a:cubicBezTo>
                  <a:cubicBezTo>
                    <a:pt x="95" y="24"/>
                    <a:pt x="95" y="24"/>
                    <a:pt x="95" y="24"/>
                  </a:cubicBezTo>
                  <a:cubicBezTo>
                    <a:pt x="95" y="15"/>
                    <a:pt x="90" y="10"/>
                    <a:pt x="81" y="10"/>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30" name="Google Shape;430;p30"/>
            <p:cNvSpPr/>
            <p:nvPr/>
          </p:nvSpPr>
          <p:spPr>
            <a:xfrm>
              <a:off x="4643626" y="2813468"/>
              <a:ext cx="27638" cy="28955"/>
            </a:xfrm>
            <a:custGeom>
              <a:avLst/>
              <a:gdLst/>
              <a:ahLst/>
              <a:cxnLst/>
              <a:rect l="l" t="t" r="r" b="b"/>
              <a:pathLst>
                <a:path w="91" h="96" extrusionOk="0">
                  <a:moveTo>
                    <a:pt x="9" y="95"/>
                  </a:moveTo>
                  <a:lnTo>
                    <a:pt x="9" y="95"/>
                  </a:lnTo>
                  <a:cubicBezTo>
                    <a:pt x="80" y="95"/>
                    <a:pt x="80" y="95"/>
                    <a:pt x="80" y="95"/>
                  </a:cubicBezTo>
                  <a:cubicBezTo>
                    <a:pt x="85" y="95"/>
                    <a:pt x="90" y="91"/>
                    <a:pt x="90" y="86"/>
                  </a:cubicBezTo>
                  <a:cubicBezTo>
                    <a:pt x="90" y="15"/>
                    <a:pt x="90" y="15"/>
                    <a:pt x="90" y="15"/>
                  </a:cubicBezTo>
                  <a:cubicBezTo>
                    <a:pt x="90" y="5"/>
                    <a:pt x="85" y="0"/>
                    <a:pt x="80" y="0"/>
                  </a:cubicBezTo>
                  <a:cubicBezTo>
                    <a:pt x="71" y="0"/>
                    <a:pt x="66" y="5"/>
                    <a:pt x="66" y="15"/>
                  </a:cubicBezTo>
                  <a:cubicBezTo>
                    <a:pt x="66" y="72"/>
                    <a:pt x="66" y="72"/>
                    <a:pt x="66" y="72"/>
                  </a:cubicBezTo>
                  <a:cubicBezTo>
                    <a:pt x="23" y="72"/>
                    <a:pt x="23" y="72"/>
                    <a:pt x="23" y="72"/>
                  </a:cubicBezTo>
                  <a:cubicBezTo>
                    <a:pt x="19" y="67"/>
                    <a:pt x="14" y="62"/>
                    <a:pt x="9" y="62"/>
                  </a:cubicBezTo>
                  <a:cubicBezTo>
                    <a:pt x="4" y="62"/>
                    <a:pt x="0" y="67"/>
                    <a:pt x="0" y="76"/>
                  </a:cubicBezTo>
                  <a:cubicBezTo>
                    <a:pt x="0" y="86"/>
                    <a:pt x="0" y="86"/>
                    <a:pt x="0" y="86"/>
                  </a:cubicBezTo>
                  <a:cubicBezTo>
                    <a:pt x="0" y="91"/>
                    <a:pt x="4" y="95"/>
                    <a:pt x="9" y="95"/>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31" name="Google Shape;431;p30"/>
            <p:cNvSpPr/>
            <p:nvPr/>
          </p:nvSpPr>
          <p:spPr>
            <a:xfrm>
              <a:off x="4618619" y="2727920"/>
              <a:ext cx="177677" cy="128980"/>
            </a:xfrm>
            <a:custGeom>
              <a:avLst/>
              <a:gdLst/>
              <a:ahLst/>
              <a:cxnLst/>
              <a:rect l="l" t="t" r="r" b="b"/>
              <a:pathLst>
                <a:path w="595" h="434" extrusionOk="0">
                  <a:moveTo>
                    <a:pt x="67" y="433"/>
                  </a:moveTo>
                  <a:lnTo>
                    <a:pt x="67" y="433"/>
                  </a:lnTo>
                  <a:lnTo>
                    <a:pt x="71" y="433"/>
                  </a:lnTo>
                  <a:lnTo>
                    <a:pt x="71" y="433"/>
                  </a:lnTo>
                  <a:cubicBezTo>
                    <a:pt x="523" y="433"/>
                    <a:pt x="523" y="433"/>
                    <a:pt x="523" y="433"/>
                  </a:cubicBezTo>
                  <a:lnTo>
                    <a:pt x="523" y="433"/>
                  </a:lnTo>
                  <a:cubicBezTo>
                    <a:pt x="542" y="433"/>
                    <a:pt x="561" y="428"/>
                    <a:pt x="575" y="414"/>
                  </a:cubicBezTo>
                  <a:lnTo>
                    <a:pt x="575" y="414"/>
                  </a:lnTo>
                  <a:cubicBezTo>
                    <a:pt x="589" y="399"/>
                    <a:pt x="594" y="380"/>
                    <a:pt x="594" y="361"/>
                  </a:cubicBezTo>
                  <a:cubicBezTo>
                    <a:pt x="594" y="72"/>
                    <a:pt x="594" y="72"/>
                    <a:pt x="594" y="72"/>
                  </a:cubicBezTo>
                  <a:cubicBezTo>
                    <a:pt x="594" y="53"/>
                    <a:pt x="589" y="34"/>
                    <a:pt x="575" y="19"/>
                  </a:cubicBezTo>
                  <a:cubicBezTo>
                    <a:pt x="561" y="5"/>
                    <a:pt x="542" y="0"/>
                    <a:pt x="523" y="0"/>
                  </a:cubicBezTo>
                  <a:lnTo>
                    <a:pt x="523" y="0"/>
                  </a:lnTo>
                  <a:cubicBezTo>
                    <a:pt x="71" y="0"/>
                    <a:pt x="71" y="0"/>
                    <a:pt x="71" y="0"/>
                  </a:cubicBezTo>
                  <a:lnTo>
                    <a:pt x="71" y="0"/>
                  </a:lnTo>
                  <a:cubicBezTo>
                    <a:pt x="52" y="0"/>
                    <a:pt x="38" y="5"/>
                    <a:pt x="24" y="19"/>
                  </a:cubicBezTo>
                  <a:lnTo>
                    <a:pt x="24" y="19"/>
                  </a:lnTo>
                  <a:cubicBezTo>
                    <a:pt x="10" y="34"/>
                    <a:pt x="0" y="53"/>
                    <a:pt x="0" y="72"/>
                  </a:cubicBezTo>
                  <a:cubicBezTo>
                    <a:pt x="0" y="366"/>
                    <a:pt x="0" y="366"/>
                    <a:pt x="0" y="366"/>
                  </a:cubicBezTo>
                  <a:cubicBezTo>
                    <a:pt x="0" y="385"/>
                    <a:pt x="10" y="399"/>
                    <a:pt x="24" y="414"/>
                  </a:cubicBezTo>
                  <a:cubicBezTo>
                    <a:pt x="33" y="423"/>
                    <a:pt x="48" y="433"/>
                    <a:pt x="67" y="433"/>
                  </a:cubicBezTo>
                  <a:close/>
                  <a:moveTo>
                    <a:pt x="29" y="72"/>
                  </a:moveTo>
                  <a:lnTo>
                    <a:pt x="29" y="72"/>
                  </a:lnTo>
                  <a:cubicBezTo>
                    <a:pt x="29" y="57"/>
                    <a:pt x="33" y="48"/>
                    <a:pt x="38" y="38"/>
                  </a:cubicBezTo>
                  <a:lnTo>
                    <a:pt x="43" y="38"/>
                  </a:lnTo>
                  <a:cubicBezTo>
                    <a:pt x="48" y="29"/>
                    <a:pt x="62" y="24"/>
                    <a:pt x="71" y="24"/>
                  </a:cubicBezTo>
                  <a:lnTo>
                    <a:pt x="71" y="24"/>
                  </a:lnTo>
                  <a:cubicBezTo>
                    <a:pt x="523" y="24"/>
                    <a:pt x="523" y="24"/>
                    <a:pt x="523" y="24"/>
                  </a:cubicBezTo>
                  <a:lnTo>
                    <a:pt x="523" y="24"/>
                  </a:lnTo>
                  <a:cubicBezTo>
                    <a:pt x="537" y="24"/>
                    <a:pt x="546" y="29"/>
                    <a:pt x="556" y="38"/>
                  </a:cubicBezTo>
                  <a:cubicBezTo>
                    <a:pt x="565" y="48"/>
                    <a:pt x="570" y="57"/>
                    <a:pt x="570" y="72"/>
                  </a:cubicBezTo>
                  <a:cubicBezTo>
                    <a:pt x="570" y="361"/>
                    <a:pt x="570" y="361"/>
                    <a:pt x="570" y="361"/>
                  </a:cubicBezTo>
                  <a:cubicBezTo>
                    <a:pt x="570" y="376"/>
                    <a:pt x="565" y="385"/>
                    <a:pt x="556" y="395"/>
                  </a:cubicBezTo>
                  <a:lnTo>
                    <a:pt x="556" y="395"/>
                  </a:lnTo>
                  <a:cubicBezTo>
                    <a:pt x="546" y="404"/>
                    <a:pt x="537" y="409"/>
                    <a:pt x="523" y="409"/>
                  </a:cubicBezTo>
                  <a:lnTo>
                    <a:pt x="523" y="409"/>
                  </a:lnTo>
                  <a:cubicBezTo>
                    <a:pt x="71" y="409"/>
                    <a:pt x="71" y="409"/>
                    <a:pt x="71" y="409"/>
                  </a:cubicBezTo>
                  <a:lnTo>
                    <a:pt x="67" y="409"/>
                  </a:lnTo>
                  <a:cubicBezTo>
                    <a:pt x="57" y="404"/>
                    <a:pt x="48" y="404"/>
                    <a:pt x="38" y="395"/>
                  </a:cubicBezTo>
                  <a:cubicBezTo>
                    <a:pt x="33" y="385"/>
                    <a:pt x="29" y="376"/>
                    <a:pt x="29" y="366"/>
                  </a:cubicBezTo>
                  <a:lnTo>
                    <a:pt x="29" y="72"/>
                  </a:lnTo>
                  <a:close/>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32" name="Google Shape;432;p30"/>
            <p:cNvSpPr/>
            <p:nvPr/>
          </p:nvSpPr>
          <p:spPr>
            <a:xfrm>
              <a:off x="4676528" y="2804256"/>
              <a:ext cx="28955" cy="38167"/>
            </a:xfrm>
            <a:custGeom>
              <a:avLst/>
              <a:gdLst/>
              <a:ahLst/>
              <a:cxnLst/>
              <a:rect l="l" t="t" r="r" b="b"/>
              <a:pathLst>
                <a:path w="96" h="129" extrusionOk="0">
                  <a:moveTo>
                    <a:pt x="81" y="62"/>
                  </a:moveTo>
                  <a:lnTo>
                    <a:pt x="81" y="62"/>
                  </a:lnTo>
                  <a:cubicBezTo>
                    <a:pt x="76" y="62"/>
                    <a:pt x="71" y="67"/>
                    <a:pt x="71" y="76"/>
                  </a:cubicBezTo>
                  <a:cubicBezTo>
                    <a:pt x="71" y="105"/>
                    <a:pt x="71" y="105"/>
                    <a:pt x="71" y="105"/>
                  </a:cubicBezTo>
                  <a:cubicBezTo>
                    <a:pt x="24" y="105"/>
                    <a:pt x="24" y="105"/>
                    <a:pt x="24" y="105"/>
                  </a:cubicBezTo>
                  <a:cubicBezTo>
                    <a:pt x="24" y="14"/>
                    <a:pt x="24" y="14"/>
                    <a:pt x="24" y="14"/>
                  </a:cubicBezTo>
                  <a:cubicBezTo>
                    <a:pt x="24" y="10"/>
                    <a:pt x="19" y="0"/>
                    <a:pt x="14" y="0"/>
                  </a:cubicBezTo>
                  <a:cubicBezTo>
                    <a:pt x="5" y="0"/>
                    <a:pt x="0" y="10"/>
                    <a:pt x="0" y="14"/>
                  </a:cubicBezTo>
                  <a:cubicBezTo>
                    <a:pt x="0" y="119"/>
                    <a:pt x="0" y="119"/>
                    <a:pt x="0" y="119"/>
                  </a:cubicBezTo>
                  <a:cubicBezTo>
                    <a:pt x="0" y="124"/>
                    <a:pt x="5" y="128"/>
                    <a:pt x="14" y="128"/>
                  </a:cubicBezTo>
                  <a:cubicBezTo>
                    <a:pt x="81" y="128"/>
                    <a:pt x="81" y="128"/>
                    <a:pt x="81" y="128"/>
                  </a:cubicBezTo>
                  <a:cubicBezTo>
                    <a:pt x="90" y="128"/>
                    <a:pt x="95" y="124"/>
                    <a:pt x="95" y="119"/>
                  </a:cubicBezTo>
                  <a:cubicBezTo>
                    <a:pt x="95" y="76"/>
                    <a:pt x="95" y="76"/>
                    <a:pt x="95" y="76"/>
                  </a:cubicBezTo>
                  <a:cubicBezTo>
                    <a:pt x="95" y="67"/>
                    <a:pt x="90" y="62"/>
                    <a:pt x="81" y="62"/>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33" name="Google Shape;433;p30"/>
            <p:cNvSpPr/>
            <p:nvPr/>
          </p:nvSpPr>
          <p:spPr>
            <a:xfrm>
              <a:off x="4675213" y="2701598"/>
              <a:ext cx="65806" cy="22374"/>
            </a:xfrm>
            <a:custGeom>
              <a:avLst/>
              <a:gdLst/>
              <a:ahLst/>
              <a:cxnLst/>
              <a:rect l="l" t="t" r="r" b="b"/>
              <a:pathLst>
                <a:path w="220" h="77" extrusionOk="0">
                  <a:moveTo>
                    <a:pt x="204" y="76"/>
                  </a:moveTo>
                  <a:lnTo>
                    <a:pt x="204" y="76"/>
                  </a:lnTo>
                  <a:cubicBezTo>
                    <a:pt x="214" y="76"/>
                    <a:pt x="219" y="71"/>
                    <a:pt x="219" y="62"/>
                  </a:cubicBezTo>
                  <a:cubicBezTo>
                    <a:pt x="219" y="57"/>
                    <a:pt x="219" y="57"/>
                    <a:pt x="219" y="57"/>
                  </a:cubicBezTo>
                  <a:cubicBezTo>
                    <a:pt x="219" y="43"/>
                    <a:pt x="214" y="29"/>
                    <a:pt x="200" y="14"/>
                  </a:cubicBezTo>
                  <a:lnTo>
                    <a:pt x="200" y="14"/>
                  </a:lnTo>
                  <a:cubicBezTo>
                    <a:pt x="190" y="5"/>
                    <a:pt x="176" y="0"/>
                    <a:pt x="157" y="0"/>
                  </a:cubicBezTo>
                  <a:lnTo>
                    <a:pt x="157" y="0"/>
                  </a:lnTo>
                  <a:cubicBezTo>
                    <a:pt x="57" y="0"/>
                    <a:pt x="57" y="0"/>
                    <a:pt x="57" y="0"/>
                  </a:cubicBezTo>
                  <a:lnTo>
                    <a:pt x="57" y="0"/>
                  </a:lnTo>
                  <a:cubicBezTo>
                    <a:pt x="43" y="0"/>
                    <a:pt x="29" y="5"/>
                    <a:pt x="19" y="14"/>
                  </a:cubicBezTo>
                  <a:cubicBezTo>
                    <a:pt x="14" y="14"/>
                    <a:pt x="14" y="14"/>
                    <a:pt x="14" y="14"/>
                  </a:cubicBezTo>
                  <a:lnTo>
                    <a:pt x="14" y="14"/>
                  </a:lnTo>
                  <a:cubicBezTo>
                    <a:pt x="5" y="29"/>
                    <a:pt x="0" y="43"/>
                    <a:pt x="0" y="57"/>
                  </a:cubicBezTo>
                  <a:cubicBezTo>
                    <a:pt x="0" y="62"/>
                    <a:pt x="0" y="62"/>
                    <a:pt x="0" y="62"/>
                  </a:cubicBezTo>
                  <a:cubicBezTo>
                    <a:pt x="0" y="71"/>
                    <a:pt x="5" y="76"/>
                    <a:pt x="14" y="76"/>
                  </a:cubicBezTo>
                  <a:cubicBezTo>
                    <a:pt x="19" y="76"/>
                    <a:pt x="24" y="71"/>
                    <a:pt x="24" y="62"/>
                  </a:cubicBezTo>
                  <a:cubicBezTo>
                    <a:pt x="24" y="57"/>
                    <a:pt x="24" y="57"/>
                    <a:pt x="24" y="57"/>
                  </a:cubicBezTo>
                  <a:cubicBezTo>
                    <a:pt x="24" y="48"/>
                    <a:pt x="29" y="38"/>
                    <a:pt x="33" y="33"/>
                  </a:cubicBezTo>
                  <a:lnTo>
                    <a:pt x="33" y="33"/>
                  </a:lnTo>
                  <a:cubicBezTo>
                    <a:pt x="43" y="29"/>
                    <a:pt x="48" y="24"/>
                    <a:pt x="57" y="24"/>
                  </a:cubicBezTo>
                  <a:lnTo>
                    <a:pt x="57" y="24"/>
                  </a:lnTo>
                  <a:cubicBezTo>
                    <a:pt x="157" y="24"/>
                    <a:pt x="157" y="24"/>
                    <a:pt x="157" y="24"/>
                  </a:cubicBezTo>
                  <a:lnTo>
                    <a:pt x="157" y="24"/>
                  </a:lnTo>
                  <a:cubicBezTo>
                    <a:pt x="166" y="24"/>
                    <a:pt x="176" y="29"/>
                    <a:pt x="181" y="33"/>
                  </a:cubicBezTo>
                  <a:cubicBezTo>
                    <a:pt x="190" y="38"/>
                    <a:pt x="190" y="48"/>
                    <a:pt x="190" y="57"/>
                  </a:cubicBezTo>
                  <a:cubicBezTo>
                    <a:pt x="190" y="62"/>
                    <a:pt x="190" y="62"/>
                    <a:pt x="190" y="62"/>
                  </a:cubicBezTo>
                  <a:cubicBezTo>
                    <a:pt x="190" y="71"/>
                    <a:pt x="200" y="76"/>
                    <a:pt x="204" y="76"/>
                  </a:cubicBezTo>
                </a:path>
              </a:pathLst>
            </a:custGeom>
            <a:solidFill>
              <a:srgbClr val="3A91D7"/>
            </a:solidFill>
            <a:ln>
              <a:noFill/>
            </a:ln>
          </p:spPr>
          <p:txBody>
            <a:bodyPr spcFirstLastPara="1" wrap="square" lIns="68575" tIns="34275" rIns="68575" bIns="342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grpSp>
      <p:pic>
        <p:nvPicPr>
          <p:cNvPr id="434" name="Google Shape;434;p30"/>
          <p:cNvPicPr preferRelativeResize="0"/>
          <p:nvPr/>
        </p:nvPicPr>
        <p:blipFill rotWithShape="1">
          <a:blip r:embed="rId4">
            <a:alphaModFix/>
          </a:blip>
          <a:srcRect l="-5716" t="24042" r="65590" b="29496"/>
          <a:stretch/>
        </p:blipFill>
        <p:spPr>
          <a:xfrm>
            <a:off x="151921" y="1396684"/>
            <a:ext cx="895262" cy="454400"/>
          </a:xfrm>
          <a:prstGeom prst="rect">
            <a:avLst/>
          </a:prstGeom>
          <a:noFill/>
          <a:ln>
            <a:noFill/>
          </a:ln>
        </p:spPr>
      </p:pic>
      <p:pic>
        <p:nvPicPr>
          <p:cNvPr id="435" name="Google Shape;435;p30"/>
          <p:cNvPicPr preferRelativeResize="0"/>
          <p:nvPr/>
        </p:nvPicPr>
        <p:blipFill rotWithShape="1">
          <a:blip r:embed="rId4">
            <a:alphaModFix/>
          </a:blip>
          <a:srcRect l="-5716" t="24042" r="65590" b="29496"/>
          <a:stretch/>
        </p:blipFill>
        <p:spPr>
          <a:xfrm>
            <a:off x="771960" y="1235004"/>
            <a:ext cx="622703" cy="316060"/>
          </a:xfrm>
          <a:prstGeom prst="rect">
            <a:avLst/>
          </a:prstGeom>
          <a:noFill/>
          <a:ln>
            <a:noFill/>
          </a:ln>
        </p:spPr>
      </p:pic>
      <p:sp>
        <p:nvSpPr>
          <p:cNvPr id="439" name="Google Shape;439;p30"/>
          <p:cNvSpPr/>
          <p:nvPr/>
        </p:nvSpPr>
        <p:spPr>
          <a:xfrm>
            <a:off x="6001341" y="1542527"/>
            <a:ext cx="171450" cy="171448"/>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3A91D7"/>
          </a:solidFill>
          <a:ln>
            <a:noFill/>
          </a:ln>
        </p:spPr>
        <p:txBody>
          <a:bodyPr spcFirstLastPara="1" wrap="square" lIns="28575" tIns="28575" rIns="28575" bIns="285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40" name="Google Shape;440;p30"/>
          <p:cNvSpPr/>
          <p:nvPr/>
        </p:nvSpPr>
        <p:spPr>
          <a:xfrm>
            <a:off x="6001341" y="1885427"/>
            <a:ext cx="171450" cy="171448"/>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3A91D7"/>
          </a:solidFill>
          <a:ln>
            <a:noFill/>
          </a:ln>
        </p:spPr>
        <p:txBody>
          <a:bodyPr spcFirstLastPara="1" wrap="square" lIns="28575" tIns="28575" rIns="28575" bIns="285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441" name="Google Shape;441;p30"/>
          <p:cNvSpPr/>
          <p:nvPr/>
        </p:nvSpPr>
        <p:spPr>
          <a:xfrm>
            <a:off x="6001341" y="2907903"/>
            <a:ext cx="171450" cy="171448"/>
          </a:xfrm>
          <a:custGeom>
            <a:avLst/>
            <a:gdLst/>
            <a:ahLst/>
            <a:cxnLst/>
            <a:rect l="l" t="t" r="r" b="b"/>
            <a:pathLst>
              <a:path w="21524" h="21600" extrusionOk="0">
                <a:moveTo>
                  <a:pt x="8289" y="9278"/>
                </a:moveTo>
                <a:cubicBezTo>
                  <a:pt x="7996" y="8984"/>
                  <a:pt x="7521" y="8984"/>
                  <a:pt x="7228" y="9278"/>
                </a:cubicBezTo>
                <a:cubicBezTo>
                  <a:pt x="6934" y="9573"/>
                  <a:pt x="6934" y="10049"/>
                  <a:pt x="7228" y="10344"/>
                </a:cubicBezTo>
                <a:lnTo>
                  <a:pt x="10231" y="13358"/>
                </a:lnTo>
                <a:cubicBezTo>
                  <a:pt x="10372" y="13499"/>
                  <a:pt x="10563" y="13578"/>
                  <a:pt x="10762" y="13578"/>
                </a:cubicBezTo>
                <a:cubicBezTo>
                  <a:pt x="10961" y="13578"/>
                  <a:pt x="11152" y="13499"/>
                  <a:pt x="11293" y="13358"/>
                </a:cubicBezTo>
                <a:lnTo>
                  <a:pt x="21304" y="3301"/>
                </a:lnTo>
                <a:cubicBezTo>
                  <a:pt x="21597" y="3007"/>
                  <a:pt x="21597" y="2530"/>
                  <a:pt x="21304" y="2235"/>
                </a:cubicBezTo>
                <a:cubicBezTo>
                  <a:pt x="21010" y="1942"/>
                  <a:pt x="20535" y="1942"/>
                  <a:pt x="20242" y="2236"/>
                </a:cubicBezTo>
                <a:lnTo>
                  <a:pt x="10761" y="11759"/>
                </a:lnTo>
                <a:cubicBezTo>
                  <a:pt x="10761" y="11759"/>
                  <a:pt x="8289" y="9278"/>
                  <a:pt x="8289" y="9278"/>
                </a:cubicBezTo>
                <a:close/>
                <a:moveTo>
                  <a:pt x="20773" y="9128"/>
                </a:moveTo>
                <a:cubicBezTo>
                  <a:pt x="20358" y="9128"/>
                  <a:pt x="20022" y="9466"/>
                  <a:pt x="20022" y="9882"/>
                </a:cubicBezTo>
                <a:lnTo>
                  <a:pt x="20022" y="10805"/>
                </a:lnTo>
                <a:cubicBezTo>
                  <a:pt x="20019" y="15928"/>
                  <a:pt x="15866" y="20093"/>
                  <a:pt x="10761" y="20093"/>
                </a:cubicBezTo>
                <a:lnTo>
                  <a:pt x="10756" y="20093"/>
                </a:lnTo>
                <a:cubicBezTo>
                  <a:pt x="5651" y="20090"/>
                  <a:pt x="1499" y="15919"/>
                  <a:pt x="1502" y="10795"/>
                </a:cubicBezTo>
                <a:cubicBezTo>
                  <a:pt x="1505" y="5672"/>
                  <a:pt x="5658" y="1507"/>
                  <a:pt x="10762" y="1507"/>
                </a:cubicBezTo>
                <a:lnTo>
                  <a:pt x="10767" y="1507"/>
                </a:lnTo>
                <a:cubicBezTo>
                  <a:pt x="12072" y="1508"/>
                  <a:pt x="13339" y="1779"/>
                  <a:pt x="14531" y="2311"/>
                </a:cubicBezTo>
                <a:cubicBezTo>
                  <a:pt x="14910" y="2482"/>
                  <a:pt x="15353" y="2310"/>
                  <a:pt x="15522" y="1930"/>
                </a:cubicBezTo>
                <a:cubicBezTo>
                  <a:pt x="15691" y="1550"/>
                  <a:pt x="15520" y="1104"/>
                  <a:pt x="15142" y="935"/>
                </a:cubicBezTo>
                <a:cubicBezTo>
                  <a:pt x="13757" y="315"/>
                  <a:pt x="12285" y="1"/>
                  <a:pt x="10768" y="0"/>
                </a:cubicBezTo>
                <a:lnTo>
                  <a:pt x="10762" y="0"/>
                </a:lnTo>
                <a:cubicBezTo>
                  <a:pt x="4831" y="0"/>
                  <a:pt x="3" y="4841"/>
                  <a:pt x="0" y="10794"/>
                </a:cubicBezTo>
                <a:cubicBezTo>
                  <a:pt x="-3" y="16749"/>
                  <a:pt x="4822" y="21597"/>
                  <a:pt x="10755" y="21600"/>
                </a:cubicBezTo>
                <a:lnTo>
                  <a:pt x="10761" y="21600"/>
                </a:lnTo>
                <a:cubicBezTo>
                  <a:pt x="16693" y="21600"/>
                  <a:pt x="21521" y="16759"/>
                  <a:pt x="21524" y="10806"/>
                </a:cubicBezTo>
                <a:lnTo>
                  <a:pt x="21524" y="9882"/>
                </a:lnTo>
                <a:cubicBezTo>
                  <a:pt x="21524" y="9466"/>
                  <a:pt x="21187" y="9128"/>
                  <a:pt x="20773" y="9128"/>
                </a:cubicBezTo>
                <a:close/>
              </a:path>
            </a:pathLst>
          </a:custGeom>
          <a:solidFill>
            <a:srgbClr val="3A91D7"/>
          </a:solidFill>
          <a:ln>
            <a:noFill/>
          </a:ln>
        </p:spPr>
        <p:txBody>
          <a:bodyPr spcFirstLastPara="1" wrap="square" lIns="28575" tIns="28575" rIns="28575" bIns="28575" anchor="ctr" anchorCtr="0">
            <a:noAutofit/>
          </a:bodyPr>
          <a:lstStyle/>
          <a:p>
            <a:endParaRPr sz="1400" dirty="0">
              <a:solidFill>
                <a:schemeClr val="dk1"/>
              </a:solidFill>
              <a:latin typeface="Century Gothic" panose="020B0502020202020204" pitchFamily="34" charset="0"/>
              <a:ea typeface="Calibri"/>
              <a:cs typeface="Calibri"/>
              <a:sym typeface="Calibri"/>
            </a:endParaRPr>
          </a:p>
        </p:txBody>
      </p:sp>
      <p:sp>
        <p:nvSpPr>
          <p:cNvPr id="2" name="Title 1">
            <a:extLst>
              <a:ext uri="{FF2B5EF4-FFF2-40B4-BE49-F238E27FC236}">
                <a16:creationId xmlns:a16="http://schemas.microsoft.com/office/drawing/2014/main" id="{1E024A91-2FE1-2E48-9440-7DEA9DB13EE9}"/>
              </a:ext>
            </a:extLst>
          </p:cNvPr>
          <p:cNvSpPr>
            <a:spLocks noGrp="1"/>
          </p:cNvSpPr>
          <p:nvPr>
            <p:ph type="title"/>
          </p:nvPr>
        </p:nvSpPr>
        <p:spPr/>
        <p:txBody>
          <a:bodyPr/>
          <a:lstStyle/>
          <a:p>
            <a:r>
              <a:rPr lang="en-US" dirty="0"/>
              <a:t>So, What Part </a:t>
            </a:r>
            <a:r>
              <a:rPr lang="en-US" i="1" dirty="0"/>
              <a:t>Can</a:t>
            </a:r>
            <a:r>
              <a:rPr lang="en-US" dirty="0"/>
              <a:t> Technology Play?</a:t>
            </a:r>
          </a:p>
        </p:txBody>
      </p:sp>
      <p:sp>
        <p:nvSpPr>
          <p:cNvPr id="40" name="Title 1">
            <a:extLst>
              <a:ext uri="{FF2B5EF4-FFF2-40B4-BE49-F238E27FC236}">
                <a16:creationId xmlns:a16="http://schemas.microsoft.com/office/drawing/2014/main" id="{4E195E1B-A9DB-B444-BBD4-452E88074C6F}"/>
              </a:ext>
            </a:extLst>
          </p:cNvPr>
          <p:cNvSpPr txBox="1">
            <a:spLocks/>
          </p:cNvSpPr>
          <p:nvPr/>
        </p:nvSpPr>
        <p:spPr>
          <a:xfrm>
            <a:off x="4445077" y="4700042"/>
            <a:ext cx="407959" cy="489390"/>
          </a:xfrm>
          <a:prstGeom prst="rect">
            <a:avLst/>
          </a:prstGeom>
        </p:spPr>
        <p:txBody>
          <a:bodyPr vert="horz" lIns="91440" tIns="45720" rIns="91440" bIns="45720" rtlCol="0" anchor="ctr">
            <a:normAutofit/>
          </a:bodyPr>
          <a:lstStyle>
            <a:lvl1pPr algn="l" defTabSz="457200" rtl="0" eaLnBrk="1" latinLnBrk="0" hangingPunct="1">
              <a:spcBef>
                <a:spcPct val="0"/>
              </a:spcBef>
              <a:buNone/>
              <a:tabLst/>
              <a:defRPr sz="2200" kern="1200">
                <a:solidFill>
                  <a:srgbClr val="047678"/>
                </a:solidFill>
                <a:latin typeface="Century Gothic"/>
                <a:ea typeface="+mj-ea"/>
                <a:cs typeface="Century Gothic"/>
              </a:defRPr>
            </a:lvl1pPr>
          </a:lstStyle>
          <a:p>
            <a:r>
              <a:rPr lang="en-US" sz="1100" dirty="0">
                <a:solidFill>
                  <a:schemeClr val="bg1"/>
                </a:solidFill>
              </a:rPr>
              <a:t>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75AE-BD3B-2D4D-9F7E-16A93AE5F47C}"/>
              </a:ext>
            </a:extLst>
          </p:cNvPr>
          <p:cNvSpPr>
            <a:spLocks noGrp="1"/>
          </p:cNvSpPr>
          <p:nvPr>
            <p:ph type="title"/>
          </p:nvPr>
        </p:nvSpPr>
        <p:spPr/>
        <p:txBody>
          <a:bodyPr/>
          <a:lstStyle/>
          <a:p>
            <a:r>
              <a:rPr lang="en-US" dirty="0"/>
              <a:t>INDUSTRY CASE STUDY</a:t>
            </a:r>
          </a:p>
        </p:txBody>
      </p:sp>
      <p:sp>
        <p:nvSpPr>
          <p:cNvPr id="3" name="Content Placeholder 2">
            <a:extLst>
              <a:ext uri="{FF2B5EF4-FFF2-40B4-BE49-F238E27FC236}">
                <a16:creationId xmlns:a16="http://schemas.microsoft.com/office/drawing/2014/main" id="{90D133DB-ACDF-1D4E-8B9E-BA376E7095D0}"/>
              </a:ext>
            </a:extLst>
          </p:cNvPr>
          <p:cNvSpPr>
            <a:spLocks noGrp="1"/>
          </p:cNvSpPr>
          <p:nvPr>
            <p:ph idx="1"/>
          </p:nvPr>
        </p:nvSpPr>
        <p:spPr/>
        <p:txBody>
          <a:bodyPr>
            <a:normAutofit/>
          </a:bodyPr>
          <a:lstStyle/>
          <a:p>
            <a:r>
              <a:rPr lang="en-US" sz="3200" dirty="0"/>
              <a:t>US FOODS</a:t>
            </a:r>
          </a:p>
        </p:txBody>
      </p:sp>
    </p:spTree>
    <p:extLst>
      <p:ext uri="{BB962C8B-B14F-4D97-AF65-F5344CB8AC3E}">
        <p14:creationId xmlns:p14="http://schemas.microsoft.com/office/powerpoint/2010/main" val="1300719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Operations</a:t>
            </a:r>
          </a:p>
        </p:txBody>
      </p:sp>
      <p:sp>
        <p:nvSpPr>
          <p:cNvPr id="5" name="Content Placeholder 4"/>
          <p:cNvSpPr>
            <a:spLocks noGrp="1"/>
          </p:cNvSpPr>
          <p:nvPr>
            <p:ph idx="1"/>
          </p:nvPr>
        </p:nvSpPr>
        <p:spPr>
          <a:xfrm>
            <a:off x="457200" y="1200151"/>
            <a:ext cx="8051180" cy="2949312"/>
          </a:xfrm>
        </p:spPr>
        <p:txBody>
          <a:bodyPr>
            <a:noAutofit/>
          </a:bodyPr>
          <a:lstStyle/>
          <a:p>
            <a:r>
              <a:rPr lang="en-US" dirty="0"/>
              <a:t>Broadline: ~70 Distribution Centers</a:t>
            </a:r>
          </a:p>
          <a:p>
            <a:r>
              <a:rPr lang="en-US" dirty="0"/>
              <a:t>Chef’Stores: ~80 Stores</a:t>
            </a:r>
          </a:p>
          <a:p>
            <a:r>
              <a:rPr lang="en-US" dirty="0"/>
              <a:t>Culinary Equipment &amp; Supply: Stores/Distribution Centers </a:t>
            </a:r>
          </a:p>
          <a:p>
            <a:r>
              <a:rPr lang="en-US" dirty="0"/>
              <a:t>Specialty</a:t>
            </a:r>
          </a:p>
          <a:p>
            <a:pPr lvl="1"/>
            <a:r>
              <a:rPr lang="en-US" dirty="0"/>
              <a:t>Freshway – Produce </a:t>
            </a:r>
          </a:p>
          <a:p>
            <a:pPr lvl="1"/>
            <a:r>
              <a:rPr lang="en-US" dirty="0"/>
              <a:t>Amerifresh – Produce</a:t>
            </a:r>
          </a:p>
          <a:p>
            <a:pPr lvl="1"/>
            <a:r>
              <a:rPr lang="en-US" dirty="0"/>
              <a:t>Save on Seafood – Seafood</a:t>
            </a:r>
          </a:p>
          <a:p>
            <a:pPr lvl="1"/>
            <a:r>
              <a:rPr lang="en-US" dirty="0"/>
              <a:t>Stock Yards – Meat</a:t>
            </a:r>
          </a:p>
          <a:p>
            <a:r>
              <a:rPr lang="en-US" dirty="0"/>
              <a:t>Freight Broker: Gampac</a:t>
            </a:r>
          </a:p>
        </p:txBody>
      </p:sp>
    </p:spTree>
    <p:extLst>
      <p:ext uri="{BB962C8B-B14F-4D97-AF65-F5344CB8AC3E}">
        <p14:creationId xmlns:p14="http://schemas.microsoft.com/office/powerpoint/2010/main" val="28552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 FOODS: Starting Point</a:t>
            </a:r>
          </a:p>
        </p:txBody>
      </p:sp>
      <p:sp>
        <p:nvSpPr>
          <p:cNvPr id="5" name="Content Placeholder 4"/>
          <p:cNvSpPr>
            <a:spLocks noGrp="1"/>
          </p:cNvSpPr>
          <p:nvPr>
            <p:ph idx="1"/>
          </p:nvPr>
        </p:nvSpPr>
        <p:spPr>
          <a:xfrm>
            <a:off x="457200" y="1200151"/>
            <a:ext cx="8051180" cy="2949312"/>
          </a:xfrm>
        </p:spPr>
        <p:txBody>
          <a:bodyPr/>
          <a:lstStyle/>
          <a:p>
            <a:r>
              <a:rPr lang="en-US" dirty="0"/>
              <a:t>Goal: Value through a system to streamline efficiency, while ensuring accuracy</a:t>
            </a:r>
          </a:p>
          <a:p>
            <a:r>
              <a:rPr lang="en-US" dirty="0"/>
              <a:t>Began with vendor payments and took only weeks to get started</a:t>
            </a:r>
          </a:p>
          <a:p>
            <a:r>
              <a:rPr lang="en-US" dirty="0"/>
              <a:t>Continued journey to include: </a:t>
            </a:r>
          </a:p>
          <a:p>
            <a:pPr lvl="1"/>
            <a:r>
              <a:rPr lang="en-US" dirty="0"/>
              <a:t>Product Incident Portal (QR Code accessible);</a:t>
            </a:r>
          </a:p>
          <a:p>
            <a:pPr lvl="1"/>
            <a:r>
              <a:rPr lang="en-US" dirty="0"/>
              <a:t>Food Safety Quality Assurance (FSQA);</a:t>
            </a:r>
          </a:p>
          <a:p>
            <a:pPr lvl="1"/>
            <a:r>
              <a:rPr lang="en-US" dirty="0"/>
              <a:t>Bond Tracking; and much more.</a:t>
            </a:r>
          </a:p>
        </p:txBody>
      </p:sp>
    </p:spTree>
    <p:extLst>
      <p:ext uri="{BB962C8B-B14F-4D97-AF65-F5344CB8AC3E}">
        <p14:creationId xmlns:p14="http://schemas.microsoft.com/office/powerpoint/2010/main" val="281057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1023</TotalTime>
  <Words>2742</Words>
  <Application>Microsoft Macintosh PowerPoint</Application>
  <PresentationFormat>On-screen Show (16:9)</PresentationFormat>
  <Paragraphs>231</Paragraphs>
  <Slides>27</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Azo Sans</vt:lpstr>
      <vt:lpstr>Calibri</vt:lpstr>
      <vt:lpstr>Century Gothic</vt:lpstr>
      <vt:lpstr>Custom Design</vt:lpstr>
      <vt:lpstr>Becoming a Data-Driven Risk Manager:</vt:lpstr>
      <vt:lpstr>Today’s Speakers</vt:lpstr>
      <vt:lpstr>PowerPoint Presentation</vt:lpstr>
      <vt:lpstr>Technology – Hard Truths</vt:lpstr>
      <vt:lpstr>PowerPoint Presentation</vt:lpstr>
      <vt:lpstr>So, What Part Can Technology Play?</vt:lpstr>
      <vt:lpstr>INDUSTRY CASE STUDY</vt:lpstr>
      <vt:lpstr>US FOODS: Operations</vt:lpstr>
      <vt:lpstr>US FOODS: Starting Point</vt:lpstr>
      <vt:lpstr>US FOODS: Intelligent Vendor Payment Tracking</vt:lpstr>
      <vt:lpstr>US FOODS: Intelligent Vendor Payment Tracking</vt:lpstr>
      <vt:lpstr>US FOODS: Continuous Improvement - Food Safety Quality Assurance (FSQA)</vt:lpstr>
      <vt:lpstr>US FOODS: Product Incident Management Portal</vt:lpstr>
      <vt:lpstr>US FOODS: Product Incident Management Portal</vt:lpstr>
      <vt:lpstr>US FOODS: Product Incident Management Portal</vt:lpstr>
      <vt:lpstr>US FOODS: Looking Ahead</vt:lpstr>
      <vt:lpstr>DATA-DRIVEN RISK MANAGER</vt:lpstr>
      <vt:lpstr>Technology that Delivers Value</vt:lpstr>
      <vt:lpstr>PowerPoint Presentation</vt:lpstr>
      <vt:lpstr>PowerPoint Presentation</vt:lpstr>
      <vt:lpstr>PowerPoint Presentation</vt:lpstr>
      <vt:lpstr>PowerPoint Presentation</vt:lpstr>
      <vt:lpstr>The Path to Data Driven</vt:lpstr>
      <vt:lpstr>PowerPoint Presentation</vt:lpstr>
      <vt:lpstr>PowerPoint Presentation</vt:lpstr>
      <vt:lpstr>Fix Siloed Data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CoreTek</dc:creator>
  <cp:lastModifiedBy>Jill Aller</cp:lastModifiedBy>
  <cp:revision>40</cp:revision>
  <dcterms:created xsi:type="dcterms:W3CDTF">2015-08-10T22:14:49Z</dcterms:created>
  <dcterms:modified xsi:type="dcterms:W3CDTF">2021-09-15T16:50:50Z</dcterms:modified>
</cp:coreProperties>
</file>