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61" r:id="rId3"/>
    <p:sldId id="839" r:id="rId4"/>
    <p:sldId id="263" r:id="rId5"/>
    <p:sldId id="257" r:id="rId6"/>
    <p:sldId id="840" r:id="rId7"/>
    <p:sldId id="259" r:id="rId8"/>
    <p:sldId id="357" r:id="rId9"/>
    <p:sldId id="84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77"/>
  </p:normalViewPr>
  <p:slideViewPr>
    <p:cSldViewPr snapToGrid="0" snapToObjects="1" showGuides="1">
      <p:cViewPr varScale="1">
        <p:scale>
          <a:sx n="67" d="100"/>
          <a:sy n="67" d="100"/>
        </p:scale>
        <p:origin x="1108" y="40"/>
      </p:cViewPr>
      <p:guideLst>
        <p:guide orient="horz" pos="162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493DC-3357-4909-9529-87493D64975B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1D695-679C-4EB3-9E3D-52F2E05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7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G-Hom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/>
          <a:stretch/>
        </p:blipFill>
        <p:spPr>
          <a:xfrm>
            <a:off x="321162" y="-43788"/>
            <a:ext cx="88439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3728" y="2149475"/>
            <a:ext cx="5763776" cy="422275"/>
          </a:xfrm>
        </p:spPr>
        <p:txBody>
          <a:bodyPr anchor="b"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3728" y="2578488"/>
            <a:ext cx="5763776" cy="1314450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038267" y="4823384"/>
            <a:ext cx="3976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0" spc="200" dirty="0">
                <a:solidFill>
                  <a:srgbClr val="047678"/>
                </a:solidFill>
                <a:latin typeface="Century Gothic"/>
                <a:cs typeface="Century Gothic"/>
              </a:rPr>
              <a:t>WWW.CHICAGOLANDRISKFORUM.ORG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FF9804-7A2D-4348-ADAD-695ECD5F5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267" y="164729"/>
            <a:ext cx="3976481" cy="1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4801393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68688" y="4780958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4761559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4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4799806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4800203"/>
            <a:ext cx="213360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32AE1-09F3-9F45-9E77-E9E2AAF2E4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71FFC-839F-4EC4-8C6B-6AF2730D2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51988" y="3997657"/>
            <a:ext cx="1782857" cy="2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7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1857836"/>
            <a:ext cx="9144000" cy="1771849"/>
          </a:xfrm>
          <a:prstGeom prst="rect">
            <a:avLst/>
          </a:prstGeom>
          <a:solidFill>
            <a:srgbClr val="047678"/>
          </a:solidFill>
          <a:ln>
            <a:solidFill>
              <a:srgbClr val="047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6" y="0"/>
            <a:ext cx="353653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964" y="1876828"/>
            <a:ext cx="5704482" cy="694922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965" y="2588669"/>
            <a:ext cx="5704482" cy="13734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33C60-058B-4783-8CBA-2E728856A7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267" y="164729"/>
            <a:ext cx="3976481" cy="1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7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1857836"/>
            <a:ext cx="9144000" cy="1771849"/>
          </a:xfrm>
          <a:prstGeom prst="rect">
            <a:avLst/>
          </a:prstGeom>
          <a:solidFill>
            <a:srgbClr val="047678"/>
          </a:solidFill>
          <a:ln>
            <a:solidFill>
              <a:srgbClr val="047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7" y="0"/>
            <a:ext cx="353653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964" y="1876828"/>
            <a:ext cx="5704482" cy="694922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965" y="2588669"/>
            <a:ext cx="5704482" cy="13734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83904-4777-413B-B463-68E145B9EA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267" y="164729"/>
            <a:ext cx="3976481" cy="1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33799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49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471FE66-DA6C-4A81-8BB5-11CE8CA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4767262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4767262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4767262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4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9462"/>
            <a:ext cx="9144000" cy="2076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349806"/>
            <a:ext cx="9144000" cy="793694"/>
          </a:xfrm>
          <a:prstGeom prst="rect">
            <a:avLst/>
          </a:prstGeom>
          <a:solidFill>
            <a:srgbClr val="047678"/>
          </a:solidFill>
          <a:ln>
            <a:solidFill>
              <a:srgbClr val="047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818349"/>
            <a:ext cx="21336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5932AE1-09F3-9F45-9E77-E9E2AAF2E4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8" y="4395792"/>
            <a:ext cx="1152596" cy="73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19" y="4541396"/>
            <a:ext cx="777623" cy="4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tabLst/>
        <a:defRPr sz="2200" kern="1200">
          <a:solidFill>
            <a:srgbClr val="047678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adams@KraftHeinz.com" TargetMode="External"/><Relationship Id="rId2" Type="http://schemas.openxmlformats.org/officeDocument/2006/relationships/hyperlink" Target="mailto:Dominic.Keller@willistowerswatson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4228" y="2994024"/>
            <a:ext cx="5763776" cy="422275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400" dirty="0"/>
              <a:t>Scenario based cyber risk quantification: </a:t>
            </a:r>
            <a:r>
              <a:rPr lang="en-US" sz="1400" i="1" dirty="0"/>
              <a:t>How to Enhance Insurance Strategy and Stakeholder Engagement using scenario based Cyber Risk Quantification </a:t>
            </a:r>
            <a:r>
              <a:rPr lang="en-US" sz="1400" dirty="0"/>
              <a:t> 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Dominic Keller, Willis Towers Watson</a:t>
            </a:r>
            <a:br>
              <a:rPr lang="en-US" sz="1400" dirty="0"/>
            </a:br>
            <a:r>
              <a:rPr lang="en-US" sz="1400" dirty="0"/>
              <a:t>Andrew Adams, Kraft Heinz</a:t>
            </a:r>
          </a:p>
        </p:txBody>
      </p:sp>
    </p:spTree>
    <p:extLst>
      <p:ext uri="{BB962C8B-B14F-4D97-AF65-F5344CB8AC3E}">
        <p14:creationId xmlns:p14="http://schemas.microsoft.com/office/powerpoint/2010/main" val="24458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F45F76-7BBF-4DB4-951F-CF0901E29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66676"/>
            <a:ext cx="8680279" cy="403057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CA338A-CD00-4444-A723-EB37D1319A32}"/>
              </a:ext>
            </a:extLst>
          </p:cNvPr>
          <p:cNvSpPr txBox="1">
            <a:spLocks/>
          </p:cNvSpPr>
          <p:nvPr/>
        </p:nvSpPr>
        <p:spPr>
          <a:xfrm>
            <a:off x="114298" y="4070175"/>
            <a:ext cx="8191501" cy="273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900" dirty="0">
                <a:solidFill>
                  <a:prstClr val="black"/>
                </a:solidFill>
                <a:latin typeface="Arial"/>
              </a:rPr>
              <a:t>© 2020 Willis Towers Watson. All rights reserved. Proprietary and Confidential</a:t>
            </a:r>
            <a:r>
              <a:rPr lang="en-US" sz="1050" dirty="0">
                <a:solidFill>
                  <a:prstClr val="black"/>
                </a:solidFill>
                <a:latin typeface="Arial"/>
              </a:rPr>
              <a:t>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CA338A-CD00-4444-A723-EB37D1319A32}"/>
              </a:ext>
            </a:extLst>
          </p:cNvPr>
          <p:cNvSpPr txBox="1">
            <a:spLocks/>
          </p:cNvSpPr>
          <p:nvPr/>
        </p:nvSpPr>
        <p:spPr>
          <a:xfrm>
            <a:off x="114298" y="4070175"/>
            <a:ext cx="8191501" cy="273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Willis Towers Watson. All rights reserved. Proprietary and Confidential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3270272-D22C-4C23-8CA5-482705AC2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660" y="704850"/>
            <a:ext cx="5770281" cy="33653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7DC311A-73F2-4565-826C-D82B0143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931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Introduction and Context</a:t>
            </a:r>
          </a:p>
        </p:txBody>
      </p:sp>
    </p:spTree>
    <p:extLst>
      <p:ext uri="{BB962C8B-B14F-4D97-AF65-F5344CB8AC3E}">
        <p14:creationId xmlns:p14="http://schemas.microsoft.com/office/powerpoint/2010/main" val="23257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8175"/>
            <a:ext cx="8229600" cy="3511288"/>
          </a:xfrm>
        </p:spPr>
        <p:txBody>
          <a:bodyPr>
            <a:normAutofit fontScale="77500" lnSpcReduction="20000"/>
          </a:bodyPr>
          <a:lstStyle/>
          <a:p>
            <a:pPr marL="0" lvl="0" indent="0" algn="just" defTabSz="91440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considerations for quantifying an organization’s cyber risks: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key cyber related scenarios that could impact core business goals and operations?</a:t>
            </a:r>
          </a:p>
          <a:p>
            <a:pPr marL="285750" lvl="0" indent="-285750" algn="just" defTabSz="914400"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these scenarios impact core clients, supply chains and corporate activities?</a:t>
            </a:r>
          </a:p>
          <a:p>
            <a:pPr marL="285750" lvl="0" indent="-285750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these scenarios materially impact the organization’s insurance program and what is the optimal insurance strategy to effectively transfer these financial risks?</a:t>
            </a:r>
          </a:p>
          <a:p>
            <a:pPr marL="285750" indent="-285750" algn="just"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key stakeholders from the organization to provide financial and scenario quantification insights?</a:t>
            </a:r>
          </a:p>
          <a:p>
            <a:pPr marL="0" lvl="0" indent="0" algn="just" defTabSz="914400">
              <a:spcBef>
                <a:spcPts val="0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Scenario topics/areas of focus:</a:t>
            </a:r>
          </a:p>
          <a:p>
            <a:pPr marL="0" lvl="0" indent="0" algn="just" defTabSz="914400">
              <a:spcBef>
                <a:spcPts val="0"/>
              </a:spcBef>
              <a:buNone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Ransomware/system failure event:</a:t>
            </a:r>
          </a:p>
          <a:p>
            <a:pPr lvl="1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outage (affecting production facilities)</a:t>
            </a:r>
          </a:p>
          <a:p>
            <a:pPr lvl="1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wide/corporate system outage</a:t>
            </a:r>
          </a:p>
          <a:p>
            <a:pPr lvl="1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Disruption</a:t>
            </a:r>
          </a:p>
          <a:p>
            <a:pPr lvl="1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supply chain</a:t>
            </a:r>
          </a:p>
          <a:p>
            <a:pPr lvl="1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External/Third party supplier</a:t>
            </a:r>
          </a:p>
          <a:p>
            <a:pPr lvl="1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Privacy Incident (related to PII or confidential corporate information)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80FA70-6C2F-40E6-AEA4-F64351C5FA0A}"/>
              </a:ext>
            </a:extLst>
          </p:cNvPr>
          <p:cNvSpPr txBox="1">
            <a:spLocks/>
          </p:cNvSpPr>
          <p:nvPr/>
        </p:nvSpPr>
        <p:spPr>
          <a:xfrm>
            <a:off x="114298" y="4070175"/>
            <a:ext cx="8191501" cy="273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Willis Towers Watson.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226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8175"/>
            <a:ext cx="8229600" cy="3511288"/>
          </a:xfrm>
        </p:spPr>
        <p:txBody>
          <a:bodyPr>
            <a:normAutofit fontScale="32500" lnSpcReduction="20000"/>
          </a:bodyPr>
          <a:lstStyle/>
          <a:p>
            <a:pPr marL="571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 organizational challenge lies in understanding how many records are held, what the sensitivity of those records are and quantifying the financial exposures.</a:t>
            </a:r>
          </a:p>
          <a:p>
            <a:pPr marL="342900" lvl="1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significant amount of  data may be collected and stored in different ways:</a:t>
            </a:r>
          </a:p>
          <a:p>
            <a:pPr marL="742950" lvl="2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Information</a:t>
            </a:r>
          </a:p>
          <a:p>
            <a:pPr marL="742950" lvl="2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information</a:t>
            </a:r>
          </a:p>
          <a:p>
            <a:pPr marL="742950" lvl="2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Anonymized data and aggregate data ‘pools’ for mining/analysis </a:t>
            </a:r>
          </a:p>
          <a:p>
            <a:pPr marL="342900" lvl="2" indent="-2857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the overall risk and financial risk of data held is based on numerous factors:</a:t>
            </a:r>
          </a:p>
          <a:p>
            <a:pPr marL="800100" lvl="3" indent="-2857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Personal data (not all PII is the same)</a:t>
            </a:r>
          </a:p>
          <a:p>
            <a:pPr marL="800100" lvl="3" indent="-2857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requirements on corporate data</a:t>
            </a:r>
          </a:p>
          <a:p>
            <a:pPr marL="800100" lvl="3" indent="-2857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anonymized data collected, stored and aggregated</a:t>
            </a:r>
          </a:p>
          <a:p>
            <a:pPr marL="800100" lvl="3" indent="-2857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lifecycle (data collection, storage, management and destruction)</a:t>
            </a:r>
          </a:p>
          <a:p>
            <a:pPr marL="514350" lvl="3" indent="-45720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financial consequences of the data held requires analysis of all the above factors, tailored to business needs and current practices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80FA70-6C2F-40E6-AEA4-F64351C5FA0A}"/>
              </a:ext>
            </a:extLst>
          </p:cNvPr>
          <p:cNvSpPr txBox="1">
            <a:spLocks/>
          </p:cNvSpPr>
          <p:nvPr/>
        </p:nvSpPr>
        <p:spPr>
          <a:xfrm>
            <a:off x="114298" y="4070175"/>
            <a:ext cx="8191501" cy="273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900" dirty="0">
                <a:solidFill>
                  <a:prstClr val="black"/>
                </a:solidFill>
                <a:latin typeface="Arial"/>
              </a:rPr>
              <a:t>© 2020 Willis Towers Watson.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090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505" y="185480"/>
            <a:ext cx="8229600" cy="857250"/>
          </a:xfrm>
        </p:spPr>
        <p:txBody>
          <a:bodyPr/>
          <a:lstStyle/>
          <a:p>
            <a:r>
              <a:rPr lang="en-US" dirty="0"/>
              <a:t>Sample Methodology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5FC8F-CC76-4F6A-9604-D734AB265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8090"/>
            <a:ext cx="7372350" cy="2556394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1B9C048F-DF23-4256-B794-13885A63796D}"/>
              </a:ext>
            </a:extLst>
          </p:cNvPr>
          <p:cNvSpPr txBox="1"/>
          <p:nvPr/>
        </p:nvSpPr>
        <p:spPr>
          <a:xfrm>
            <a:off x="273505" y="567371"/>
            <a:ext cx="7737020" cy="984885"/>
          </a:xfrm>
          <a:prstGeom prst="rect">
            <a:avLst/>
          </a:prstGeom>
          <a:solidFill>
            <a:sysClr val="window" lastClr="FFFFFF">
              <a:alpha val="4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Different cyber risk scenarios are modeled. Scenarios are tailored to organizational needs but may relate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 breach, ransomware and/or system failure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threats. This consulting exercise quantifies the client's cyber risk exposure based on these scenarios  and involves the following recommended phases.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1EF56F-3712-493A-90BF-4DEB9E19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06" y="4053828"/>
            <a:ext cx="818763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Outputs</a:t>
            </a: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BF056EB0-A115-4555-A372-AA6346B56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85825"/>
            <a:ext cx="8229600" cy="30404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CD2857-E69A-4C08-844E-A18DBD79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06" y="4053828"/>
            <a:ext cx="818763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CA338A-CD00-4444-A723-EB37D1319A32}"/>
              </a:ext>
            </a:extLst>
          </p:cNvPr>
          <p:cNvSpPr txBox="1">
            <a:spLocks/>
          </p:cNvSpPr>
          <p:nvPr/>
        </p:nvSpPr>
        <p:spPr>
          <a:xfrm>
            <a:off x="114298" y="4070175"/>
            <a:ext cx="8191501" cy="273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Willis Towers Watson. All rights reserved. Proprietary and Confidential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FA2E56-B55F-4B0E-AAF1-C937BA61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/>
              <a:t>Sample Outputs</a:t>
            </a:r>
          </a:p>
        </p:txBody>
      </p:sp>
      <p:sp>
        <p:nvSpPr>
          <p:cNvPr id="5" name="Rectángulo 11">
            <a:extLst>
              <a:ext uri="{FF2B5EF4-FFF2-40B4-BE49-F238E27FC236}">
                <a16:creationId xmlns:a16="http://schemas.microsoft.com/office/drawing/2014/main" id="{DDCFCA38-9956-45F6-9FBB-DF043B6CC86D}"/>
              </a:ext>
            </a:extLst>
          </p:cNvPr>
          <p:cNvSpPr/>
          <p:nvPr/>
        </p:nvSpPr>
        <p:spPr>
          <a:xfrm rot="5400000">
            <a:off x="6382459" y="-125134"/>
            <a:ext cx="857191" cy="270645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702082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The organization can expect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average annual cyber losses of $236.502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due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inherent cyber risk from Scenario 3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10A7A8D-D3DC-41EB-BFA3-2A1C15A8A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54195"/>
            <a:ext cx="4219575" cy="3241529"/>
          </a:xfrm>
          <a:prstGeom prst="rect">
            <a:avLst/>
          </a:prstGeom>
        </p:spPr>
      </p:pic>
      <p:sp>
        <p:nvSpPr>
          <p:cNvPr id="9" name="Rectángulo 16">
            <a:extLst>
              <a:ext uri="{FF2B5EF4-FFF2-40B4-BE49-F238E27FC236}">
                <a16:creationId xmlns:a16="http://schemas.microsoft.com/office/drawing/2014/main" id="{CD21742B-2E7C-4D16-AF83-47A0233A2CE0}"/>
              </a:ext>
            </a:extLst>
          </p:cNvPr>
          <p:cNvSpPr/>
          <p:nvPr/>
        </p:nvSpPr>
        <p:spPr>
          <a:xfrm rot="5400000">
            <a:off x="6246447" y="1126445"/>
            <a:ext cx="1129215" cy="270645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FFB81C">
                <a:lumMod val="75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Mitigation strategy reduces 28.21% of the inherent cyber risk loss potential.</a:t>
            </a:r>
          </a:p>
        </p:txBody>
      </p:sp>
    </p:spTree>
    <p:extLst>
      <p:ext uri="{BB962C8B-B14F-4D97-AF65-F5344CB8AC3E}">
        <p14:creationId xmlns:p14="http://schemas.microsoft.com/office/powerpoint/2010/main" val="11868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8175"/>
            <a:ext cx="8229600" cy="3511288"/>
          </a:xfrm>
        </p:spPr>
        <p:txBody>
          <a:bodyPr>
            <a:normAutofit/>
          </a:bodyPr>
          <a:lstStyle/>
          <a:p>
            <a:pPr marL="0" lvl="2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Dominic Keller</a:t>
            </a:r>
          </a:p>
          <a:p>
            <a:pPr marL="0" lvl="2" indent="0"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Team Leader</a:t>
            </a:r>
          </a:p>
          <a:p>
            <a:pPr marL="0" lvl="2" indent="0"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FINEX Cyber Risk Solutions Team, Willis Towers Watson</a:t>
            </a:r>
          </a:p>
          <a:p>
            <a:pPr marL="0" lvl="2" indent="0"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Dominic.Keller@willistowerswatson.com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2" indent="0"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(415) 806-2012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Andy Adams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Senior Manager—Corporate Risk Management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Kraft Heinz Company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Office: (847) 646-1266 Cell: (404) 667-2069</a:t>
            </a:r>
          </a:p>
          <a:p>
            <a:pPr marL="0" indent="0">
              <a:buNone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andrew.adams@KraftHeinz.com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80FA70-6C2F-40E6-AEA4-F64351C5FA0A}"/>
              </a:ext>
            </a:extLst>
          </p:cNvPr>
          <p:cNvSpPr txBox="1">
            <a:spLocks/>
          </p:cNvSpPr>
          <p:nvPr/>
        </p:nvSpPr>
        <p:spPr>
          <a:xfrm>
            <a:off x="114298" y="4070175"/>
            <a:ext cx="8191501" cy="273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2020 Willis Towers Watson.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281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536</Words>
  <Application>Microsoft Office PowerPoint</Application>
  <PresentationFormat>On-screen Show (16:9)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Neue Haas Grotesk Text Pro</vt:lpstr>
      <vt:lpstr>Wingdings</vt:lpstr>
      <vt:lpstr>Custom Design</vt:lpstr>
      <vt:lpstr>   Scenario based cyber risk quantification: How to Enhance Insurance Strategy and Stakeholder Engagement using scenario based Cyber Risk Quantification    Dominic Keller, Willis Towers Watson Andrew Adams, Kraft Heinz</vt:lpstr>
      <vt:lpstr>PowerPoint Presentation</vt:lpstr>
      <vt:lpstr>Introduction and Context</vt:lpstr>
      <vt:lpstr>Scenario development</vt:lpstr>
      <vt:lpstr>Scenario development</vt:lpstr>
      <vt:lpstr>Sample Methodology</vt:lpstr>
      <vt:lpstr>Sample Outputs</vt:lpstr>
      <vt:lpstr>Sample Outputs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CoreTek</dc:creator>
  <cp:lastModifiedBy>Keller, Dominic</cp:lastModifiedBy>
  <cp:revision>39</cp:revision>
  <dcterms:created xsi:type="dcterms:W3CDTF">2015-08-10T22:14:49Z</dcterms:created>
  <dcterms:modified xsi:type="dcterms:W3CDTF">2021-01-26T04:29:41Z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700311-1b20-487f-9129-30717d50ca8e_Enabled">
    <vt:lpwstr>True</vt:lpwstr>
  </property>
  <property fmtid="{D5CDD505-2E9C-101B-9397-08002B2CF9AE}" pid="3" name="MSIP_Label_9c700311-1b20-487f-9129-30717d50ca8e_SiteId">
    <vt:lpwstr>76e3921f-489b-4b7e-9547-9ea297add9b5</vt:lpwstr>
  </property>
  <property fmtid="{D5CDD505-2E9C-101B-9397-08002B2CF9AE}" pid="4" name="MSIP_Label_9c700311-1b20-487f-9129-30717d50ca8e_Owner">
    <vt:lpwstr>dominic.keller@willistowerswatson.com</vt:lpwstr>
  </property>
  <property fmtid="{D5CDD505-2E9C-101B-9397-08002B2CF9AE}" pid="5" name="MSIP_Label_9c700311-1b20-487f-9129-30717d50ca8e_SetDate">
    <vt:lpwstr>2021-01-26T04:18:35.9043623Z</vt:lpwstr>
  </property>
  <property fmtid="{D5CDD505-2E9C-101B-9397-08002B2CF9AE}" pid="6" name="MSIP_Label_9c700311-1b20-487f-9129-30717d50ca8e_Name">
    <vt:lpwstr>Confidential</vt:lpwstr>
  </property>
  <property fmtid="{D5CDD505-2E9C-101B-9397-08002B2CF9AE}" pid="7" name="MSIP_Label_9c700311-1b20-487f-9129-30717d50ca8e_Application">
    <vt:lpwstr>Microsoft Azure Information Protection</vt:lpwstr>
  </property>
  <property fmtid="{D5CDD505-2E9C-101B-9397-08002B2CF9AE}" pid="8" name="MSIP_Label_9c700311-1b20-487f-9129-30717d50ca8e_ActionId">
    <vt:lpwstr>2c554809-2a7b-44c2-8532-a9c16bf8397b</vt:lpwstr>
  </property>
  <property fmtid="{D5CDD505-2E9C-101B-9397-08002B2CF9AE}" pid="9" name="MSIP_Label_9c700311-1b20-487f-9129-30717d50ca8e_Extended_MSFT_Method">
    <vt:lpwstr>Automatic</vt:lpwstr>
  </property>
  <property fmtid="{D5CDD505-2E9C-101B-9397-08002B2CF9AE}" pid="10" name="MSIP_Label_d347b247-e90e-43a3-9d7b-004f14ae6873_Enabled">
    <vt:lpwstr>True</vt:lpwstr>
  </property>
  <property fmtid="{D5CDD505-2E9C-101B-9397-08002B2CF9AE}" pid="11" name="MSIP_Label_d347b247-e90e-43a3-9d7b-004f14ae6873_SiteId">
    <vt:lpwstr>76e3921f-489b-4b7e-9547-9ea297add9b5</vt:lpwstr>
  </property>
  <property fmtid="{D5CDD505-2E9C-101B-9397-08002B2CF9AE}" pid="12" name="MSIP_Label_d347b247-e90e-43a3-9d7b-004f14ae6873_Owner">
    <vt:lpwstr>dominic.keller@willistowerswatson.com</vt:lpwstr>
  </property>
  <property fmtid="{D5CDD505-2E9C-101B-9397-08002B2CF9AE}" pid="13" name="MSIP_Label_d347b247-e90e-43a3-9d7b-004f14ae6873_SetDate">
    <vt:lpwstr>2021-01-26T04:18:35.9043623Z</vt:lpwstr>
  </property>
  <property fmtid="{D5CDD505-2E9C-101B-9397-08002B2CF9AE}" pid="14" name="MSIP_Label_d347b247-e90e-43a3-9d7b-004f14ae6873_Name">
    <vt:lpwstr>Anyone (No Protection)</vt:lpwstr>
  </property>
  <property fmtid="{D5CDD505-2E9C-101B-9397-08002B2CF9AE}" pid="15" name="MSIP_Label_d347b247-e90e-43a3-9d7b-004f14ae6873_Application">
    <vt:lpwstr>Microsoft Azure Information Protection</vt:lpwstr>
  </property>
  <property fmtid="{D5CDD505-2E9C-101B-9397-08002B2CF9AE}" pid="16" name="MSIP_Label_d347b247-e90e-43a3-9d7b-004f14ae6873_ActionId">
    <vt:lpwstr>2c554809-2a7b-44c2-8532-a9c16bf8397b</vt:lpwstr>
  </property>
  <property fmtid="{D5CDD505-2E9C-101B-9397-08002B2CF9AE}" pid="17" name="MSIP_Label_d347b247-e90e-43a3-9d7b-004f14ae6873_Parent">
    <vt:lpwstr>9c700311-1b20-487f-9129-30717d50ca8e</vt:lpwstr>
  </property>
  <property fmtid="{D5CDD505-2E9C-101B-9397-08002B2CF9AE}" pid="18" name="MSIP_Label_d347b247-e90e-43a3-9d7b-004f14ae6873_Extended_MSFT_Method">
    <vt:lpwstr>Automatic</vt:lpwstr>
  </property>
  <property fmtid="{D5CDD505-2E9C-101B-9397-08002B2CF9AE}" pid="19" name="Sensitivity">
    <vt:lpwstr>Confidential Anyone (No Protection)</vt:lpwstr>
  </property>
</Properties>
</file>