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9"/>
  </p:notesMasterIdLst>
  <p:sldIdLst>
    <p:sldId id="256" r:id="rId2"/>
    <p:sldId id="262" r:id="rId3"/>
    <p:sldId id="290" r:id="rId4"/>
    <p:sldId id="261" r:id="rId5"/>
    <p:sldId id="284" r:id="rId6"/>
    <p:sldId id="291" r:id="rId7"/>
    <p:sldId id="286" r:id="rId8"/>
    <p:sldId id="292" r:id="rId9"/>
    <p:sldId id="285" r:id="rId10"/>
    <p:sldId id="293" r:id="rId11"/>
    <p:sldId id="289" r:id="rId12"/>
    <p:sldId id="294" r:id="rId13"/>
    <p:sldId id="295" r:id="rId14"/>
    <p:sldId id="296" r:id="rId15"/>
    <p:sldId id="276" r:id="rId16"/>
    <p:sldId id="287" r:id="rId17"/>
    <p:sldId id="288" r:id="rId18"/>
    <p:sldId id="273" r:id="rId19"/>
    <p:sldId id="268" r:id="rId20"/>
    <p:sldId id="278" r:id="rId21"/>
    <p:sldId id="301" r:id="rId22"/>
    <p:sldId id="304" r:id="rId23"/>
    <p:sldId id="302" r:id="rId24"/>
    <p:sldId id="303" r:id="rId25"/>
    <p:sldId id="299" r:id="rId26"/>
    <p:sldId id="259"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ja Maffei" initials="TM" lastIdx="1" clrIdx="0">
    <p:extLst>
      <p:ext uri="{19B8F6BF-5375-455C-9EA6-DF929625EA0E}">
        <p15:presenceInfo xmlns:p15="http://schemas.microsoft.com/office/powerpoint/2012/main" userId="S::Tanja.Maffei@hylant.com::c6c4ab6e-3e12-46ae-be29-a6e840629b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5A4"/>
    <a:srgbClr val="FF914D"/>
    <a:srgbClr val="047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986" autoAdjust="0"/>
  </p:normalViewPr>
  <p:slideViewPr>
    <p:cSldViewPr snapToGrid="0" snapToObjects="1" showGuides="1">
      <p:cViewPr>
        <p:scale>
          <a:sx n="140" d="100"/>
          <a:sy n="140" d="100"/>
        </p:scale>
        <p:origin x="774" y="114"/>
      </p:cViewPr>
      <p:guideLst>
        <p:guide orient="horz" pos="1620"/>
        <p:guide pos="2876"/>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089E0-AD66-4720-BE9C-7F12B81D19C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047A668-7250-4AA7-919A-DB77B0AC5A30}">
      <dgm:prSet phldrT="[Text]"/>
      <dgm:spPr/>
      <dgm:t>
        <a:bodyPr/>
        <a:lstStyle/>
        <a:p>
          <a:r>
            <a:rPr lang="en-US" dirty="0"/>
            <a:t>Medical Stop Loss</a:t>
          </a:r>
        </a:p>
      </dgm:t>
    </dgm:pt>
    <dgm:pt modelId="{89D3BF95-8095-41D3-8A9F-1D490DF40F72}" type="parTrans" cxnId="{FB12CCE8-1B93-43F3-B0EC-B5AAC68162F8}">
      <dgm:prSet/>
      <dgm:spPr/>
      <dgm:t>
        <a:bodyPr/>
        <a:lstStyle/>
        <a:p>
          <a:endParaRPr lang="en-US"/>
        </a:p>
      </dgm:t>
    </dgm:pt>
    <dgm:pt modelId="{B328A77E-3C36-43E1-8F48-3AD19D93D046}" type="sibTrans" cxnId="{FB12CCE8-1B93-43F3-B0EC-B5AAC68162F8}">
      <dgm:prSet/>
      <dgm:spPr/>
      <dgm:t>
        <a:bodyPr/>
        <a:lstStyle/>
        <a:p>
          <a:endParaRPr lang="en-US"/>
        </a:p>
      </dgm:t>
    </dgm:pt>
    <dgm:pt modelId="{096EBE03-F8E2-4A5E-A6EC-A9E4AEADEDDE}">
      <dgm:prSet phldrT="[Text]"/>
      <dgm:spPr/>
      <dgm:t>
        <a:bodyPr/>
        <a:lstStyle/>
        <a:p>
          <a:r>
            <a:rPr lang="en-US" dirty="0"/>
            <a:t>Travel</a:t>
          </a:r>
        </a:p>
      </dgm:t>
    </dgm:pt>
    <dgm:pt modelId="{B51ABEEB-4AD2-48E5-94A7-306CD8FDD369}" type="parTrans" cxnId="{DC4EEEE1-92CA-402A-B646-A34FDD8D95BF}">
      <dgm:prSet/>
      <dgm:spPr/>
      <dgm:t>
        <a:bodyPr/>
        <a:lstStyle/>
        <a:p>
          <a:endParaRPr lang="en-US"/>
        </a:p>
      </dgm:t>
    </dgm:pt>
    <dgm:pt modelId="{67F7AE67-B2FE-43FD-B1C7-D40401257938}" type="sibTrans" cxnId="{DC4EEEE1-92CA-402A-B646-A34FDD8D95BF}">
      <dgm:prSet/>
      <dgm:spPr/>
      <dgm:t>
        <a:bodyPr/>
        <a:lstStyle/>
        <a:p>
          <a:endParaRPr lang="en-US"/>
        </a:p>
      </dgm:t>
    </dgm:pt>
    <dgm:pt modelId="{3D4FE947-337D-49AD-9397-5D643ED9FB88}">
      <dgm:prSet phldrT="[Text]"/>
      <dgm:spPr/>
      <dgm:t>
        <a:bodyPr/>
        <a:lstStyle/>
        <a:p>
          <a:r>
            <a:rPr lang="en-US" dirty="0"/>
            <a:t>Global Benefits</a:t>
          </a:r>
        </a:p>
      </dgm:t>
    </dgm:pt>
    <dgm:pt modelId="{3881D369-3D93-4984-B265-633B63BF190C}" type="parTrans" cxnId="{AD894743-5F46-4D96-991C-E1F41581A989}">
      <dgm:prSet/>
      <dgm:spPr/>
      <dgm:t>
        <a:bodyPr/>
        <a:lstStyle/>
        <a:p>
          <a:endParaRPr lang="en-US"/>
        </a:p>
      </dgm:t>
    </dgm:pt>
    <dgm:pt modelId="{4DAC70E3-BDCB-4752-9F66-A4EAF9BC0E7E}" type="sibTrans" cxnId="{AD894743-5F46-4D96-991C-E1F41581A989}">
      <dgm:prSet/>
      <dgm:spPr/>
      <dgm:t>
        <a:bodyPr/>
        <a:lstStyle/>
        <a:p>
          <a:endParaRPr lang="en-US"/>
        </a:p>
      </dgm:t>
    </dgm:pt>
    <dgm:pt modelId="{6A3F7666-30A9-401D-ABBC-2823B6DA006E}">
      <dgm:prSet phldrT="[Text]"/>
      <dgm:spPr/>
      <dgm:t>
        <a:bodyPr/>
        <a:lstStyle/>
        <a:p>
          <a:r>
            <a:rPr lang="en-US" dirty="0"/>
            <a:t>Workers Compensation</a:t>
          </a:r>
        </a:p>
      </dgm:t>
    </dgm:pt>
    <dgm:pt modelId="{DEC4DC28-8AEF-441C-801D-FAB28B7C03AA}" type="parTrans" cxnId="{CF52BEEC-92A0-4F42-8671-D92B9544EE17}">
      <dgm:prSet/>
      <dgm:spPr/>
      <dgm:t>
        <a:bodyPr/>
        <a:lstStyle/>
        <a:p>
          <a:endParaRPr lang="en-US"/>
        </a:p>
      </dgm:t>
    </dgm:pt>
    <dgm:pt modelId="{206625E0-EDA8-4CB4-9E1A-BE75D2AF1DFB}" type="sibTrans" cxnId="{CF52BEEC-92A0-4F42-8671-D92B9544EE17}">
      <dgm:prSet/>
      <dgm:spPr/>
      <dgm:t>
        <a:bodyPr/>
        <a:lstStyle/>
        <a:p>
          <a:endParaRPr lang="en-US"/>
        </a:p>
      </dgm:t>
    </dgm:pt>
    <dgm:pt modelId="{40A84C5D-DEEB-4BC0-8ADD-CF3773392F7B}">
      <dgm:prSet phldrT="[Text]"/>
      <dgm:spPr/>
      <dgm:t>
        <a:bodyPr/>
        <a:lstStyle/>
        <a:p>
          <a:r>
            <a:rPr lang="en-US" dirty="0"/>
            <a:t>Regulatory</a:t>
          </a:r>
        </a:p>
      </dgm:t>
    </dgm:pt>
    <dgm:pt modelId="{0E2D9EF9-EC7D-4848-8BB6-02AAE3D236CB}" type="parTrans" cxnId="{AB8CCC65-481A-4DDF-BB5B-824CA9807DF1}">
      <dgm:prSet/>
      <dgm:spPr/>
      <dgm:t>
        <a:bodyPr/>
        <a:lstStyle/>
        <a:p>
          <a:endParaRPr lang="en-US"/>
        </a:p>
      </dgm:t>
    </dgm:pt>
    <dgm:pt modelId="{A3072BAA-8321-40F2-9151-79031C6EC990}" type="sibTrans" cxnId="{AB8CCC65-481A-4DDF-BB5B-824CA9807DF1}">
      <dgm:prSet/>
      <dgm:spPr/>
      <dgm:t>
        <a:bodyPr/>
        <a:lstStyle/>
        <a:p>
          <a:endParaRPr lang="en-US"/>
        </a:p>
      </dgm:t>
    </dgm:pt>
    <dgm:pt modelId="{6CEF4A87-E2AA-4733-8790-37A9E1E03F37}">
      <dgm:prSet phldrT="[Text]"/>
      <dgm:spPr/>
      <dgm:t>
        <a:bodyPr/>
        <a:lstStyle/>
        <a:p>
          <a:r>
            <a:rPr lang="en-US" dirty="0"/>
            <a:t>Legal Defense Costs</a:t>
          </a:r>
        </a:p>
      </dgm:t>
    </dgm:pt>
    <dgm:pt modelId="{18B91C8E-9EE8-4C67-9126-2AF6E4528468}" type="parTrans" cxnId="{D7361F17-BA4C-4532-95CF-7E64D97CBB34}">
      <dgm:prSet/>
      <dgm:spPr/>
      <dgm:t>
        <a:bodyPr/>
        <a:lstStyle/>
        <a:p>
          <a:endParaRPr lang="en-US"/>
        </a:p>
      </dgm:t>
    </dgm:pt>
    <dgm:pt modelId="{DF3F333C-EB7C-4DB1-A284-6808139E6D5C}" type="sibTrans" cxnId="{D7361F17-BA4C-4532-95CF-7E64D97CBB34}">
      <dgm:prSet/>
      <dgm:spPr/>
      <dgm:t>
        <a:bodyPr/>
        <a:lstStyle/>
        <a:p>
          <a:endParaRPr lang="en-US"/>
        </a:p>
      </dgm:t>
    </dgm:pt>
    <dgm:pt modelId="{26A3265C-A5BF-4E95-B75F-E396232443C6}" type="pres">
      <dgm:prSet presAssocID="{E27089E0-AD66-4720-BE9C-7F12B81D19CC}" presName="diagram" presStyleCnt="0">
        <dgm:presLayoutVars>
          <dgm:dir/>
          <dgm:resizeHandles val="exact"/>
        </dgm:presLayoutVars>
      </dgm:prSet>
      <dgm:spPr/>
    </dgm:pt>
    <dgm:pt modelId="{B5DD1718-D693-4C88-88F3-1430804B9753}" type="pres">
      <dgm:prSet presAssocID="{A047A668-7250-4AA7-919A-DB77B0AC5A30}" presName="node" presStyleLbl="node1" presStyleIdx="0" presStyleCnt="6">
        <dgm:presLayoutVars>
          <dgm:bulletEnabled val="1"/>
        </dgm:presLayoutVars>
      </dgm:prSet>
      <dgm:spPr/>
    </dgm:pt>
    <dgm:pt modelId="{8C4D5D81-3E4A-444B-BFFB-BB8665007A2A}" type="pres">
      <dgm:prSet presAssocID="{B328A77E-3C36-43E1-8F48-3AD19D93D046}" presName="sibTrans" presStyleCnt="0"/>
      <dgm:spPr/>
    </dgm:pt>
    <dgm:pt modelId="{E8D87E16-362E-44C9-B440-63348436A042}" type="pres">
      <dgm:prSet presAssocID="{096EBE03-F8E2-4A5E-A6EC-A9E4AEADEDDE}" presName="node" presStyleLbl="node1" presStyleIdx="1" presStyleCnt="6">
        <dgm:presLayoutVars>
          <dgm:bulletEnabled val="1"/>
        </dgm:presLayoutVars>
      </dgm:prSet>
      <dgm:spPr/>
    </dgm:pt>
    <dgm:pt modelId="{02F8FF05-FE11-4958-84C6-888638FDFCC2}" type="pres">
      <dgm:prSet presAssocID="{67F7AE67-B2FE-43FD-B1C7-D40401257938}" presName="sibTrans" presStyleCnt="0"/>
      <dgm:spPr/>
    </dgm:pt>
    <dgm:pt modelId="{5BEA3C1D-08BE-46B2-91C0-11076B9D7C4A}" type="pres">
      <dgm:prSet presAssocID="{3D4FE947-337D-49AD-9397-5D643ED9FB88}" presName="node" presStyleLbl="node1" presStyleIdx="2" presStyleCnt="6">
        <dgm:presLayoutVars>
          <dgm:bulletEnabled val="1"/>
        </dgm:presLayoutVars>
      </dgm:prSet>
      <dgm:spPr/>
    </dgm:pt>
    <dgm:pt modelId="{7E3C4509-B45D-4D85-BDCE-D8B4ED1EFBF5}" type="pres">
      <dgm:prSet presAssocID="{4DAC70E3-BDCB-4752-9F66-A4EAF9BC0E7E}" presName="sibTrans" presStyleCnt="0"/>
      <dgm:spPr/>
    </dgm:pt>
    <dgm:pt modelId="{83D884AC-E3EC-406B-AC55-F42715C7140D}" type="pres">
      <dgm:prSet presAssocID="{6A3F7666-30A9-401D-ABBC-2823B6DA006E}" presName="node" presStyleLbl="node1" presStyleIdx="3" presStyleCnt="6">
        <dgm:presLayoutVars>
          <dgm:bulletEnabled val="1"/>
        </dgm:presLayoutVars>
      </dgm:prSet>
      <dgm:spPr/>
    </dgm:pt>
    <dgm:pt modelId="{DFBFAF88-4F0D-48AB-82BB-202A939678C3}" type="pres">
      <dgm:prSet presAssocID="{206625E0-EDA8-4CB4-9E1A-BE75D2AF1DFB}" presName="sibTrans" presStyleCnt="0"/>
      <dgm:spPr/>
    </dgm:pt>
    <dgm:pt modelId="{DE5E6095-87AC-45FA-B359-B17EE1C811E7}" type="pres">
      <dgm:prSet presAssocID="{40A84C5D-DEEB-4BC0-8ADD-CF3773392F7B}" presName="node" presStyleLbl="node1" presStyleIdx="4" presStyleCnt="6">
        <dgm:presLayoutVars>
          <dgm:bulletEnabled val="1"/>
        </dgm:presLayoutVars>
      </dgm:prSet>
      <dgm:spPr/>
    </dgm:pt>
    <dgm:pt modelId="{0B8DAA8F-FE2B-4721-BBE0-E0FAAB343AFF}" type="pres">
      <dgm:prSet presAssocID="{A3072BAA-8321-40F2-9151-79031C6EC990}" presName="sibTrans" presStyleCnt="0"/>
      <dgm:spPr/>
    </dgm:pt>
    <dgm:pt modelId="{85332C0D-B50C-492C-B84E-A6262F45C5BA}" type="pres">
      <dgm:prSet presAssocID="{6CEF4A87-E2AA-4733-8790-37A9E1E03F37}" presName="node" presStyleLbl="node1" presStyleIdx="5" presStyleCnt="6">
        <dgm:presLayoutVars>
          <dgm:bulletEnabled val="1"/>
        </dgm:presLayoutVars>
      </dgm:prSet>
      <dgm:spPr/>
    </dgm:pt>
  </dgm:ptLst>
  <dgm:cxnLst>
    <dgm:cxn modelId="{59882907-1CD5-4200-B721-FAD08C56F6F1}" type="presOf" srcId="{40A84C5D-DEEB-4BC0-8ADD-CF3773392F7B}" destId="{DE5E6095-87AC-45FA-B359-B17EE1C811E7}" srcOrd="0" destOrd="0" presId="urn:microsoft.com/office/officeart/2005/8/layout/default"/>
    <dgm:cxn modelId="{D7361F17-BA4C-4532-95CF-7E64D97CBB34}" srcId="{E27089E0-AD66-4720-BE9C-7F12B81D19CC}" destId="{6CEF4A87-E2AA-4733-8790-37A9E1E03F37}" srcOrd="5" destOrd="0" parTransId="{18B91C8E-9EE8-4C67-9126-2AF6E4528468}" sibTransId="{DF3F333C-EB7C-4DB1-A284-6808139E6D5C}"/>
    <dgm:cxn modelId="{9C7BE361-E078-4DCD-9A6A-20AAA256748D}" type="presOf" srcId="{6A3F7666-30A9-401D-ABBC-2823B6DA006E}" destId="{83D884AC-E3EC-406B-AC55-F42715C7140D}" srcOrd="0" destOrd="0" presId="urn:microsoft.com/office/officeart/2005/8/layout/default"/>
    <dgm:cxn modelId="{AD894743-5F46-4D96-991C-E1F41581A989}" srcId="{E27089E0-AD66-4720-BE9C-7F12B81D19CC}" destId="{3D4FE947-337D-49AD-9397-5D643ED9FB88}" srcOrd="2" destOrd="0" parTransId="{3881D369-3D93-4984-B265-633B63BF190C}" sibTransId="{4DAC70E3-BDCB-4752-9F66-A4EAF9BC0E7E}"/>
    <dgm:cxn modelId="{AB8CCC65-481A-4DDF-BB5B-824CA9807DF1}" srcId="{E27089E0-AD66-4720-BE9C-7F12B81D19CC}" destId="{40A84C5D-DEEB-4BC0-8ADD-CF3773392F7B}" srcOrd="4" destOrd="0" parTransId="{0E2D9EF9-EC7D-4848-8BB6-02AAE3D236CB}" sibTransId="{A3072BAA-8321-40F2-9151-79031C6EC990}"/>
    <dgm:cxn modelId="{81559252-9B5F-430C-A248-49DA619BD79D}" type="presOf" srcId="{E27089E0-AD66-4720-BE9C-7F12B81D19CC}" destId="{26A3265C-A5BF-4E95-B75F-E396232443C6}" srcOrd="0" destOrd="0" presId="urn:microsoft.com/office/officeart/2005/8/layout/default"/>
    <dgm:cxn modelId="{F5B9AC57-CA0E-4E93-ABC9-E70E15AA9BFC}" type="presOf" srcId="{3D4FE947-337D-49AD-9397-5D643ED9FB88}" destId="{5BEA3C1D-08BE-46B2-91C0-11076B9D7C4A}" srcOrd="0" destOrd="0" presId="urn:microsoft.com/office/officeart/2005/8/layout/default"/>
    <dgm:cxn modelId="{8430BA9F-8749-4D62-83CA-5E9A020C3CF6}" type="presOf" srcId="{6CEF4A87-E2AA-4733-8790-37A9E1E03F37}" destId="{85332C0D-B50C-492C-B84E-A6262F45C5BA}" srcOrd="0" destOrd="0" presId="urn:microsoft.com/office/officeart/2005/8/layout/default"/>
    <dgm:cxn modelId="{B0CB3CC4-49AD-4680-BFF0-83AB5DA9068A}" type="presOf" srcId="{A047A668-7250-4AA7-919A-DB77B0AC5A30}" destId="{B5DD1718-D693-4C88-88F3-1430804B9753}" srcOrd="0" destOrd="0" presId="urn:microsoft.com/office/officeart/2005/8/layout/default"/>
    <dgm:cxn modelId="{0308FCC9-5837-4949-ADAA-459D7FF6232C}" type="presOf" srcId="{096EBE03-F8E2-4A5E-A6EC-A9E4AEADEDDE}" destId="{E8D87E16-362E-44C9-B440-63348436A042}" srcOrd="0" destOrd="0" presId="urn:microsoft.com/office/officeart/2005/8/layout/default"/>
    <dgm:cxn modelId="{DC4EEEE1-92CA-402A-B646-A34FDD8D95BF}" srcId="{E27089E0-AD66-4720-BE9C-7F12B81D19CC}" destId="{096EBE03-F8E2-4A5E-A6EC-A9E4AEADEDDE}" srcOrd="1" destOrd="0" parTransId="{B51ABEEB-4AD2-48E5-94A7-306CD8FDD369}" sibTransId="{67F7AE67-B2FE-43FD-B1C7-D40401257938}"/>
    <dgm:cxn modelId="{FB12CCE8-1B93-43F3-B0EC-B5AAC68162F8}" srcId="{E27089E0-AD66-4720-BE9C-7F12B81D19CC}" destId="{A047A668-7250-4AA7-919A-DB77B0AC5A30}" srcOrd="0" destOrd="0" parTransId="{89D3BF95-8095-41D3-8A9F-1D490DF40F72}" sibTransId="{B328A77E-3C36-43E1-8F48-3AD19D93D046}"/>
    <dgm:cxn modelId="{CF52BEEC-92A0-4F42-8671-D92B9544EE17}" srcId="{E27089E0-AD66-4720-BE9C-7F12B81D19CC}" destId="{6A3F7666-30A9-401D-ABBC-2823B6DA006E}" srcOrd="3" destOrd="0" parTransId="{DEC4DC28-8AEF-441C-801D-FAB28B7C03AA}" sibTransId="{206625E0-EDA8-4CB4-9E1A-BE75D2AF1DFB}"/>
    <dgm:cxn modelId="{7A7050F1-C09E-446E-921C-96539E7D30F6}" type="presParOf" srcId="{26A3265C-A5BF-4E95-B75F-E396232443C6}" destId="{B5DD1718-D693-4C88-88F3-1430804B9753}" srcOrd="0" destOrd="0" presId="urn:microsoft.com/office/officeart/2005/8/layout/default"/>
    <dgm:cxn modelId="{E135D1C7-26FD-4BC2-8241-7C155C872F3C}" type="presParOf" srcId="{26A3265C-A5BF-4E95-B75F-E396232443C6}" destId="{8C4D5D81-3E4A-444B-BFFB-BB8665007A2A}" srcOrd="1" destOrd="0" presId="urn:microsoft.com/office/officeart/2005/8/layout/default"/>
    <dgm:cxn modelId="{292BACA6-F19A-4D89-8201-7F2AF310BA28}" type="presParOf" srcId="{26A3265C-A5BF-4E95-B75F-E396232443C6}" destId="{E8D87E16-362E-44C9-B440-63348436A042}" srcOrd="2" destOrd="0" presId="urn:microsoft.com/office/officeart/2005/8/layout/default"/>
    <dgm:cxn modelId="{E60A6A12-659C-4D49-B01A-BB5F59AD1E1E}" type="presParOf" srcId="{26A3265C-A5BF-4E95-B75F-E396232443C6}" destId="{02F8FF05-FE11-4958-84C6-888638FDFCC2}" srcOrd="3" destOrd="0" presId="urn:microsoft.com/office/officeart/2005/8/layout/default"/>
    <dgm:cxn modelId="{B3394718-E474-49D1-A12E-94A4E33BBA82}" type="presParOf" srcId="{26A3265C-A5BF-4E95-B75F-E396232443C6}" destId="{5BEA3C1D-08BE-46B2-91C0-11076B9D7C4A}" srcOrd="4" destOrd="0" presId="urn:microsoft.com/office/officeart/2005/8/layout/default"/>
    <dgm:cxn modelId="{7E105093-FE39-4D95-B2BE-90D997C21D11}" type="presParOf" srcId="{26A3265C-A5BF-4E95-B75F-E396232443C6}" destId="{7E3C4509-B45D-4D85-BDCE-D8B4ED1EFBF5}" srcOrd="5" destOrd="0" presId="urn:microsoft.com/office/officeart/2005/8/layout/default"/>
    <dgm:cxn modelId="{E555568B-800B-4A83-969F-1C431E0900F8}" type="presParOf" srcId="{26A3265C-A5BF-4E95-B75F-E396232443C6}" destId="{83D884AC-E3EC-406B-AC55-F42715C7140D}" srcOrd="6" destOrd="0" presId="urn:microsoft.com/office/officeart/2005/8/layout/default"/>
    <dgm:cxn modelId="{9B1399C7-F4F8-4D6A-A00F-9227CA74AD4A}" type="presParOf" srcId="{26A3265C-A5BF-4E95-B75F-E396232443C6}" destId="{DFBFAF88-4F0D-48AB-82BB-202A939678C3}" srcOrd="7" destOrd="0" presId="urn:microsoft.com/office/officeart/2005/8/layout/default"/>
    <dgm:cxn modelId="{69743EA9-F69E-48C7-85FE-C05243C03915}" type="presParOf" srcId="{26A3265C-A5BF-4E95-B75F-E396232443C6}" destId="{DE5E6095-87AC-45FA-B359-B17EE1C811E7}" srcOrd="8" destOrd="0" presId="urn:microsoft.com/office/officeart/2005/8/layout/default"/>
    <dgm:cxn modelId="{4AA3BD9B-4895-47B8-93BD-B284A745A789}" type="presParOf" srcId="{26A3265C-A5BF-4E95-B75F-E396232443C6}" destId="{0B8DAA8F-FE2B-4721-BBE0-E0FAAB343AFF}" srcOrd="9" destOrd="0" presId="urn:microsoft.com/office/officeart/2005/8/layout/default"/>
    <dgm:cxn modelId="{3DFEC415-D886-48A7-9D3B-B364516EAA93}" type="presParOf" srcId="{26A3265C-A5BF-4E95-B75F-E396232443C6}" destId="{85332C0D-B50C-492C-B84E-A6262F45C5B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B2314-46A7-454D-9A77-D938D4A20878}" type="doc">
      <dgm:prSet loTypeId="urn:microsoft.com/office/officeart/2005/8/layout/hList7" loCatId="list" qsTypeId="urn:microsoft.com/office/officeart/2005/8/quickstyle/simple1" qsCatId="simple" csTypeId="urn:microsoft.com/office/officeart/2005/8/colors/colorful3" csCatId="colorful" phldr="1"/>
      <dgm:spPr/>
    </dgm:pt>
    <dgm:pt modelId="{832AE045-EB5E-46F2-83C3-00CE674AB133}">
      <dgm:prSet phldrT="[Text]"/>
      <dgm:spPr/>
      <dgm:t>
        <a:bodyPr/>
        <a:lstStyle/>
        <a:p>
          <a:r>
            <a:rPr lang="en-US" dirty="0"/>
            <a:t>PPE for Employees</a:t>
          </a:r>
        </a:p>
      </dgm:t>
    </dgm:pt>
    <dgm:pt modelId="{B3383E1B-72CC-4030-87C2-3C2AF0C57C4C}" type="parTrans" cxnId="{ED7ED6EE-DD74-4263-9FD1-327E09206830}">
      <dgm:prSet/>
      <dgm:spPr/>
      <dgm:t>
        <a:bodyPr/>
        <a:lstStyle/>
        <a:p>
          <a:endParaRPr lang="en-US"/>
        </a:p>
      </dgm:t>
    </dgm:pt>
    <dgm:pt modelId="{05AC889D-95F3-4565-83CC-A1587D7CAB55}" type="sibTrans" cxnId="{ED7ED6EE-DD74-4263-9FD1-327E09206830}">
      <dgm:prSet/>
      <dgm:spPr/>
      <dgm:t>
        <a:bodyPr/>
        <a:lstStyle/>
        <a:p>
          <a:endParaRPr lang="en-US"/>
        </a:p>
      </dgm:t>
    </dgm:pt>
    <dgm:pt modelId="{F9196F43-44AD-4538-816B-BD38F5A7B3D6}">
      <dgm:prSet phldrT="[Text]"/>
      <dgm:spPr/>
      <dgm:t>
        <a:bodyPr/>
        <a:lstStyle/>
        <a:p>
          <a:r>
            <a:rPr lang="en-US" dirty="0"/>
            <a:t>Loan Backs</a:t>
          </a:r>
        </a:p>
        <a:p>
          <a:r>
            <a:rPr lang="en-US" dirty="0"/>
            <a:t>Distributions</a:t>
          </a:r>
        </a:p>
      </dgm:t>
    </dgm:pt>
    <dgm:pt modelId="{DF019316-4B71-4C27-B3DA-EACF9C521653}" type="parTrans" cxnId="{4429B267-6CE7-46B9-88C5-81BEBEF6299D}">
      <dgm:prSet/>
      <dgm:spPr/>
      <dgm:t>
        <a:bodyPr/>
        <a:lstStyle/>
        <a:p>
          <a:endParaRPr lang="en-US"/>
        </a:p>
      </dgm:t>
    </dgm:pt>
    <dgm:pt modelId="{1EDF8841-812E-4639-BB47-4B17DF044DCA}" type="sibTrans" cxnId="{4429B267-6CE7-46B9-88C5-81BEBEF6299D}">
      <dgm:prSet/>
      <dgm:spPr/>
      <dgm:t>
        <a:bodyPr/>
        <a:lstStyle/>
        <a:p>
          <a:endParaRPr lang="en-US"/>
        </a:p>
      </dgm:t>
    </dgm:pt>
    <dgm:pt modelId="{EB7F657D-4661-4E40-A398-77A52C521C78}">
      <dgm:prSet phldrT="[Text]"/>
      <dgm:spPr/>
      <dgm:t>
        <a:bodyPr/>
        <a:lstStyle/>
        <a:p>
          <a:r>
            <a:rPr lang="en-US" dirty="0"/>
            <a:t>Business Continuity Planning</a:t>
          </a:r>
        </a:p>
      </dgm:t>
    </dgm:pt>
    <dgm:pt modelId="{7F9C078B-5B39-49D8-830F-4A12FE98D371}" type="parTrans" cxnId="{C97BFB1C-6203-4775-B05A-CC9A78B4A570}">
      <dgm:prSet/>
      <dgm:spPr/>
      <dgm:t>
        <a:bodyPr/>
        <a:lstStyle/>
        <a:p>
          <a:endParaRPr lang="en-US"/>
        </a:p>
      </dgm:t>
    </dgm:pt>
    <dgm:pt modelId="{D72B2552-6E22-4D6D-89F7-501661F60018}" type="sibTrans" cxnId="{C97BFB1C-6203-4775-B05A-CC9A78B4A570}">
      <dgm:prSet/>
      <dgm:spPr/>
      <dgm:t>
        <a:bodyPr/>
        <a:lstStyle/>
        <a:p>
          <a:endParaRPr lang="en-US"/>
        </a:p>
      </dgm:t>
    </dgm:pt>
    <dgm:pt modelId="{7D9EC044-3952-4A26-844C-8B0CBF5A0C15}" type="pres">
      <dgm:prSet presAssocID="{2B7B2314-46A7-454D-9A77-D938D4A20878}" presName="Name0" presStyleCnt="0">
        <dgm:presLayoutVars>
          <dgm:dir/>
          <dgm:resizeHandles val="exact"/>
        </dgm:presLayoutVars>
      </dgm:prSet>
      <dgm:spPr/>
    </dgm:pt>
    <dgm:pt modelId="{6605E69C-14D5-4EEE-AF48-5C914D698FF4}" type="pres">
      <dgm:prSet presAssocID="{2B7B2314-46A7-454D-9A77-D938D4A20878}" presName="fgShape" presStyleLbl="fgShp" presStyleIdx="0" presStyleCnt="1"/>
      <dgm:spPr/>
    </dgm:pt>
    <dgm:pt modelId="{E2FD4759-7047-4780-9818-3CFBA521DE2E}" type="pres">
      <dgm:prSet presAssocID="{2B7B2314-46A7-454D-9A77-D938D4A20878}" presName="linComp" presStyleCnt="0"/>
      <dgm:spPr/>
    </dgm:pt>
    <dgm:pt modelId="{E1C07274-B729-40D5-A1C0-659412E26F4C}" type="pres">
      <dgm:prSet presAssocID="{832AE045-EB5E-46F2-83C3-00CE674AB133}" presName="compNode" presStyleCnt="0"/>
      <dgm:spPr/>
    </dgm:pt>
    <dgm:pt modelId="{891FEED7-EB07-42B7-9D26-DDB37F697D5A}" type="pres">
      <dgm:prSet presAssocID="{832AE045-EB5E-46F2-83C3-00CE674AB133}" presName="bkgdShape" presStyleLbl="node1" presStyleIdx="0" presStyleCnt="3"/>
      <dgm:spPr/>
    </dgm:pt>
    <dgm:pt modelId="{36749E5D-77CE-4270-A2FA-6A99667242C9}" type="pres">
      <dgm:prSet presAssocID="{832AE045-EB5E-46F2-83C3-00CE674AB133}" presName="nodeTx" presStyleLbl="node1" presStyleIdx="0" presStyleCnt="3">
        <dgm:presLayoutVars>
          <dgm:bulletEnabled val="1"/>
        </dgm:presLayoutVars>
      </dgm:prSet>
      <dgm:spPr/>
    </dgm:pt>
    <dgm:pt modelId="{901B9BE7-9A6C-4F4E-8D80-200E4A21DD03}" type="pres">
      <dgm:prSet presAssocID="{832AE045-EB5E-46F2-83C3-00CE674AB133}" presName="invisiNode" presStyleLbl="node1" presStyleIdx="0" presStyleCnt="3"/>
      <dgm:spPr/>
    </dgm:pt>
    <dgm:pt modelId="{3A1858F8-1048-4A2A-AD04-1857EED5A39F}" type="pres">
      <dgm:prSet presAssocID="{832AE045-EB5E-46F2-83C3-00CE674AB13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F91AE18D-0DF5-46B1-8736-6D25BEF6BF1D}" type="pres">
      <dgm:prSet presAssocID="{05AC889D-95F3-4565-83CC-A1587D7CAB55}" presName="sibTrans" presStyleLbl="sibTrans2D1" presStyleIdx="0" presStyleCnt="0"/>
      <dgm:spPr/>
    </dgm:pt>
    <dgm:pt modelId="{24C7A03B-1F13-4B24-9434-B1D2E48A2F9E}" type="pres">
      <dgm:prSet presAssocID="{F9196F43-44AD-4538-816B-BD38F5A7B3D6}" presName="compNode" presStyleCnt="0"/>
      <dgm:spPr/>
    </dgm:pt>
    <dgm:pt modelId="{04FE7E07-1D50-4416-BB5C-2D68FE728F27}" type="pres">
      <dgm:prSet presAssocID="{F9196F43-44AD-4538-816B-BD38F5A7B3D6}" presName="bkgdShape" presStyleLbl="node1" presStyleIdx="1" presStyleCnt="3"/>
      <dgm:spPr/>
    </dgm:pt>
    <dgm:pt modelId="{7FEA5595-A648-4722-A352-05AE9DD0E3D5}" type="pres">
      <dgm:prSet presAssocID="{F9196F43-44AD-4538-816B-BD38F5A7B3D6}" presName="nodeTx" presStyleLbl="node1" presStyleIdx="1" presStyleCnt="3">
        <dgm:presLayoutVars>
          <dgm:bulletEnabled val="1"/>
        </dgm:presLayoutVars>
      </dgm:prSet>
      <dgm:spPr/>
    </dgm:pt>
    <dgm:pt modelId="{AB1FAF70-BB53-4C93-A95F-F130A43A3041}" type="pres">
      <dgm:prSet presAssocID="{F9196F43-44AD-4538-816B-BD38F5A7B3D6}" presName="invisiNode" presStyleLbl="node1" presStyleIdx="1" presStyleCnt="3"/>
      <dgm:spPr/>
    </dgm:pt>
    <dgm:pt modelId="{D600DFB0-9C93-422E-861F-5F381ADF44BA}" type="pres">
      <dgm:prSet presAssocID="{F9196F43-44AD-4538-816B-BD38F5A7B3D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B83AEA54-C757-45F6-BEA7-3895B0838D80}" type="pres">
      <dgm:prSet presAssocID="{1EDF8841-812E-4639-BB47-4B17DF044DCA}" presName="sibTrans" presStyleLbl="sibTrans2D1" presStyleIdx="0" presStyleCnt="0"/>
      <dgm:spPr/>
    </dgm:pt>
    <dgm:pt modelId="{529CB472-417D-4C56-8BC4-694AC7A3925E}" type="pres">
      <dgm:prSet presAssocID="{EB7F657D-4661-4E40-A398-77A52C521C78}" presName="compNode" presStyleCnt="0"/>
      <dgm:spPr/>
    </dgm:pt>
    <dgm:pt modelId="{EA59FD3E-943E-4211-A018-BEA3D982F4E1}" type="pres">
      <dgm:prSet presAssocID="{EB7F657D-4661-4E40-A398-77A52C521C78}" presName="bkgdShape" presStyleLbl="node1" presStyleIdx="2" presStyleCnt="3"/>
      <dgm:spPr/>
    </dgm:pt>
    <dgm:pt modelId="{FB4B7BF4-759F-4939-8BC6-7D6A55A64A64}" type="pres">
      <dgm:prSet presAssocID="{EB7F657D-4661-4E40-A398-77A52C521C78}" presName="nodeTx" presStyleLbl="node1" presStyleIdx="2" presStyleCnt="3">
        <dgm:presLayoutVars>
          <dgm:bulletEnabled val="1"/>
        </dgm:presLayoutVars>
      </dgm:prSet>
      <dgm:spPr/>
    </dgm:pt>
    <dgm:pt modelId="{A86EE2E4-6238-467C-9BB3-E2A7FE8BD9EE}" type="pres">
      <dgm:prSet presAssocID="{EB7F657D-4661-4E40-A398-77A52C521C78}" presName="invisiNode" presStyleLbl="node1" presStyleIdx="2" presStyleCnt="3"/>
      <dgm:spPr/>
    </dgm:pt>
    <dgm:pt modelId="{0D04A988-B24B-4B82-AF3D-99E568ACE7C5}" type="pres">
      <dgm:prSet presAssocID="{EB7F657D-4661-4E40-A398-77A52C521C7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9ECC560E-0DA9-461E-A939-431F89449A39}" type="presOf" srcId="{EB7F657D-4661-4E40-A398-77A52C521C78}" destId="{EA59FD3E-943E-4211-A018-BEA3D982F4E1}" srcOrd="0" destOrd="0" presId="urn:microsoft.com/office/officeart/2005/8/layout/hList7"/>
    <dgm:cxn modelId="{C97BFB1C-6203-4775-B05A-CC9A78B4A570}" srcId="{2B7B2314-46A7-454D-9A77-D938D4A20878}" destId="{EB7F657D-4661-4E40-A398-77A52C521C78}" srcOrd="2" destOrd="0" parTransId="{7F9C078B-5B39-49D8-830F-4A12FE98D371}" sibTransId="{D72B2552-6E22-4D6D-89F7-501661F60018}"/>
    <dgm:cxn modelId="{83BA2B24-246F-4CC9-B01C-B7F2BCFEE3CC}" type="presOf" srcId="{832AE045-EB5E-46F2-83C3-00CE674AB133}" destId="{891FEED7-EB07-42B7-9D26-DDB37F697D5A}" srcOrd="0" destOrd="0" presId="urn:microsoft.com/office/officeart/2005/8/layout/hList7"/>
    <dgm:cxn modelId="{C365572B-73CE-425F-A0E4-CF861912E260}" type="presOf" srcId="{832AE045-EB5E-46F2-83C3-00CE674AB133}" destId="{36749E5D-77CE-4270-A2FA-6A99667242C9}" srcOrd="1" destOrd="0" presId="urn:microsoft.com/office/officeart/2005/8/layout/hList7"/>
    <dgm:cxn modelId="{54716B35-7C6B-4A70-B02E-A1545012F3A3}" type="presOf" srcId="{1EDF8841-812E-4639-BB47-4B17DF044DCA}" destId="{B83AEA54-C757-45F6-BEA7-3895B0838D80}" srcOrd="0" destOrd="0" presId="urn:microsoft.com/office/officeart/2005/8/layout/hList7"/>
    <dgm:cxn modelId="{4718B33F-71ED-4956-8EDE-DCCD1A62E52B}" type="presOf" srcId="{2B7B2314-46A7-454D-9A77-D938D4A20878}" destId="{7D9EC044-3952-4A26-844C-8B0CBF5A0C15}" srcOrd="0" destOrd="0" presId="urn:microsoft.com/office/officeart/2005/8/layout/hList7"/>
    <dgm:cxn modelId="{4429B267-6CE7-46B9-88C5-81BEBEF6299D}" srcId="{2B7B2314-46A7-454D-9A77-D938D4A20878}" destId="{F9196F43-44AD-4538-816B-BD38F5A7B3D6}" srcOrd="1" destOrd="0" parTransId="{DF019316-4B71-4C27-B3DA-EACF9C521653}" sibTransId="{1EDF8841-812E-4639-BB47-4B17DF044DCA}"/>
    <dgm:cxn modelId="{2AAE7150-E60B-47D6-BCC8-8B4917290480}" type="presOf" srcId="{05AC889D-95F3-4565-83CC-A1587D7CAB55}" destId="{F91AE18D-0DF5-46B1-8736-6D25BEF6BF1D}" srcOrd="0" destOrd="0" presId="urn:microsoft.com/office/officeart/2005/8/layout/hList7"/>
    <dgm:cxn modelId="{D5FFA481-E9EB-4A8F-B99A-EC4304F4C598}" type="presOf" srcId="{F9196F43-44AD-4538-816B-BD38F5A7B3D6}" destId="{04FE7E07-1D50-4416-BB5C-2D68FE728F27}" srcOrd="0" destOrd="0" presId="urn:microsoft.com/office/officeart/2005/8/layout/hList7"/>
    <dgm:cxn modelId="{36B37492-4861-4FC4-9FF2-CC95BF1842ED}" type="presOf" srcId="{EB7F657D-4661-4E40-A398-77A52C521C78}" destId="{FB4B7BF4-759F-4939-8BC6-7D6A55A64A64}" srcOrd="1" destOrd="0" presId="urn:microsoft.com/office/officeart/2005/8/layout/hList7"/>
    <dgm:cxn modelId="{E5905CD8-1288-4F52-A0B5-1C4CA17E7C74}" type="presOf" srcId="{F9196F43-44AD-4538-816B-BD38F5A7B3D6}" destId="{7FEA5595-A648-4722-A352-05AE9DD0E3D5}" srcOrd="1" destOrd="0" presId="urn:microsoft.com/office/officeart/2005/8/layout/hList7"/>
    <dgm:cxn modelId="{ED7ED6EE-DD74-4263-9FD1-327E09206830}" srcId="{2B7B2314-46A7-454D-9A77-D938D4A20878}" destId="{832AE045-EB5E-46F2-83C3-00CE674AB133}" srcOrd="0" destOrd="0" parTransId="{B3383E1B-72CC-4030-87C2-3C2AF0C57C4C}" sibTransId="{05AC889D-95F3-4565-83CC-A1587D7CAB55}"/>
    <dgm:cxn modelId="{7C35156A-AA72-4585-870D-46A485E5384F}" type="presParOf" srcId="{7D9EC044-3952-4A26-844C-8B0CBF5A0C15}" destId="{6605E69C-14D5-4EEE-AF48-5C914D698FF4}" srcOrd="0" destOrd="0" presId="urn:microsoft.com/office/officeart/2005/8/layout/hList7"/>
    <dgm:cxn modelId="{1C239942-E8B2-4D09-9289-BC04C2FFCEE6}" type="presParOf" srcId="{7D9EC044-3952-4A26-844C-8B0CBF5A0C15}" destId="{E2FD4759-7047-4780-9818-3CFBA521DE2E}" srcOrd="1" destOrd="0" presId="urn:microsoft.com/office/officeart/2005/8/layout/hList7"/>
    <dgm:cxn modelId="{718828DD-93DA-4000-86D4-8941098BD2D4}" type="presParOf" srcId="{E2FD4759-7047-4780-9818-3CFBA521DE2E}" destId="{E1C07274-B729-40D5-A1C0-659412E26F4C}" srcOrd="0" destOrd="0" presId="urn:microsoft.com/office/officeart/2005/8/layout/hList7"/>
    <dgm:cxn modelId="{54638699-3DD0-4807-A3D0-5018B740D1ED}" type="presParOf" srcId="{E1C07274-B729-40D5-A1C0-659412E26F4C}" destId="{891FEED7-EB07-42B7-9D26-DDB37F697D5A}" srcOrd="0" destOrd="0" presId="urn:microsoft.com/office/officeart/2005/8/layout/hList7"/>
    <dgm:cxn modelId="{607ED398-C988-40F5-94CB-CF5C359AEA4E}" type="presParOf" srcId="{E1C07274-B729-40D5-A1C0-659412E26F4C}" destId="{36749E5D-77CE-4270-A2FA-6A99667242C9}" srcOrd="1" destOrd="0" presId="urn:microsoft.com/office/officeart/2005/8/layout/hList7"/>
    <dgm:cxn modelId="{3577C6A3-A6BF-4984-B3F3-18F07FF376FD}" type="presParOf" srcId="{E1C07274-B729-40D5-A1C0-659412E26F4C}" destId="{901B9BE7-9A6C-4F4E-8D80-200E4A21DD03}" srcOrd="2" destOrd="0" presId="urn:microsoft.com/office/officeart/2005/8/layout/hList7"/>
    <dgm:cxn modelId="{F68850AF-F80E-470C-9FF0-CFDA9700EB33}" type="presParOf" srcId="{E1C07274-B729-40D5-A1C0-659412E26F4C}" destId="{3A1858F8-1048-4A2A-AD04-1857EED5A39F}" srcOrd="3" destOrd="0" presId="urn:microsoft.com/office/officeart/2005/8/layout/hList7"/>
    <dgm:cxn modelId="{0A7EB5F7-001B-418F-AC73-FE9BCE769524}" type="presParOf" srcId="{E2FD4759-7047-4780-9818-3CFBA521DE2E}" destId="{F91AE18D-0DF5-46B1-8736-6D25BEF6BF1D}" srcOrd="1" destOrd="0" presId="urn:microsoft.com/office/officeart/2005/8/layout/hList7"/>
    <dgm:cxn modelId="{13652424-4201-4E11-8BFD-65D64BBE876E}" type="presParOf" srcId="{E2FD4759-7047-4780-9818-3CFBA521DE2E}" destId="{24C7A03B-1F13-4B24-9434-B1D2E48A2F9E}" srcOrd="2" destOrd="0" presId="urn:microsoft.com/office/officeart/2005/8/layout/hList7"/>
    <dgm:cxn modelId="{6F818C7E-87D0-4718-B42B-C683E33AB910}" type="presParOf" srcId="{24C7A03B-1F13-4B24-9434-B1D2E48A2F9E}" destId="{04FE7E07-1D50-4416-BB5C-2D68FE728F27}" srcOrd="0" destOrd="0" presId="urn:microsoft.com/office/officeart/2005/8/layout/hList7"/>
    <dgm:cxn modelId="{3CD4B0AB-082B-4CFB-A45B-B633BC835E15}" type="presParOf" srcId="{24C7A03B-1F13-4B24-9434-B1D2E48A2F9E}" destId="{7FEA5595-A648-4722-A352-05AE9DD0E3D5}" srcOrd="1" destOrd="0" presId="urn:microsoft.com/office/officeart/2005/8/layout/hList7"/>
    <dgm:cxn modelId="{BAEEC4E5-1574-4A32-B463-7C9E00712249}" type="presParOf" srcId="{24C7A03B-1F13-4B24-9434-B1D2E48A2F9E}" destId="{AB1FAF70-BB53-4C93-A95F-F130A43A3041}" srcOrd="2" destOrd="0" presId="urn:microsoft.com/office/officeart/2005/8/layout/hList7"/>
    <dgm:cxn modelId="{4DCCB218-ED37-41E1-A76C-DDC67A653337}" type="presParOf" srcId="{24C7A03B-1F13-4B24-9434-B1D2E48A2F9E}" destId="{D600DFB0-9C93-422E-861F-5F381ADF44BA}" srcOrd="3" destOrd="0" presId="urn:microsoft.com/office/officeart/2005/8/layout/hList7"/>
    <dgm:cxn modelId="{1B540968-9225-4A28-89EB-821C3400D6D6}" type="presParOf" srcId="{E2FD4759-7047-4780-9818-3CFBA521DE2E}" destId="{B83AEA54-C757-45F6-BEA7-3895B0838D80}" srcOrd="3" destOrd="0" presId="urn:microsoft.com/office/officeart/2005/8/layout/hList7"/>
    <dgm:cxn modelId="{F6718A84-C6A7-43E1-8ECD-43EC7137E195}" type="presParOf" srcId="{E2FD4759-7047-4780-9818-3CFBA521DE2E}" destId="{529CB472-417D-4C56-8BC4-694AC7A3925E}" srcOrd="4" destOrd="0" presId="urn:microsoft.com/office/officeart/2005/8/layout/hList7"/>
    <dgm:cxn modelId="{31AB0D78-0731-41A1-B923-EA025EB0B11E}" type="presParOf" srcId="{529CB472-417D-4C56-8BC4-694AC7A3925E}" destId="{EA59FD3E-943E-4211-A018-BEA3D982F4E1}" srcOrd="0" destOrd="0" presId="urn:microsoft.com/office/officeart/2005/8/layout/hList7"/>
    <dgm:cxn modelId="{6373D3FC-CD71-466B-A441-F310000657DE}" type="presParOf" srcId="{529CB472-417D-4C56-8BC4-694AC7A3925E}" destId="{FB4B7BF4-759F-4939-8BC6-7D6A55A64A64}" srcOrd="1" destOrd="0" presId="urn:microsoft.com/office/officeart/2005/8/layout/hList7"/>
    <dgm:cxn modelId="{D2E7D285-9E53-44F3-84EC-5B90365D50C1}" type="presParOf" srcId="{529CB472-417D-4C56-8BC4-694AC7A3925E}" destId="{A86EE2E4-6238-467C-9BB3-E2A7FE8BD9EE}" srcOrd="2" destOrd="0" presId="urn:microsoft.com/office/officeart/2005/8/layout/hList7"/>
    <dgm:cxn modelId="{F00B131C-EE16-4C52-86A5-C196355C49EB}" type="presParOf" srcId="{529CB472-417D-4C56-8BC4-694AC7A3925E}" destId="{0D04A988-B24B-4B82-AF3D-99E568ACE7C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1718-D693-4C88-88F3-1430804B9753}">
      <dsp:nvSpPr>
        <dsp:cNvPr id="0" name=""/>
        <dsp:cNvSpPr/>
      </dsp:nvSpPr>
      <dsp:spPr>
        <a:xfrm>
          <a:off x="0" y="645049"/>
          <a:ext cx="2133769" cy="12802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Medical Stop Loss</a:t>
          </a:r>
        </a:p>
      </dsp:txBody>
      <dsp:txXfrm>
        <a:off x="0" y="645049"/>
        <a:ext cx="2133769" cy="1280262"/>
      </dsp:txXfrm>
    </dsp:sp>
    <dsp:sp modelId="{E8D87E16-362E-44C9-B440-63348436A042}">
      <dsp:nvSpPr>
        <dsp:cNvPr id="0" name=""/>
        <dsp:cNvSpPr/>
      </dsp:nvSpPr>
      <dsp:spPr>
        <a:xfrm>
          <a:off x="2347146" y="645049"/>
          <a:ext cx="2133769" cy="12802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Travel</a:t>
          </a:r>
        </a:p>
      </dsp:txBody>
      <dsp:txXfrm>
        <a:off x="2347146" y="645049"/>
        <a:ext cx="2133769" cy="1280262"/>
      </dsp:txXfrm>
    </dsp:sp>
    <dsp:sp modelId="{5BEA3C1D-08BE-46B2-91C0-11076B9D7C4A}">
      <dsp:nvSpPr>
        <dsp:cNvPr id="0" name=""/>
        <dsp:cNvSpPr/>
      </dsp:nvSpPr>
      <dsp:spPr>
        <a:xfrm>
          <a:off x="4694293" y="645049"/>
          <a:ext cx="2133769" cy="12802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Global Benefits</a:t>
          </a:r>
        </a:p>
      </dsp:txBody>
      <dsp:txXfrm>
        <a:off x="4694293" y="645049"/>
        <a:ext cx="2133769" cy="1280262"/>
      </dsp:txXfrm>
    </dsp:sp>
    <dsp:sp modelId="{83D884AC-E3EC-406B-AC55-F42715C7140D}">
      <dsp:nvSpPr>
        <dsp:cNvPr id="0" name=""/>
        <dsp:cNvSpPr/>
      </dsp:nvSpPr>
      <dsp:spPr>
        <a:xfrm>
          <a:off x="0" y="2138688"/>
          <a:ext cx="2133769" cy="12802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Workers Compensation</a:t>
          </a:r>
        </a:p>
      </dsp:txBody>
      <dsp:txXfrm>
        <a:off x="0" y="2138688"/>
        <a:ext cx="2133769" cy="1280262"/>
      </dsp:txXfrm>
    </dsp:sp>
    <dsp:sp modelId="{DE5E6095-87AC-45FA-B359-B17EE1C811E7}">
      <dsp:nvSpPr>
        <dsp:cNvPr id="0" name=""/>
        <dsp:cNvSpPr/>
      </dsp:nvSpPr>
      <dsp:spPr>
        <a:xfrm>
          <a:off x="2347147" y="2138688"/>
          <a:ext cx="2133769" cy="128026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Regulatory</a:t>
          </a:r>
        </a:p>
      </dsp:txBody>
      <dsp:txXfrm>
        <a:off x="2347147" y="2138688"/>
        <a:ext cx="2133769" cy="1280262"/>
      </dsp:txXfrm>
    </dsp:sp>
    <dsp:sp modelId="{85332C0D-B50C-492C-B84E-A6262F45C5BA}">
      <dsp:nvSpPr>
        <dsp:cNvPr id="0" name=""/>
        <dsp:cNvSpPr/>
      </dsp:nvSpPr>
      <dsp:spPr>
        <a:xfrm>
          <a:off x="4694293" y="2138688"/>
          <a:ext cx="2133769" cy="12802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Legal Defense Costs</a:t>
          </a:r>
        </a:p>
      </dsp:txBody>
      <dsp:txXfrm>
        <a:off x="4694293" y="2138688"/>
        <a:ext cx="2133769" cy="1280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EED7-EB07-42B7-9D26-DDB37F697D5A}">
      <dsp:nvSpPr>
        <dsp:cNvPr id="0" name=""/>
        <dsp:cNvSpPr/>
      </dsp:nvSpPr>
      <dsp:spPr>
        <a:xfrm>
          <a:off x="1727" y="0"/>
          <a:ext cx="2688282" cy="36267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PPE for Employees</a:t>
          </a:r>
        </a:p>
      </dsp:txBody>
      <dsp:txXfrm>
        <a:off x="1727" y="1450702"/>
        <a:ext cx="2688282" cy="1450702"/>
      </dsp:txXfrm>
    </dsp:sp>
    <dsp:sp modelId="{3A1858F8-1048-4A2A-AD04-1857EED5A39F}">
      <dsp:nvSpPr>
        <dsp:cNvPr id="0" name=""/>
        <dsp:cNvSpPr/>
      </dsp:nvSpPr>
      <dsp:spPr>
        <a:xfrm>
          <a:off x="742014" y="217605"/>
          <a:ext cx="1207710" cy="12077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E7E07-1D50-4416-BB5C-2D68FE728F27}">
      <dsp:nvSpPr>
        <dsp:cNvPr id="0" name=""/>
        <dsp:cNvSpPr/>
      </dsp:nvSpPr>
      <dsp:spPr>
        <a:xfrm>
          <a:off x="2770658" y="0"/>
          <a:ext cx="2688282" cy="362675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Loan Backs</a:t>
          </a:r>
        </a:p>
        <a:p>
          <a:pPr marL="0" lvl="0" indent="0" algn="ctr" defTabSz="1111250">
            <a:lnSpc>
              <a:spcPct val="90000"/>
            </a:lnSpc>
            <a:spcBef>
              <a:spcPct val="0"/>
            </a:spcBef>
            <a:spcAft>
              <a:spcPct val="35000"/>
            </a:spcAft>
            <a:buNone/>
          </a:pPr>
          <a:r>
            <a:rPr lang="en-US" sz="2500" kern="1200" dirty="0"/>
            <a:t>Distributions</a:t>
          </a:r>
        </a:p>
      </dsp:txBody>
      <dsp:txXfrm>
        <a:off x="2770658" y="1450702"/>
        <a:ext cx="2688282" cy="1450702"/>
      </dsp:txXfrm>
    </dsp:sp>
    <dsp:sp modelId="{D600DFB0-9C93-422E-861F-5F381ADF44BA}">
      <dsp:nvSpPr>
        <dsp:cNvPr id="0" name=""/>
        <dsp:cNvSpPr/>
      </dsp:nvSpPr>
      <dsp:spPr>
        <a:xfrm>
          <a:off x="3510944" y="217605"/>
          <a:ext cx="1207710" cy="120771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9FD3E-943E-4211-A018-BEA3D982F4E1}">
      <dsp:nvSpPr>
        <dsp:cNvPr id="0" name=""/>
        <dsp:cNvSpPr/>
      </dsp:nvSpPr>
      <dsp:spPr>
        <a:xfrm>
          <a:off x="5539589" y="0"/>
          <a:ext cx="2688282" cy="362675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Business Continuity Planning</a:t>
          </a:r>
        </a:p>
      </dsp:txBody>
      <dsp:txXfrm>
        <a:off x="5539589" y="1450702"/>
        <a:ext cx="2688282" cy="1450702"/>
      </dsp:txXfrm>
    </dsp:sp>
    <dsp:sp modelId="{0D04A988-B24B-4B82-AF3D-99E568ACE7C5}">
      <dsp:nvSpPr>
        <dsp:cNvPr id="0" name=""/>
        <dsp:cNvSpPr/>
      </dsp:nvSpPr>
      <dsp:spPr>
        <a:xfrm>
          <a:off x="6279875" y="217605"/>
          <a:ext cx="1207710" cy="12077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5E69C-14D5-4EEE-AF48-5C914D698FF4}">
      <dsp:nvSpPr>
        <dsp:cNvPr id="0" name=""/>
        <dsp:cNvSpPr/>
      </dsp:nvSpPr>
      <dsp:spPr>
        <a:xfrm>
          <a:off x="329183" y="2901405"/>
          <a:ext cx="7571232" cy="544013"/>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0B5AF-AE13-4FFE-BB41-3C451DE6F1DC}" type="datetimeFigureOut">
              <a:rPr lang="en-US" smtClean="0"/>
              <a:t>9/13/2021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9969-5744-44E1-878C-DB30B7354C40}" type="slidenum">
              <a:rPr lang="en-US" smtClean="0"/>
              <a:t>‹#›</a:t>
            </a:fld>
            <a:endParaRPr lang="en-US" dirty="0"/>
          </a:p>
        </p:txBody>
      </p:sp>
    </p:spTree>
    <p:extLst>
      <p:ext uri="{BB962C8B-B14F-4D97-AF65-F5344CB8AC3E}">
        <p14:creationId xmlns:p14="http://schemas.microsoft.com/office/powerpoint/2010/main" val="196550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a:t>
            </a:fld>
            <a:endParaRPr lang="en-US" dirty="0"/>
          </a:p>
        </p:txBody>
      </p:sp>
    </p:spTree>
    <p:extLst>
      <p:ext uri="{BB962C8B-B14F-4D97-AF65-F5344CB8AC3E}">
        <p14:creationId xmlns:p14="http://schemas.microsoft.com/office/powerpoint/2010/main" val="343942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99139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endParaRPr lang="en-US" sz="1000" dirty="0"/>
          </a:p>
        </p:txBody>
      </p:sp>
    </p:spTree>
    <p:extLst>
      <p:ext uri="{BB962C8B-B14F-4D97-AF65-F5344CB8AC3E}">
        <p14:creationId xmlns:p14="http://schemas.microsoft.com/office/powerpoint/2010/main" val="44108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5339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54921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311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21</a:t>
            </a:fld>
            <a:endParaRPr lang="en-US" dirty="0"/>
          </a:p>
        </p:txBody>
      </p:sp>
    </p:spTree>
    <p:extLst>
      <p:ext uri="{BB962C8B-B14F-4D97-AF65-F5344CB8AC3E}">
        <p14:creationId xmlns:p14="http://schemas.microsoft.com/office/powerpoint/2010/main" val="244273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22</a:t>
            </a:fld>
            <a:endParaRPr lang="en-US" dirty="0"/>
          </a:p>
        </p:txBody>
      </p:sp>
    </p:spTree>
    <p:extLst>
      <p:ext uri="{BB962C8B-B14F-4D97-AF65-F5344CB8AC3E}">
        <p14:creationId xmlns:p14="http://schemas.microsoft.com/office/powerpoint/2010/main" val="364389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23</a:t>
            </a:fld>
            <a:endParaRPr lang="en-US" dirty="0"/>
          </a:p>
        </p:txBody>
      </p:sp>
    </p:spTree>
    <p:extLst>
      <p:ext uri="{BB962C8B-B14F-4D97-AF65-F5344CB8AC3E}">
        <p14:creationId xmlns:p14="http://schemas.microsoft.com/office/powerpoint/2010/main" val="3816433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24</a:t>
            </a:fld>
            <a:endParaRPr lang="en-US" dirty="0"/>
          </a:p>
        </p:txBody>
      </p:sp>
    </p:spTree>
    <p:extLst>
      <p:ext uri="{BB962C8B-B14F-4D97-AF65-F5344CB8AC3E}">
        <p14:creationId xmlns:p14="http://schemas.microsoft.com/office/powerpoint/2010/main" val="177873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88B49969-5744-44E1-878C-DB30B7354C40}" type="slidenum">
              <a:rPr lang="en-US" smtClean="0"/>
              <a:t>25</a:t>
            </a:fld>
            <a:endParaRPr lang="en-US" dirty="0"/>
          </a:p>
        </p:txBody>
      </p:sp>
    </p:spTree>
    <p:extLst>
      <p:ext uri="{BB962C8B-B14F-4D97-AF65-F5344CB8AC3E}">
        <p14:creationId xmlns:p14="http://schemas.microsoft.com/office/powerpoint/2010/main" val="11590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endParaRPr lang="en-US" dirty="0"/>
          </a:p>
        </p:txBody>
      </p:sp>
    </p:spTree>
    <p:extLst>
      <p:ext uri="{BB962C8B-B14F-4D97-AF65-F5344CB8AC3E}">
        <p14:creationId xmlns:p14="http://schemas.microsoft.com/office/powerpoint/2010/main" val="344794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fontAlgn="base"/>
            <a:endParaRPr lang="en-US" sz="1000" dirty="0"/>
          </a:p>
        </p:txBody>
      </p:sp>
    </p:spTree>
    <p:extLst>
      <p:ext uri="{BB962C8B-B14F-4D97-AF65-F5344CB8AC3E}">
        <p14:creationId xmlns:p14="http://schemas.microsoft.com/office/powerpoint/2010/main" val="219491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874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75711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610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258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Tree>
    <p:extLst>
      <p:ext uri="{BB962C8B-B14F-4D97-AF65-F5344CB8AC3E}">
        <p14:creationId xmlns:p14="http://schemas.microsoft.com/office/powerpoint/2010/main" val="61640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900" dirty="0"/>
          </a:p>
        </p:txBody>
      </p:sp>
    </p:spTree>
    <p:extLst>
      <p:ext uri="{BB962C8B-B14F-4D97-AF65-F5344CB8AC3E}">
        <p14:creationId xmlns:p14="http://schemas.microsoft.com/office/powerpoint/2010/main" val="1079892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G-Home-01.png"/>
          <p:cNvPicPr>
            <a:picLocks noChangeAspect="1"/>
          </p:cNvPicPr>
          <p:nvPr userDrawn="1"/>
        </p:nvPicPr>
        <p:blipFill rotWithShape="1">
          <a:blip r:embed="rId2">
            <a:extLst>
              <a:ext uri="{28A0092B-C50C-407E-A947-70E740481C1C}">
                <a14:useLocalDpi xmlns:a14="http://schemas.microsoft.com/office/drawing/2010/main" val="0"/>
              </a:ext>
            </a:extLst>
          </a:blip>
          <a:srcRect l="3196"/>
          <a:stretch/>
        </p:blipFill>
        <p:spPr>
          <a:xfrm>
            <a:off x="321162" y="-43788"/>
            <a:ext cx="8843913" cy="5143500"/>
          </a:xfrm>
          <a:prstGeom prst="rect">
            <a:avLst/>
          </a:prstGeom>
        </p:spPr>
      </p:pic>
      <p:sp>
        <p:nvSpPr>
          <p:cNvPr id="2" name="Title 1"/>
          <p:cNvSpPr>
            <a:spLocks noGrp="1"/>
          </p:cNvSpPr>
          <p:nvPr>
            <p:ph type="ctrTitle" hasCustomPrompt="1"/>
          </p:nvPr>
        </p:nvSpPr>
        <p:spPr>
          <a:xfrm>
            <a:off x="3343728" y="2149475"/>
            <a:ext cx="5763776" cy="422275"/>
          </a:xfrm>
        </p:spPr>
        <p:txBody>
          <a:bodyPr anchor="b">
            <a:normAutofit/>
          </a:bodyPr>
          <a:lstStyle>
            <a:lvl1pPr>
              <a:defRPr sz="11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343728" y="2578488"/>
            <a:ext cx="5763776" cy="1314450"/>
          </a:xfrm>
        </p:spPr>
        <p:txBody>
          <a:bodyPr tIns="0" bIns="0">
            <a:norm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13" name="TextBox 12"/>
          <p:cNvSpPr txBox="1"/>
          <p:nvPr userDrawn="1"/>
        </p:nvSpPr>
        <p:spPr>
          <a:xfrm>
            <a:off x="5038267" y="4823384"/>
            <a:ext cx="3976481" cy="230832"/>
          </a:xfrm>
          <a:prstGeom prst="rect">
            <a:avLst/>
          </a:prstGeom>
          <a:noFill/>
        </p:spPr>
        <p:txBody>
          <a:bodyPr wrap="square" rtlCol="0">
            <a:spAutoFit/>
          </a:bodyPr>
          <a:lstStyle/>
          <a:p>
            <a:pPr algn="r"/>
            <a:r>
              <a:rPr lang="en-US" sz="900" kern="0" spc="200" dirty="0">
                <a:solidFill>
                  <a:srgbClr val="047678"/>
                </a:solidFill>
                <a:latin typeface="Century Gothic"/>
                <a:cs typeface="Century Gothic"/>
              </a:rPr>
              <a:t>WWW.CHICAGOLANDRISKFORUM.ORG</a:t>
            </a:r>
          </a:p>
        </p:txBody>
      </p:sp>
      <p:pic>
        <p:nvPicPr>
          <p:cNvPr id="16" name="Picture 15">
            <a:extLst>
              <a:ext uri="{FF2B5EF4-FFF2-40B4-BE49-F238E27FC236}">
                <a16:creationId xmlns:a16="http://schemas.microsoft.com/office/drawing/2014/main" id="{39FF9804-7A2D-4348-ADAD-695ECD5F5888}"/>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7969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505200" y="4801393"/>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7527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468688" y="4780958"/>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25752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61559"/>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4347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99806"/>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3731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3505200" y="4800203"/>
            <a:ext cx="2133600" cy="273844"/>
          </a:xfrm>
          <a:prstGeom prst="rect">
            <a:avLst/>
          </a:prstGeom>
        </p:spPr>
        <p:txBody>
          <a:bodyPr anchor="b"/>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932AE1-09F3-9F45-9E77-E9E2AAF2E4F4}" type="slidenum">
              <a:rPr lang="en-US" smtClean="0"/>
              <a:pPr/>
              <a:t>‹#›</a:t>
            </a:fld>
            <a:endParaRPr lang="en-US" dirty="0"/>
          </a:p>
        </p:txBody>
      </p:sp>
    </p:spTree>
    <p:extLst>
      <p:ext uri="{BB962C8B-B14F-4D97-AF65-F5344CB8AC3E}">
        <p14:creationId xmlns:p14="http://schemas.microsoft.com/office/powerpoint/2010/main" val="2766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2"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6"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1" name="Picture 10">
            <a:extLst>
              <a:ext uri="{FF2B5EF4-FFF2-40B4-BE49-F238E27FC236}">
                <a16:creationId xmlns:a16="http://schemas.microsoft.com/office/drawing/2014/main" id="{73833C60-058B-4783-8CBA-2E728856A76E}"/>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37229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7"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a:extLst>
              <a:ext uri="{FF2B5EF4-FFF2-40B4-BE49-F238E27FC236}">
                <a16:creationId xmlns:a16="http://schemas.microsoft.com/office/drawing/2014/main" id="{03C83904-4777-413B-B463-68E145B9EAEC}"/>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1913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33799"/>
            <a:ext cx="7772400" cy="102235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8049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8">
            <a:extLst>
              <a:ext uri="{FF2B5EF4-FFF2-40B4-BE49-F238E27FC236}">
                <a16:creationId xmlns:a16="http://schemas.microsoft.com/office/drawing/2014/main" id="{7471FE66-DA6C-4A81-8BB5-11CE8CA95DA0}"/>
              </a:ext>
            </a:extLst>
          </p:cNvPr>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29004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23539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2006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352101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dirty="0"/>
          </a:p>
        </p:txBody>
      </p:sp>
    </p:spTree>
    <p:extLst>
      <p:ext uri="{BB962C8B-B14F-4D97-AF65-F5344CB8AC3E}">
        <p14:creationId xmlns:p14="http://schemas.microsoft.com/office/powerpoint/2010/main" val="41043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949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149462"/>
            <a:ext cx="9144000" cy="207645"/>
          </a:xfrm>
          <a:prstGeom prst="rect">
            <a:avLst/>
          </a:prstGeom>
          <a:gradFill flip="none" rotWithShape="1">
            <a:gsLst>
              <a:gs pos="0">
                <a:schemeClr val="bg1">
                  <a:lumMod val="85000"/>
                </a:schemeClr>
              </a:gs>
              <a:gs pos="100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349806"/>
            <a:ext cx="9144000" cy="793694"/>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3505200" y="4818349"/>
            <a:ext cx="2133600" cy="273844"/>
          </a:xfrm>
          <a:prstGeom prst="rect">
            <a:avLst/>
          </a:prstGeom>
        </p:spPr>
        <p:txBody>
          <a:bodyPr anchor="b"/>
          <a:lstStyle>
            <a:lvl1pPr algn="ctr">
              <a:defRPr sz="1200">
                <a:solidFill>
                  <a:schemeClr val="bg1"/>
                </a:solidFill>
              </a:defRPr>
            </a:lvl1pPr>
          </a:lstStyle>
          <a:p>
            <a:fld id="{85932AE1-09F3-9F45-9E77-E9E2AAF2E4F4}" type="slidenum">
              <a:rPr lang="en-US" smtClean="0"/>
              <a:pPr/>
              <a:t>‹#›</a:t>
            </a:fld>
            <a:endParaRPr lang="en-US" dirty="0"/>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838" y="4395792"/>
            <a:ext cx="1152596" cy="734726"/>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2219" y="4541396"/>
            <a:ext cx="777623" cy="467690"/>
          </a:xfrm>
          <a:prstGeom prst="rect">
            <a:avLst/>
          </a:prstGeom>
        </p:spPr>
      </p:pic>
    </p:spTree>
    <p:extLst>
      <p:ext uri="{BB962C8B-B14F-4D97-AF65-F5344CB8AC3E}">
        <p14:creationId xmlns:p14="http://schemas.microsoft.com/office/powerpoint/2010/main" val="7079462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65"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defTabSz="457200" rtl="0" eaLnBrk="1" latinLnBrk="0" hangingPunct="1">
        <a:spcBef>
          <a:spcPct val="0"/>
        </a:spcBef>
        <a:buNone/>
        <a:tabLst/>
        <a:defRPr sz="2200" kern="1200">
          <a:solidFill>
            <a:srgbClr val="047678"/>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9.png"/><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1298" y="2294348"/>
            <a:ext cx="5763776" cy="422275"/>
          </a:xfrm>
        </p:spPr>
        <p:txBody>
          <a:bodyPr>
            <a:normAutofit fontScale="90000"/>
          </a:bodyPr>
          <a:lstStyle/>
          <a:p>
            <a:r>
              <a:rPr lang="en-US" sz="2100" b="1" dirty="0">
                <a:solidFill>
                  <a:srgbClr val="FF914D"/>
                </a:solidFill>
                <a:latin typeface="Open Sans" panose="020B0606030504020204" pitchFamily="34" charset="0"/>
              </a:rPr>
              <a:t>Risk Management Concerns Post COVID: </a:t>
            </a:r>
            <a:r>
              <a:rPr lang="en-US" sz="2000" b="1" dirty="0">
                <a:solidFill>
                  <a:srgbClr val="FF914D"/>
                </a:solidFill>
                <a:latin typeface="Open Sans" panose="020B0606030504020204" pitchFamily="34" charset="0"/>
              </a:rPr>
              <a:t>Protecting People and Assets- Best Practices</a:t>
            </a:r>
            <a:br>
              <a:rPr lang="en-US" dirty="0">
                <a:latin typeface="Open Sans" panose="020B0606030504020204" pitchFamily="34" charset="0"/>
              </a:rPr>
            </a:br>
            <a:endParaRPr lang="en-US" dirty="0"/>
          </a:p>
        </p:txBody>
      </p:sp>
      <p:sp>
        <p:nvSpPr>
          <p:cNvPr id="3" name="Subtitle 2"/>
          <p:cNvSpPr>
            <a:spLocks noGrp="1"/>
          </p:cNvSpPr>
          <p:nvPr>
            <p:ph type="subTitle" idx="1"/>
          </p:nvPr>
        </p:nvSpPr>
        <p:spPr>
          <a:xfrm>
            <a:off x="3065929" y="2578488"/>
            <a:ext cx="6206659" cy="1486366"/>
          </a:xfrm>
        </p:spPr>
        <p:txBody>
          <a:bodyPr>
            <a:normAutofit fontScale="62500" lnSpcReduction="20000"/>
          </a:bodyPr>
          <a:lstStyle/>
          <a:p>
            <a:pPr algn="l" fontAlgn="base"/>
            <a:r>
              <a:rPr lang="en-US" sz="3100" b="1" i="0" dirty="0">
                <a:solidFill>
                  <a:schemeClr val="bg1"/>
                </a:solidFill>
                <a:effectLst/>
                <a:latin typeface="Open Sans" panose="020B0606030504020204" pitchFamily="34" charset="0"/>
              </a:rPr>
              <a:t>Anne Marie Towle</a:t>
            </a:r>
            <a:r>
              <a:rPr lang="en-US" sz="3100" b="0" i="0" dirty="0">
                <a:solidFill>
                  <a:schemeClr val="bg1"/>
                </a:solidFill>
                <a:effectLst/>
                <a:latin typeface="Open Sans" panose="020B0606030504020204" pitchFamily="34" charset="0"/>
              </a:rPr>
              <a:t>, </a:t>
            </a:r>
            <a:r>
              <a:rPr lang="en-US" sz="2600" b="0" i="1" dirty="0">
                <a:solidFill>
                  <a:schemeClr val="bg1"/>
                </a:solidFill>
                <a:effectLst/>
                <a:latin typeface="Open Sans" panose="020B0606030504020204" pitchFamily="34" charset="0"/>
              </a:rPr>
              <a:t>Global Captive Solutions Leader, Hylant</a:t>
            </a:r>
            <a:r>
              <a:rPr lang="en-US" sz="2600" b="0" i="0" dirty="0">
                <a:solidFill>
                  <a:schemeClr val="bg1"/>
                </a:solidFill>
                <a:effectLst/>
                <a:latin typeface="Open Sans" panose="020B0606030504020204" pitchFamily="34" charset="0"/>
              </a:rPr>
              <a:t>  </a:t>
            </a:r>
          </a:p>
          <a:p>
            <a:pPr algn="l" fontAlgn="base"/>
            <a:r>
              <a:rPr lang="en-US" sz="3100" b="1" i="0" dirty="0">
                <a:solidFill>
                  <a:schemeClr val="bg1"/>
                </a:solidFill>
                <a:effectLst/>
                <a:latin typeface="Open Sans" panose="020B0606030504020204" pitchFamily="34" charset="0"/>
              </a:rPr>
              <a:t>Seung Yoo</a:t>
            </a:r>
            <a:r>
              <a:rPr lang="en-US" sz="3100" b="0" i="0" dirty="0">
                <a:solidFill>
                  <a:schemeClr val="bg1"/>
                </a:solidFill>
                <a:effectLst/>
                <a:latin typeface="Open Sans" panose="020B0606030504020204" pitchFamily="34" charset="0"/>
              </a:rPr>
              <a:t>, </a:t>
            </a:r>
            <a:r>
              <a:rPr lang="en-US" sz="2500" b="0" i="1" dirty="0">
                <a:solidFill>
                  <a:schemeClr val="bg1"/>
                </a:solidFill>
                <a:effectLst/>
                <a:latin typeface="Open Sans" panose="020B0606030504020204" pitchFamily="34" charset="0"/>
              </a:rPr>
              <a:t>Risk Manager, Regal Beloit</a:t>
            </a:r>
            <a:r>
              <a:rPr lang="en-US" sz="2500" b="0" i="0" dirty="0">
                <a:solidFill>
                  <a:schemeClr val="bg1"/>
                </a:solidFill>
                <a:effectLst/>
                <a:latin typeface="Open Sans" panose="020B0606030504020204" pitchFamily="34" charset="0"/>
              </a:rPr>
              <a:t> </a:t>
            </a:r>
            <a:endParaRPr lang="en-US" sz="3100" b="0" i="0" dirty="0">
              <a:solidFill>
                <a:schemeClr val="bg1"/>
              </a:solidFill>
              <a:effectLst/>
              <a:latin typeface="Open Sans" panose="020B0606030504020204" pitchFamily="34" charset="0"/>
            </a:endParaRPr>
          </a:p>
          <a:p>
            <a:pPr algn="l" fontAlgn="base"/>
            <a:r>
              <a:rPr lang="en-US" sz="3100" b="1" i="0" dirty="0">
                <a:solidFill>
                  <a:schemeClr val="bg1"/>
                </a:solidFill>
                <a:effectLst/>
                <a:latin typeface="Open Sans" panose="020B0606030504020204" pitchFamily="34" charset="0"/>
              </a:rPr>
              <a:t>Tami Earnhart</a:t>
            </a:r>
            <a:r>
              <a:rPr lang="en-US" sz="3100" b="0" i="0" dirty="0">
                <a:solidFill>
                  <a:schemeClr val="bg1"/>
                </a:solidFill>
                <a:effectLst/>
                <a:latin typeface="Open Sans" panose="020B0606030504020204" pitchFamily="34" charset="0"/>
              </a:rPr>
              <a:t>, </a:t>
            </a:r>
            <a:r>
              <a:rPr lang="en-US" sz="2500" b="0" i="1" dirty="0">
                <a:solidFill>
                  <a:schemeClr val="bg1"/>
                </a:solidFill>
                <a:effectLst/>
                <a:latin typeface="Open Sans" panose="020B0606030504020204" pitchFamily="34" charset="0"/>
              </a:rPr>
              <a:t>Partner, Labor Employment &amp; Healthcare,  </a:t>
            </a:r>
            <a:br>
              <a:rPr lang="en-US" sz="2500" b="0" i="1" dirty="0">
                <a:solidFill>
                  <a:schemeClr val="bg1"/>
                </a:solidFill>
                <a:effectLst/>
                <a:latin typeface="Open Sans" panose="020B0606030504020204" pitchFamily="34" charset="0"/>
              </a:rPr>
            </a:br>
            <a:r>
              <a:rPr lang="en-US" sz="2500" b="0" i="1" dirty="0">
                <a:solidFill>
                  <a:schemeClr val="bg1"/>
                </a:solidFill>
                <a:effectLst/>
                <a:latin typeface="Open Sans" panose="020B0606030504020204" pitchFamily="34" charset="0"/>
              </a:rPr>
              <a:t>                                   COVID Task Force, IceMiller</a:t>
            </a:r>
          </a:p>
          <a:p>
            <a:pPr algn="l" fontAlgn="base"/>
            <a:endParaRPr lang="en-US" sz="2500" b="0" i="1" dirty="0">
              <a:solidFill>
                <a:schemeClr val="bg1"/>
              </a:solidFill>
              <a:effectLst/>
              <a:latin typeface="Open Sans" panose="020B0606030504020204" pitchFamily="34" charset="0"/>
            </a:endParaRPr>
          </a:p>
          <a:p>
            <a:pPr fontAlgn="base"/>
            <a:r>
              <a:rPr lang="en-US" sz="2200" b="1" i="0" dirty="0">
                <a:solidFill>
                  <a:schemeClr val="tx1"/>
                </a:solidFill>
                <a:effectLst/>
                <a:latin typeface="Open Sans" panose="020B0606030504020204" pitchFamily="34" charset="0"/>
              </a:rPr>
              <a:t>             3:25 – 4:15 p.m. Breakout Session 2</a:t>
            </a:r>
            <a:r>
              <a:rPr lang="en-US" sz="2200" i="0" dirty="0">
                <a:solidFill>
                  <a:schemeClr val="tx1"/>
                </a:solidFill>
                <a:effectLst/>
                <a:latin typeface="Open Sans" panose="020B0606030504020204" pitchFamily="34" charset="0"/>
              </a:rPr>
              <a:t>A</a:t>
            </a:r>
            <a:r>
              <a:rPr lang="en-US" sz="2200" b="0" i="0" dirty="0">
                <a:solidFill>
                  <a:schemeClr val="tx1"/>
                </a:solidFill>
                <a:effectLst/>
                <a:latin typeface="Open Sans" panose="020B0606030504020204" pitchFamily="34" charset="0"/>
              </a:rPr>
              <a:t> </a:t>
            </a:r>
            <a:r>
              <a:rPr lang="en-US" sz="2200" b="0" i="1" dirty="0">
                <a:solidFill>
                  <a:schemeClr val="tx1"/>
                </a:solidFill>
                <a:effectLst/>
                <a:latin typeface="Open Sans" panose="020B0606030504020204" pitchFamily="34" charset="0"/>
              </a:rPr>
              <a:t>Pony Express North</a:t>
            </a:r>
            <a:endParaRPr lang="en-US" sz="2200" b="0" i="0" dirty="0">
              <a:solidFill>
                <a:schemeClr val="tx1"/>
              </a:solidFill>
              <a:effectLst/>
              <a:latin typeface="Open Sans" panose="020B0606030504020204" pitchFamily="34" charset="0"/>
            </a:endParaRPr>
          </a:p>
          <a:p>
            <a:pPr algn="l" fontAlgn="base"/>
            <a:endParaRPr lang="en-US" sz="3100" b="0" i="0" dirty="0">
              <a:solidFill>
                <a:schemeClr val="bg1"/>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445899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FDA Certificate of Confidentiality Guidance What Does It Mean For You">
            <a:extLst>
              <a:ext uri="{FF2B5EF4-FFF2-40B4-BE49-F238E27FC236}">
                <a16:creationId xmlns:a16="http://schemas.microsoft.com/office/drawing/2014/main" id="{2F17333E-0433-4796-AC8E-2D0D69E9CD49}"/>
              </a:ext>
            </a:extLst>
          </p:cNvPr>
          <p:cNvPicPr>
            <a:picLocks noChangeAspect="1" noChangeArrowheads="1"/>
          </p:cNvPicPr>
          <p:nvPr/>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a:stretch>
            <a:fillRect/>
          </a:stretch>
        </p:blipFill>
        <p:spPr bwMode="auto">
          <a:xfrm rot="20498467">
            <a:off x="208542" y="17345"/>
            <a:ext cx="5115992" cy="3410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D93C38-A645-4949-AEDD-9EC982BFCFF1}"/>
              </a:ext>
            </a:extLst>
          </p:cNvPr>
          <p:cNvSpPr>
            <a:spLocks noGrp="1"/>
          </p:cNvSpPr>
          <p:nvPr>
            <p:ph type="title"/>
          </p:nvPr>
        </p:nvSpPr>
        <p:spPr>
          <a:xfrm>
            <a:off x="3704839" y="1888508"/>
            <a:ext cx="4681040" cy="1472633"/>
          </a:xfrm>
        </p:spPr>
        <p:txBody>
          <a:bodyPr>
            <a:normAutofit/>
          </a:bodyPr>
          <a:lstStyle/>
          <a:p>
            <a:r>
              <a:rPr lang="en-US" b="1" dirty="0"/>
              <a:t>Confidentiality </a:t>
            </a:r>
            <a:br>
              <a:rPr lang="en-US" b="1" dirty="0"/>
            </a:br>
            <a:r>
              <a:rPr lang="en-US" b="1" dirty="0"/>
              <a:t>Obligations</a:t>
            </a:r>
          </a:p>
        </p:txBody>
      </p:sp>
    </p:spTree>
    <p:extLst>
      <p:ext uri="{BB962C8B-B14F-4D97-AF65-F5344CB8AC3E}">
        <p14:creationId xmlns:p14="http://schemas.microsoft.com/office/powerpoint/2010/main" val="842436290"/>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34B7-C945-4668-8F9F-282F4C179EA3}"/>
              </a:ext>
            </a:extLst>
          </p:cNvPr>
          <p:cNvSpPr>
            <a:spLocks noGrp="1"/>
          </p:cNvSpPr>
          <p:nvPr>
            <p:ph type="title"/>
          </p:nvPr>
        </p:nvSpPr>
        <p:spPr>
          <a:xfrm>
            <a:off x="685800" y="1044054"/>
            <a:ext cx="7772400" cy="3077816"/>
          </a:xfrm>
        </p:spPr>
        <p:txBody>
          <a:bodyPr>
            <a:noAutofit/>
          </a:bodyPr>
          <a:lstStyle/>
          <a:p>
            <a:r>
              <a:rPr lang="en-US" sz="1800" b="0" cap="none" dirty="0">
                <a:solidFill>
                  <a:schemeClr val="tx1"/>
                </a:solidFill>
              </a:rPr>
              <a:t>May not require employee be vaccinated during off-shift hours.</a:t>
            </a:r>
            <a:br>
              <a:rPr lang="en-US" sz="1800" b="0" cap="none" dirty="0">
                <a:solidFill>
                  <a:schemeClr val="tx1"/>
                </a:solidFill>
              </a:rPr>
            </a:br>
            <a:br>
              <a:rPr lang="en-US" sz="1800" b="0" cap="none" dirty="0">
                <a:solidFill>
                  <a:schemeClr val="tx1"/>
                </a:solidFill>
              </a:rPr>
            </a:br>
            <a:r>
              <a:rPr lang="en-US" sz="1800" b="0" cap="none" dirty="0">
                <a:solidFill>
                  <a:schemeClr val="tx1"/>
                </a:solidFill>
              </a:rPr>
              <a:t>Cannot retaliate for taking time during a shift to get vaccinated.</a:t>
            </a:r>
            <a:br>
              <a:rPr lang="en-US" sz="1800" b="0" cap="none" dirty="0">
                <a:solidFill>
                  <a:schemeClr val="tx1"/>
                </a:solidFill>
              </a:rPr>
            </a:br>
            <a:br>
              <a:rPr lang="en-US" sz="1800" b="0" cap="none" dirty="0">
                <a:solidFill>
                  <a:schemeClr val="tx1"/>
                </a:solidFill>
              </a:rPr>
            </a:br>
            <a:r>
              <a:rPr lang="en-US" sz="1800" b="0" cap="none" dirty="0">
                <a:solidFill>
                  <a:schemeClr val="tx1"/>
                </a:solidFill>
              </a:rPr>
              <a:t>Employees may use (and employer must allow) </a:t>
            </a:r>
            <a:br>
              <a:rPr lang="en-US" sz="1800" b="0" cap="none" dirty="0">
                <a:solidFill>
                  <a:schemeClr val="tx1"/>
                </a:solidFill>
              </a:rPr>
            </a:br>
            <a:r>
              <a:rPr lang="en-US" sz="1800" b="0" cap="none" dirty="0">
                <a:solidFill>
                  <a:schemeClr val="tx1"/>
                </a:solidFill>
              </a:rPr>
              <a:t>their accrued paid sick leave or paid time to get vaccine.</a:t>
            </a:r>
            <a:br>
              <a:rPr lang="en-US" sz="1800" b="0" cap="none" dirty="0">
                <a:solidFill>
                  <a:schemeClr val="tx1"/>
                </a:solidFill>
              </a:rPr>
            </a:br>
            <a:br>
              <a:rPr lang="en-US" sz="1800" b="0" cap="none" dirty="0">
                <a:solidFill>
                  <a:schemeClr val="tx1"/>
                </a:solidFill>
              </a:rPr>
            </a:br>
            <a:r>
              <a:rPr lang="en-US" sz="1800" b="0" cap="none" dirty="0">
                <a:solidFill>
                  <a:schemeClr val="tx1"/>
                </a:solidFill>
              </a:rPr>
              <a:t>If vaccine is mandated, must compensate employees for time </a:t>
            </a:r>
            <a:br>
              <a:rPr lang="en-US" sz="1800" b="0" cap="none" dirty="0">
                <a:solidFill>
                  <a:schemeClr val="tx1"/>
                </a:solidFill>
              </a:rPr>
            </a:br>
            <a:r>
              <a:rPr lang="en-US" sz="1800" b="0" cap="none" dirty="0">
                <a:solidFill>
                  <a:schemeClr val="tx1"/>
                </a:solidFill>
              </a:rPr>
              <a:t>(up to 4 hours) and cannot require use of paid sick leave or paid time off to cover the hours missed to get vaccinated. </a:t>
            </a:r>
            <a:br>
              <a:rPr lang="en-US" sz="1800" b="0" cap="none" dirty="0">
                <a:solidFill>
                  <a:schemeClr val="tx1"/>
                </a:solidFill>
              </a:rPr>
            </a:br>
            <a:endParaRPr lang="en-US" sz="1800" b="0" cap="none" dirty="0">
              <a:solidFill>
                <a:schemeClr val="tx1"/>
              </a:solidFill>
            </a:endParaRPr>
          </a:p>
        </p:txBody>
      </p:sp>
      <p:sp>
        <p:nvSpPr>
          <p:cNvPr id="3" name="Text Placeholder 2">
            <a:extLst>
              <a:ext uri="{FF2B5EF4-FFF2-40B4-BE49-F238E27FC236}">
                <a16:creationId xmlns:a16="http://schemas.microsoft.com/office/drawing/2014/main" id="{1E2D48EF-B86E-400B-A64A-E4C2A766D0D2}"/>
              </a:ext>
            </a:extLst>
          </p:cNvPr>
          <p:cNvSpPr>
            <a:spLocks noGrp="1"/>
          </p:cNvSpPr>
          <p:nvPr>
            <p:ph type="body" idx="1"/>
          </p:nvPr>
        </p:nvSpPr>
        <p:spPr>
          <a:xfrm>
            <a:off x="722313" y="280500"/>
            <a:ext cx="7772400" cy="521957"/>
          </a:xfrm>
        </p:spPr>
        <p:txBody>
          <a:bodyPr>
            <a:normAutofit/>
          </a:bodyPr>
          <a:lstStyle/>
          <a:p>
            <a:pPr algn="ctr">
              <a:spcBef>
                <a:spcPct val="0"/>
              </a:spcBef>
            </a:pPr>
            <a:r>
              <a:rPr lang="en-US" sz="2200" b="1" dirty="0">
                <a:solidFill>
                  <a:srgbClr val="047678"/>
                </a:solidFill>
                <a:ea typeface="+mj-ea"/>
              </a:rPr>
              <a:t>Chicago Ordinance Related to Vaccines</a:t>
            </a:r>
          </a:p>
        </p:txBody>
      </p:sp>
    </p:spTree>
    <p:extLst>
      <p:ext uri="{BB962C8B-B14F-4D97-AF65-F5344CB8AC3E}">
        <p14:creationId xmlns:p14="http://schemas.microsoft.com/office/powerpoint/2010/main" val="204131416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AA2D-BA43-412E-AC91-E51609F588C3}"/>
              </a:ext>
            </a:extLst>
          </p:cNvPr>
          <p:cNvSpPr>
            <a:spLocks noGrp="1"/>
          </p:cNvSpPr>
          <p:nvPr>
            <p:ph type="title"/>
          </p:nvPr>
        </p:nvSpPr>
        <p:spPr>
          <a:xfrm>
            <a:off x="457200" y="429903"/>
            <a:ext cx="8229600" cy="633721"/>
          </a:xfrm>
        </p:spPr>
        <p:txBody>
          <a:bodyPr/>
          <a:lstStyle/>
          <a:p>
            <a:pPr algn="ctr"/>
            <a:r>
              <a:rPr lang="en-US" b="1" dirty="0"/>
              <a:t>Mandating Vaccines: Other Considerations</a:t>
            </a:r>
          </a:p>
        </p:txBody>
      </p:sp>
      <p:sp>
        <p:nvSpPr>
          <p:cNvPr id="3" name="Content Placeholder 2">
            <a:extLst>
              <a:ext uri="{FF2B5EF4-FFF2-40B4-BE49-F238E27FC236}">
                <a16:creationId xmlns:a16="http://schemas.microsoft.com/office/drawing/2014/main" id="{696B1A4C-8CC1-433D-A8AF-2784A2AB032E}"/>
              </a:ext>
            </a:extLst>
          </p:cNvPr>
          <p:cNvSpPr>
            <a:spLocks noGrp="1"/>
          </p:cNvSpPr>
          <p:nvPr>
            <p:ph idx="1"/>
          </p:nvPr>
        </p:nvSpPr>
        <p:spPr>
          <a:xfrm>
            <a:off x="1221474" y="1303361"/>
            <a:ext cx="7465325" cy="2846101"/>
          </a:xfrm>
        </p:spPr>
        <p:txBody>
          <a:bodyPr>
            <a:normAutofit/>
          </a:bodyPr>
          <a:lstStyle/>
          <a:p>
            <a:pPr marL="457200" indent="-457200">
              <a:buFont typeface="+mj-lt"/>
              <a:buAutoNum type="arabicPeriod"/>
            </a:pPr>
            <a:r>
              <a:rPr lang="en-US" sz="2000" dirty="0"/>
              <a:t>What type of workplace?</a:t>
            </a:r>
          </a:p>
          <a:p>
            <a:pPr marL="457200" indent="-457200">
              <a:buFont typeface="+mj-lt"/>
              <a:buAutoNum type="arabicPeriod"/>
            </a:pPr>
            <a:r>
              <a:rPr lang="en-US" sz="2000" dirty="0"/>
              <a:t>Will it be well-received?</a:t>
            </a:r>
          </a:p>
          <a:p>
            <a:pPr marL="457200" indent="-457200">
              <a:buFont typeface="+mj-lt"/>
              <a:buAutoNum type="arabicPeriod"/>
            </a:pPr>
            <a:r>
              <a:rPr lang="en-US" sz="2000" dirty="0"/>
              <a:t>What if employees say no?</a:t>
            </a:r>
          </a:p>
          <a:p>
            <a:pPr marL="457200" indent="-457200">
              <a:buFont typeface="+mj-lt"/>
              <a:buAutoNum type="arabicPeriod"/>
            </a:pPr>
            <a:r>
              <a:rPr lang="en-US" sz="2000" dirty="0"/>
              <a:t>How much of workforce is vaccinated?</a:t>
            </a:r>
          </a:p>
          <a:p>
            <a:pPr marL="457200" indent="-457200">
              <a:buFont typeface="+mj-lt"/>
              <a:buAutoNum type="arabicPeriod"/>
            </a:pPr>
            <a:endParaRPr lang="en-US" sz="2000" dirty="0"/>
          </a:p>
        </p:txBody>
      </p:sp>
    </p:spTree>
    <p:extLst>
      <p:ext uri="{BB962C8B-B14F-4D97-AF65-F5344CB8AC3E}">
        <p14:creationId xmlns:p14="http://schemas.microsoft.com/office/powerpoint/2010/main" val="3719105442"/>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0D2B-F95B-4979-B003-962A39401C44}"/>
              </a:ext>
            </a:extLst>
          </p:cNvPr>
          <p:cNvSpPr>
            <a:spLocks noGrp="1"/>
          </p:cNvSpPr>
          <p:nvPr>
            <p:ph type="title"/>
          </p:nvPr>
        </p:nvSpPr>
        <p:spPr>
          <a:xfrm>
            <a:off x="628650" y="327405"/>
            <a:ext cx="7886700" cy="994172"/>
          </a:xfrm>
        </p:spPr>
        <p:txBody>
          <a:bodyPr/>
          <a:lstStyle/>
          <a:p>
            <a:pPr algn="ctr"/>
            <a:r>
              <a:rPr lang="en-US" b="1" dirty="0"/>
              <a:t>COVID-19 Vaccine Incentives</a:t>
            </a:r>
          </a:p>
        </p:txBody>
      </p:sp>
      <p:sp>
        <p:nvSpPr>
          <p:cNvPr id="3" name="Content Placeholder 2">
            <a:extLst>
              <a:ext uri="{FF2B5EF4-FFF2-40B4-BE49-F238E27FC236}">
                <a16:creationId xmlns:a16="http://schemas.microsoft.com/office/drawing/2014/main" id="{7D0E444A-8221-4290-AD54-FA839D6C868A}"/>
              </a:ext>
            </a:extLst>
          </p:cNvPr>
          <p:cNvSpPr>
            <a:spLocks noGrp="1"/>
          </p:cNvSpPr>
          <p:nvPr>
            <p:ph idx="1"/>
          </p:nvPr>
        </p:nvSpPr>
        <p:spPr>
          <a:xfrm>
            <a:off x="141657" y="580030"/>
            <a:ext cx="7472845" cy="3493349"/>
          </a:xfrm>
        </p:spPr>
        <p:txBody>
          <a:bodyPr>
            <a:normAutofit/>
          </a:bodyPr>
          <a:lstStyle/>
          <a:p>
            <a:endParaRPr lang="en-US" sz="2400" dirty="0"/>
          </a:p>
          <a:p>
            <a:pPr marL="0" indent="0">
              <a:buNone/>
            </a:pPr>
            <a:r>
              <a:rPr lang="en-US" sz="2000" b="1" dirty="0"/>
              <a:t>     EEOC Guidance</a:t>
            </a:r>
          </a:p>
          <a:p>
            <a:pPr lvl="1"/>
            <a:r>
              <a:rPr lang="en-US" sz="2000" dirty="0"/>
              <a:t>Related to vaccine administered by employer </a:t>
            </a:r>
            <a:br>
              <a:rPr lang="en-US" sz="2000" dirty="0"/>
            </a:br>
            <a:r>
              <a:rPr lang="en-US" sz="2000" dirty="0"/>
              <a:t>(or agent of employer) is not coercive.</a:t>
            </a:r>
          </a:p>
          <a:p>
            <a:pPr lvl="1"/>
            <a:r>
              <a:rPr lang="en-US" sz="2000" dirty="0"/>
              <a:t>Offer the OPPORTUNITY for family member to receive the vaccine, provided employer complies with GINA.</a:t>
            </a:r>
          </a:p>
          <a:p>
            <a:pPr lvl="1"/>
            <a:r>
              <a:rPr lang="en-US" sz="2000" dirty="0"/>
              <a:t>Reasonable Accommodations </a:t>
            </a:r>
          </a:p>
          <a:p>
            <a:endParaRPr lang="en-US" sz="2400" dirty="0"/>
          </a:p>
        </p:txBody>
      </p:sp>
      <p:pic>
        <p:nvPicPr>
          <p:cNvPr id="8" name="Picture 7" descr="Logo&#10;&#10;Description automatically generated">
            <a:extLst>
              <a:ext uri="{FF2B5EF4-FFF2-40B4-BE49-F238E27FC236}">
                <a16:creationId xmlns:a16="http://schemas.microsoft.com/office/drawing/2014/main" id="{5A473E01-4E66-4E82-BFF7-B5D483FDE0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4502" y="2696696"/>
            <a:ext cx="1267502" cy="1267502"/>
          </a:xfrm>
          <a:prstGeom prst="rect">
            <a:avLst/>
          </a:prstGeom>
        </p:spPr>
      </p:pic>
      <p:pic>
        <p:nvPicPr>
          <p:cNvPr id="6" name="Picture 5" descr="Text&#10;&#10;Description automatically generated">
            <a:extLst>
              <a:ext uri="{FF2B5EF4-FFF2-40B4-BE49-F238E27FC236}">
                <a16:creationId xmlns:a16="http://schemas.microsoft.com/office/drawing/2014/main" id="{A46839EF-7833-4F2C-8E2F-CB9B79CF875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968613">
            <a:off x="5706285" y="3053287"/>
            <a:ext cx="1791240" cy="973988"/>
          </a:xfrm>
          <a:prstGeom prst="rect">
            <a:avLst/>
          </a:prstGeom>
        </p:spPr>
      </p:pic>
    </p:spTree>
    <p:extLst>
      <p:ext uri="{BB962C8B-B14F-4D97-AF65-F5344CB8AC3E}">
        <p14:creationId xmlns:p14="http://schemas.microsoft.com/office/powerpoint/2010/main" val="790664338"/>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D979-14D9-42B4-B186-A878E59CBB7C}"/>
              </a:ext>
            </a:extLst>
          </p:cNvPr>
          <p:cNvSpPr>
            <a:spLocks noGrp="1"/>
          </p:cNvSpPr>
          <p:nvPr>
            <p:ph type="title"/>
          </p:nvPr>
        </p:nvSpPr>
        <p:spPr>
          <a:xfrm>
            <a:off x="457200" y="320721"/>
            <a:ext cx="8229600" cy="742903"/>
          </a:xfrm>
        </p:spPr>
        <p:txBody>
          <a:bodyPr/>
          <a:lstStyle/>
          <a:p>
            <a:pPr algn="ctr"/>
            <a:r>
              <a:rPr lang="en-US" b="1" dirty="0"/>
              <a:t>COVID-Related Leave or Reasonable Accommodations</a:t>
            </a:r>
          </a:p>
        </p:txBody>
      </p:sp>
      <p:sp>
        <p:nvSpPr>
          <p:cNvPr id="3" name="Content Placeholder 2">
            <a:extLst>
              <a:ext uri="{FF2B5EF4-FFF2-40B4-BE49-F238E27FC236}">
                <a16:creationId xmlns:a16="http://schemas.microsoft.com/office/drawing/2014/main" id="{D85A4D0B-57F2-4E79-BC79-25E5F200CDFF}"/>
              </a:ext>
            </a:extLst>
          </p:cNvPr>
          <p:cNvSpPr>
            <a:spLocks noGrp="1"/>
          </p:cNvSpPr>
          <p:nvPr>
            <p:ph idx="1"/>
          </p:nvPr>
        </p:nvSpPr>
        <p:spPr>
          <a:xfrm>
            <a:off x="873456" y="1200151"/>
            <a:ext cx="7813343" cy="2949312"/>
          </a:xfrm>
        </p:spPr>
        <p:txBody>
          <a:bodyPr>
            <a:normAutofit/>
          </a:bodyPr>
          <a:lstStyle/>
          <a:p>
            <a:r>
              <a:rPr lang="en-US" dirty="0"/>
              <a:t>Family Medical Leave Act</a:t>
            </a:r>
          </a:p>
          <a:p>
            <a:pPr marL="0" indent="0">
              <a:buNone/>
            </a:pPr>
            <a:endParaRPr lang="en-US" dirty="0"/>
          </a:p>
          <a:p>
            <a:r>
              <a:rPr lang="en-US" dirty="0"/>
              <a:t>Americans with Disabilities Act</a:t>
            </a:r>
          </a:p>
          <a:p>
            <a:endParaRPr lang="en-US" dirty="0"/>
          </a:p>
          <a:p>
            <a:r>
              <a:rPr lang="en-US" dirty="0"/>
              <a:t>State or local laws (e.g., paid sick leave)</a:t>
            </a:r>
          </a:p>
          <a:p>
            <a:endParaRPr lang="en-US" dirty="0"/>
          </a:p>
          <a:p>
            <a:pPr lvl="1"/>
            <a:endParaRPr lang="en-US" dirty="0"/>
          </a:p>
          <a:p>
            <a:pPr lvl="1"/>
            <a:endParaRPr lang="en-US" dirty="0"/>
          </a:p>
        </p:txBody>
      </p:sp>
    </p:spTree>
    <p:extLst>
      <p:ext uri="{BB962C8B-B14F-4D97-AF65-F5344CB8AC3E}">
        <p14:creationId xmlns:p14="http://schemas.microsoft.com/office/powerpoint/2010/main" val="510804134"/>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A969-6EB6-4C4C-BDE0-8FC03E86A94C}"/>
              </a:ext>
            </a:extLst>
          </p:cNvPr>
          <p:cNvSpPr>
            <a:spLocks noGrp="1"/>
          </p:cNvSpPr>
          <p:nvPr>
            <p:ph type="title"/>
          </p:nvPr>
        </p:nvSpPr>
        <p:spPr>
          <a:xfrm>
            <a:off x="457200" y="206375"/>
            <a:ext cx="8229600" cy="486495"/>
          </a:xfrm>
        </p:spPr>
        <p:txBody>
          <a:bodyPr/>
          <a:lstStyle/>
          <a:p>
            <a:pPr algn="ctr"/>
            <a:r>
              <a:rPr lang="en-US" b="1" dirty="0"/>
              <a:t>What Makes a Safe Workplace in 2021?</a:t>
            </a:r>
            <a:endParaRPr lang="en-US" dirty="0"/>
          </a:p>
        </p:txBody>
      </p:sp>
      <p:sp>
        <p:nvSpPr>
          <p:cNvPr id="3" name="Content Placeholder 2">
            <a:extLst>
              <a:ext uri="{FF2B5EF4-FFF2-40B4-BE49-F238E27FC236}">
                <a16:creationId xmlns:a16="http://schemas.microsoft.com/office/drawing/2014/main" id="{014B1FAC-F4A0-4D8F-9206-CA38C731B8C0}"/>
              </a:ext>
            </a:extLst>
          </p:cNvPr>
          <p:cNvSpPr>
            <a:spLocks noGrp="1"/>
          </p:cNvSpPr>
          <p:nvPr>
            <p:ph idx="1"/>
          </p:nvPr>
        </p:nvSpPr>
        <p:spPr>
          <a:xfrm>
            <a:off x="457200" y="743803"/>
            <a:ext cx="7788729" cy="3462908"/>
          </a:xfrm>
        </p:spPr>
        <p:txBody>
          <a:bodyPr>
            <a:normAutofit/>
          </a:bodyPr>
          <a:lstStyle/>
          <a:p>
            <a:pPr marL="0" indent="0">
              <a:buNone/>
            </a:pPr>
            <a:r>
              <a:rPr lang="en-US" b="1" dirty="0"/>
              <a:t>CDC guidance for fully vaccinated individuals:</a:t>
            </a:r>
          </a:p>
          <a:p>
            <a:pPr marL="342900" lvl="1" indent="0">
              <a:buNone/>
            </a:pPr>
            <a:r>
              <a:rPr lang="en-US" sz="1200" dirty="0">
                <a:hlinkClick r:id="rId3"/>
              </a:rPr>
              <a:t>www.cdc.gov/coronavirus/2019-ncov/vaccines/fully-vaccinated-guidance.html</a:t>
            </a:r>
            <a:r>
              <a:rPr lang="en-US" sz="1200" dirty="0"/>
              <a:t> </a:t>
            </a:r>
            <a:endParaRPr lang="en-US" sz="1400" dirty="0"/>
          </a:p>
          <a:p>
            <a:pPr marL="342900" lvl="1" indent="0">
              <a:buNone/>
            </a:pPr>
            <a:r>
              <a:rPr lang="en-US" b="1" dirty="0"/>
              <a:t>May 28, 2021 </a:t>
            </a:r>
          </a:p>
          <a:p>
            <a:pPr marL="750951" lvl="2">
              <a:buFont typeface="Arial" panose="020B0604020202020204" pitchFamily="34" charset="0"/>
              <a:buChar char="•"/>
            </a:pPr>
            <a:r>
              <a:rPr lang="en-US" sz="1350" dirty="0"/>
              <a:t>Fully vaccinated may resume activities </a:t>
            </a:r>
            <a:r>
              <a:rPr lang="en-US" sz="1350" dirty="0">
                <a:highlight>
                  <a:srgbClr val="FFFF00"/>
                </a:highlight>
              </a:rPr>
              <a:t>without wearing masks </a:t>
            </a:r>
            <a:r>
              <a:rPr lang="en-US" sz="1350" dirty="0"/>
              <a:t>or physically distancing (state/local laws), including local business/workplace guidance  </a:t>
            </a:r>
          </a:p>
          <a:p>
            <a:pPr marL="346472" lvl="2" indent="0">
              <a:buNone/>
            </a:pPr>
            <a:r>
              <a:rPr lang="en-US" sz="1500" b="1" dirty="0"/>
              <a:t>July 27, 2021</a:t>
            </a:r>
          </a:p>
          <a:p>
            <a:pPr marL="750951" lvl="2">
              <a:buFont typeface="Arial" panose="020B0604020202020204" pitchFamily="34" charset="0"/>
              <a:buChar char="•"/>
            </a:pPr>
            <a:r>
              <a:rPr lang="en-US" dirty="0"/>
              <a:t>Fully vaccinated individuals </a:t>
            </a:r>
            <a:r>
              <a:rPr lang="en-US" dirty="0">
                <a:highlight>
                  <a:srgbClr val="FFFF00"/>
                </a:highlight>
              </a:rPr>
              <a:t>should wear a mask in public indoor settings </a:t>
            </a:r>
            <a:r>
              <a:rPr lang="en-US" dirty="0"/>
              <a:t>in areas of substantial or high transmission </a:t>
            </a:r>
            <a:br>
              <a:rPr lang="en-US" dirty="0"/>
            </a:br>
            <a:r>
              <a:rPr lang="en-US" sz="1200" dirty="0">
                <a:hlinkClick r:id="rId4"/>
              </a:rPr>
              <a:t>https://covid.cdc.gov/covid-data-tracker/#county-view</a:t>
            </a:r>
            <a:r>
              <a:rPr lang="en-US" sz="1200" dirty="0"/>
              <a:t> </a:t>
            </a:r>
          </a:p>
          <a:p>
            <a:pPr marL="750951" lvl="2">
              <a:buFont typeface="Arial" panose="020B0604020202020204" pitchFamily="34" charset="0"/>
              <a:buChar char="•"/>
            </a:pPr>
            <a:r>
              <a:rPr lang="en-US" dirty="0"/>
              <a:t>Recommend that fully vaccinated individuals who have come into close contact with suspected or confirmed COVID-19 be tested 3-5 days after exposure and wear a mask in public indoor settings for 14 days or until they receive a negative test result.</a:t>
            </a:r>
          </a:p>
          <a:p>
            <a:pPr marL="339471" lvl="3" indent="0">
              <a:buNone/>
            </a:pPr>
            <a:endParaRPr lang="en-US" dirty="0"/>
          </a:p>
        </p:txBody>
      </p:sp>
      <p:pic>
        <p:nvPicPr>
          <p:cNvPr id="4" name="Picture 3">
            <a:extLst>
              <a:ext uri="{FF2B5EF4-FFF2-40B4-BE49-F238E27FC236}">
                <a16:creationId xmlns:a16="http://schemas.microsoft.com/office/drawing/2014/main" id="{1B6F8541-5EA6-49C1-91B6-71E82F54F029}"/>
              </a:ext>
            </a:extLst>
          </p:cNvPr>
          <p:cNvPicPr>
            <a:picLocks noChangeAspect="1"/>
          </p:cNvPicPr>
          <p:nvPr/>
        </p:nvPicPr>
        <p:blipFill>
          <a:blip r:embed="rId5"/>
          <a:stretch>
            <a:fillRect/>
          </a:stretch>
        </p:blipFill>
        <p:spPr>
          <a:xfrm>
            <a:off x="5467731" y="3785633"/>
            <a:ext cx="3456332" cy="421078"/>
          </a:xfrm>
          <a:prstGeom prst="rect">
            <a:avLst/>
          </a:prstGeom>
        </p:spPr>
      </p:pic>
    </p:spTree>
    <p:extLst>
      <p:ext uri="{BB962C8B-B14F-4D97-AF65-F5344CB8AC3E}">
        <p14:creationId xmlns:p14="http://schemas.microsoft.com/office/powerpoint/2010/main" val="3840116726"/>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09CA-04AF-45EC-9CF4-AF99C932EDFB}"/>
              </a:ext>
            </a:extLst>
          </p:cNvPr>
          <p:cNvSpPr>
            <a:spLocks noGrp="1"/>
          </p:cNvSpPr>
          <p:nvPr>
            <p:ph type="title"/>
          </p:nvPr>
        </p:nvSpPr>
        <p:spPr>
          <a:xfrm>
            <a:off x="457200" y="81381"/>
            <a:ext cx="8229600" cy="857250"/>
          </a:xfrm>
        </p:spPr>
        <p:txBody>
          <a:bodyPr/>
          <a:lstStyle/>
          <a:p>
            <a:r>
              <a:rPr lang="en-US" b="1" dirty="0"/>
              <a:t>OSHA Protecting Workers: Guidance on Mitigating and Preventing the Spread of COVID-19 in the Workplace</a:t>
            </a:r>
          </a:p>
        </p:txBody>
      </p:sp>
      <p:sp>
        <p:nvSpPr>
          <p:cNvPr id="3" name="Content Placeholder 2">
            <a:extLst>
              <a:ext uri="{FF2B5EF4-FFF2-40B4-BE49-F238E27FC236}">
                <a16:creationId xmlns:a16="http://schemas.microsoft.com/office/drawing/2014/main" id="{5A8E4BE2-116D-4170-BCA1-05E5C6259D9D}"/>
              </a:ext>
            </a:extLst>
          </p:cNvPr>
          <p:cNvSpPr>
            <a:spLocks noGrp="1"/>
          </p:cNvSpPr>
          <p:nvPr>
            <p:ph idx="1"/>
          </p:nvPr>
        </p:nvSpPr>
        <p:spPr>
          <a:xfrm>
            <a:off x="204107" y="936363"/>
            <a:ext cx="8482693" cy="3440031"/>
          </a:xfrm>
        </p:spPr>
        <p:txBody>
          <a:bodyPr>
            <a:normAutofit fontScale="92500" lnSpcReduction="10000"/>
          </a:bodyPr>
          <a:lstStyle/>
          <a:p>
            <a:pPr marL="0" indent="0">
              <a:buNone/>
            </a:pPr>
            <a:r>
              <a:rPr lang="en-US" b="1" dirty="0"/>
              <a:t>RECOMMENDATIONS ONLY - Amended Aug. 13, 2021 </a:t>
            </a:r>
          </a:p>
          <a:p>
            <a:pPr lvl="1"/>
            <a:r>
              <a:rPr lang="en-US" dirty="0"/>
              <a:t>Grant paid time off for workers to get vaccinated. </a:t>
            </a:r>
            <a:br>
              <a:rPr lang="en-US" dirty="0"/>
            </a:br>
            <a:r>
              <a:rPr lang="en-US" dirty="0">
                <a:solidFill>
                  <a:srgbClr val="C00000"/>
                </a:solidFill>
              </a:rPr>
              <a:t>Either mandate vaccination or require regular testing.</a:t>
            </a:r>
          </a:p>
          <a:p>
            <a:pPr lvl="1"/>
            <a:r>
              <a:rPr lang="en-US" dirty="0"/>
              <a:t>Workers who are infected, unvaccinated workers who have had close contact with someone who tested positive for COVID-19, and all workers with COVID-19 symptoms to stay home.</a:t>
            </a:r>
            <a:br>
              <a:rPr lang="en-US" dirty="0"/>
            </a:br>
            <a:r>
              <a:rPr lang="en-US" dirty="0"/>
              <a:t>(Adopted CDC Guidelines for vaccinated. Recommends people who are not fully vaccinated be tested immediately after exposure, and, if negative, tested again in 5–7 days after last exposure or immediately if symptoms develop.)</a:t>
            </a:r>
          </a:p>
          <a:p>
            <a:pPr lvl="1"/>
            <a:r>
              <a:rPr lang="en-US" dirty="0"/>
              <a:t>Implement physical distancing for unvaccinated and otherwise </a:t>
            </a:r>
            <a:br>
              <a:rPr lang="en-US" dirty="0"/>
            </a:br>
            <a:r>
              <a:rPr lang="en-US" dirty="0"/>
              <a:t>at-risk workers in all communal work areas.</a:t>
            </a:r>
          </a:p>
          <a:p>
            <a:pPr lvl="1"/>
            <a:r>
              <a:rPr lang="en-US" dirty="0"/>
              <a:t>Provide unvaccinated and at-risk workers face coverings or surgical masks.</a:t>
            </a:r>
          </a:p>
          <a:p>
            <a:pPr lvl="1"/>
            <a:r>
              <a:rPr lang="en-US" dirty="0"/>
              <a:t>Educate and train workers on COVID-19 policies and procedures using accessible formats and languages they understand. </a:t>
            </a:r>
          </a:p>
          <a:p>
            <a:endParaRPr lang="en-US" dirty="0"/>
          </a:p>
        </p:txBody>
      </p:sp>
      <p:pic>
        <p:nvPicPr>
          <p:cNvPr id="4" name="Picture 3">
            <a:extLst>
              <a:ext uri="{FF2B5EF4-FFF2-40B4-BE49-F238E27FC236}">
                <a16:creationId xmlns:a16="http://schemas.microsoft.com/office/drawing/2014/main" id="{9C58E320-4289-47F1-A293-01843CAA30FD}"/>
              </a:ext>
            </a:extLst>
          </p:cNvPr>
          <p:cNvPicPr>
            <a:picLocks noChangeAspect="1"/>
          </p:cNvPicPr>
          <p:nvPr/>
        </p:nvPicPr>
        <p:blipFill rotWithShape="1">
          <a:blip r:embed="rId2"/>
          <a:srcRect t="21862" r="64503"/>
          <a:stretch/>
        </p:blipFill>
        <p:spPr>
          <a:xfrm>
            <a:off x="6864825" y="938631"/>
            <a:ext cx="1528549" cy="661555"/>
          </a:xfrm>
          <a:prstGeom prst="rect">
            <a:avLst/>
          </a:prstGeom>
        </p:spPr>
      </p:pic>
    </p:spTree>
    <p:extLst>
      <p:ext uri="{BB962C8B-B14F-4D97-AF65-F5344CB8AC3E}">
        <p14:creationId xmlns:p14="http://schemas.microsoft.com/office/powerpoint/2010/main" val="6318951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09CA-04AF-45EC-9CF4-AF99C932EDFB}"/>
              </a:ext>
            </a:extLst>
          </p:cNvPr>
          <p:cNvSpPr>
            <a:spLocks noGrp="1"/>
          </p:cNvSpPr>
          <p:nvPr>
            <p:ph type="title"/>
          </p:nvPr>
        </p:nvSpPr>
        <p:spPr>
          <a:xfrm>
            <a:off x="457200" y="151784"/>
            <a:ext cx="8229600" cy="857250"/>
          </a:xfrm>
        </p:spPr>
        <p:txBody>
          <a:bodyPr/>
          <a:lstStyle/>
          <a:p>
            <a:r>
              <a:rPr lang="en-US" b="1" dirty="0"/>
              <a:t>OSHA Protecting Workers: Guidance on Mitigating and Preventing the Spread of COVID-19 in the Workplace</a:t>
            </a:r>
          </a:p>
        </p:txBody>
      </p:sp>
      <p:sp>
        <p:nvSpPr>
          <p:cNvPr id="3" name="Content Placeholder 2">
            <a:extLst>
              <a:ext uri="{FF2B5EF4-FFF2-40B4-BE49-F238E27FC236}">
                <a16:creationId xmlns:a16="http://schemas.microsoft.com/office/drawing/2014/main" id="{5A8E4BE2-116D-4170-BCA1-05E5C6259D9D}"/>
              </a:ext>
            </a:extLst>
          </p:cNvPr>
          <p:cNvSpPr>
            <a:spLocks noGrp="1"/>
          </p:cNvSpPr>
          <p:nvPr>
            <p:ph idx="1"/>
          </p:nvPr>
        </p:nvSpPr>
        <p:spPr>
          <a:xfrm>
            <a:off x="184245" y="851734"/>
            <a:ext cx="8502555" cy="3440031"/>
          </a:xfrm>
        </p:spPr>
        <p:txBody>
          <a:bodyPr>
            <a:normAutofit fontScale="92500"/>
          </a:bodyPr>
          <a:lstStyle/>
          <a:p>
            <a:pPr lvl="1"/>
            <a:r>
              <a:rPr lang="en-US" dirty="0"/>
              <a:t>Suggest that unvaccinated customers, visitors, or guests wear face coverings.</a:t>
            </a:r>
          </a:p>
          <a:p>
            <a:pPr lvl="1"/>
            <a:r>
              <a:rPr lang="en-US" dirty="0"/>
              <a:t>Maintain ventilation systems.</a:t>
            </a:r>
          </a:p>
          <a:p>
            <a:pPr lvl="1"/>
            <a:r>
              <a:rPr lang="en-US" dirty="0"/>
              <a:t>Perform routine cleaning and disinfection.</a:t>
            </a:r>
          </a:p>
          <a:p>
            <a:pPr lvl="1"/>
            <a:r>
              <a:rPr lang="en-US" dirty="0"/>
              <a:t>Record and report COVID-19 infections and deaths.</a:t>
            </a:r>
          </a:p>
          <a:p>
            <a:pPr lvl="2"/>
            <a:r>
              <a:rPr lang="en-US" b="1" dirty="0"/>
              <a:t>Form 300 recording if: </a:t>
            </a:r>
            <a:br>
              <a:rPr lang="en-US" dirty="0"/>
            </a:br>
            <a:r>
              <a:rPr lang="en-US" dirty="0"/>
              <a:t>(1) the case is a confirmed case of COVID-19</a:t>
            </a:r>
            <a:br>
              <a:rPr lang="en-US" dirty="0"/>
            </a:br>
            <a:r>
              <a:rPr lang="en-US" dirty="0"/>
              <a:t>(2) the case is work-related; and </a:t>
            </a:r>
            <a:br>
              <a:rPr lang="en-US" dirty="0"/>
            </a:br>
            <a:r>
              <a:rPr lang="en-US" dirty="0"/>
              <a:t>(3) the case involves one or more relevant recording criteria (set forth in 29 CFR 1904.7)  </a:t>
            </a:r>
            <a:br>
              <a:rPr lang="en-US" dirty="0"/>
            </a:br>
            <a:r>
              <a:rPr lang="en-US" dirty="0"/>
              <a:t>     (e.g., medical treatment, days away from work)</a:t>
            </a:r>
          </a:p>
          <a:p>
            <a:pPr lvl="2"/>
            <a:r>
              <a:rPr lang="en-US" b="1" dirty="0"/>
              <a:t>Not enforcing reporting related to vaccine side effects until at least May 2022</a:t>
            </a:r>
          </a:p>
          <a:p>
            <a:pPr lvl="1"/>
            <a:r>
              <a:rPr lang="en-US" dirty="0"/>
              <a:t>Implement protections from retaliation and setting up an anonymous process for workers to voice concerns about COVID-19 related hazards. </a:t>
            </a:r>
          </a:p>
          <a:p>
            <a:pPr lvl="1"/>
            <a:r>
              <a:rPr lang="en-US" dirty="0"/>
              <a:t>Follow other applicable mandatory standards such as PPE requirements, respiratory protection, sanitation and access to medical and exposure records. </a:t>
            </a:r>
          </a:p>
          <a:p>
            <a:endParaRPr lang="en-US" dirty="0"/>
          </a:p>
        </p:txBody>
      </p:sp>
    </p:spTree>
    <p:extLst>
      <p:ext uri="{BB962C8B-B14F-4D97-AF65-F5344CB8AC3E}">
        <p14:creationId xmlns:p14="http://schemas.microsoft.com/office/powerpoint/2010/main" val="3541896997"/>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0BDE-16A2-4E48-BC98-C6884DB12FE9}"/>
              </a:ext>
            </a:extLst>
          </p:cNvPr>
          <p:cNvSpPr>
            <a:spLocks noGrp="1"/>
          </p:cNvSpPr>
          <p:nvPr>
            <p:ph type="title"/>
          </p:nvPr>
        </p:nvSpPr>
        <p:spPr/>
        <p:txBody>
          <a:bodyPr/>
          <a:lstStyle/>
          <a:p>
            <a:pPr algn="ctr"/>
            <a:r>
              <a:rPr lang="en-US" b="1" dirty="0"/>
              <a:t>What Makes a Safe Workplace in 2021?</a:t>
            </a:r>
            <a:endParaRPr lang="en-US" dirty="0"/>
          </a:p>
        </p:txBody>
      </p:sp>
      <p:sp>
        <p:nvSpPr>
          <p:cNvPr id="3" name="Content Placeholder 2">
            <a:extLst>
              <a:ext uri="{FF2B5EF4-FFF2-40B4-BE49-F238E27FC236}">
                <a16:creationId xmlns:a16="http://schemas.microsoft.com/office/drawing/2014/main" id="{3CD0DD67-3C2A-450E-B813-70308815EC53}"/>
              </a:ext>
            </a:extLst>
          </p:cNvPr>
          <p:cNvSpPr>
            <a:spLocks noGrp="1"/>
          </p:cNvSpPr>
          <p:nvPr>
            <p:ph idx="1"/>
          </p:nvPr>
        </p:nvSpPr>
        <p:spPr>
          <a:xfrm>
            <a:off x="457199" y="775945"/>
            <a:ext cx="8529851" cy="3508538"/>
          </a:xfrm>
        </p:spPr>
        <p:txBody>
          <a:bodyPr>
            <a:noAutofit/>
          </a:bodyPr>
          <a:lstStyle/>
          <a:p>
            <a:pPr marL="0" lvl="1" indent="0">
              <a:buNone/>
            </a:pPr>
            <a:r>
              <a:rPr lang="en-US" b="1" dirty="0"/>
              <a:t>State or local laws/orders</a:t>
            </a:r>
            <a:endParaRPr lang="en-US" dirty="0"/>
          </a:p>
          <a:p>
            <a:pPr marL="0" indent="0">
              <a:buNone/>
            </a:pPr>
            <a:r>
              <a:rPr lang="en-US" sz="1400" dirty="0"/>
              <a:t>State COVID-19 Liability Shields: Illinois House Bill No. 2571 (pending legislation) </a:t>
            </a:r>
          </a:p>
          <a:p>
            <a:pPr lvl="2"/>
            <a:r>
              <a:rPr lang="en-US" dirty="0"/>
              <a:t>Individuals, business, or units of local government shall not be liable in a civil action claiming an injury from exposure or potential exposure to COVID-19.  </a:t>
            </a:r>
            <a:br>
              <a:rPr lang="en-US" dirty="0"/>
            </a:br>
            <a:r>
              <a:rPr lang="en-US" dirty="0"/>
              <a:t>To gain protection, act or omission alleged to violate a duty must comply with:  </a:t>
            </a:r>
          </a:p>
          <a:p>
            <a:pPr marL="1371600" lvl="3" indent="0">
              <a:buNone/>
            </a:pPr>
            <a:r>
              <a:rPr lang="en-US" sz="1400" dirty="0"/>
              <a:t>(1) federal regulations </a:t>
            </a:r>
          </a:p>
          <a:p>
            <a:pPr marL="1371600" lvl="3" indent="0">
              <a:buNone/>
            </a:pPr>
            <a:r>
              <a:rPr lang="en-US" sz="1400" dirty="0"/>
              <a:t>(2) state regulations </a:t>
            </a:r>
          </a:p>
          <a:p>
            <a:pPr marL="1371600" lvl="3" indent="0">
              <a:buNone/>
            </a:pPr>
            <a:r>
              <a:rPr lang="en-US" sz="1400" dirty="0"/>
              <a:t>(3) a presidential executive order</a:t>
            </a:r>
          </a:p>
          <a:p>
            <a:pPr marL="1371600" lvl="3" indent="0">
              <a:buNone/>
            </a:pPr>
            <a:r>
              <a:rPr lang="en-US" sz="1400" dirty="0"/>
              <a:t>(4) gubernatorial executive order</a:t>
            </a:r>
          </a:p>
          <a:p>
            <a:pPr marL="1371600" lvl="3" indent="0">
              <a:buNone/>
            </a:pPr>
            <a:r>
              <a:rPr lang="en-US" sz="1400" dirty="0"/>
              <a:t>(5) other guidance applicable at the time of the alleged exposure</a:t>
            </a:r>
          </a:p>
          <a:p>
            <a:pPr marL="114300" indent="0">
              <a:buNone/>
            </a:pPr>
            <a:endParaRPr lang="en-US" sz="1400" dirty="0"/>
          </a:p>
          <a:p>
            <a:pPr marL="114300" indent="0">
              <a:buNone/>
            </a:pPr>
            <a:r>
              <a:rPr lang="en-US" sz="1400" dirty="0"/>
              <a:t>Other states with pending or passed legislation providing some protection from </a:t>
            </a:r>
            <a:br>
              <a:rPr lang="en-US" sz="1400" dirty="0"/>
            </a:br>
            <a:r>
              <a:rPr lang="en-US" sz="1400" dirty="0"/>
              <a:t>COVID related claims: Indiana; Florida; Iowa; Mississippi; Missouri </a:t>
            </a:r>
          </a:p>
        </p:txBody>
      </p:sp>
    </p:spTree>
    <p:extLst>
      <p:ext uri="{BB962C8B-B14F-4D97-AF65-F5344CB8AC3E}">
        <p14:creationId xmlns:p14="http://schemas.microsoft.com/office/powerpoint/2010/main" val="707917419"/>
      </p:ext>
    </p:extLst>
  </p:cSld>
  <p:clrMapOvr>
    <a:masterClrMapping/>
  </p:clrMapOvr>
  <p:transition spd="slow">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5153-13B1-442A-81EB-FE812A218781}"/>
              </a:ext>
            </a:extLst>
          </p:cNvPr>
          <p:cNvSpPr>
            <a:spLocks noGrp="1"/>
          </p:cNvSpPr>
          <p:nvPr>
            <p:ph type="title"/>
          </p:nvPr>
        </p:nvSpPr>
        <p:spPr/>
        <p:txBody>
          <a:bodyPr>
            <a:normAutofit/>
          </a:bodyPr>
          <a:lstStyle/>
          <a:p>
            <a:pPr algn="ctr"/>
            <a:r>
              <a:rPr lang="en-US" b="1" dirty="0"/>
              <a:t>Safety-Related Refusals to Work</a:t>
            </a:r>
            <a:br>
              <a:rPr lang="en-US" b="1" dirty="0"/>
            </a:br>
            <a:r>
              <a:rPr lang="en-US" b="1" dirty="0"/>
              <a:t>The National Labor Relations Act (NLRA)</a:t>
            </a:r>
          </a:p>
        </p:txBody>
      </p:sp>
      <p:sp>
        <p:nvSpPr>
          <p:cNvPr id="3" name="Content Placeholder 2">
            <a:extLst>
              <a:ext uri="{FF2B5EF4-FFF2-40B4-BE49-F238E27FC236}">
                <a16:creationId xmlns:a16="http://schemas.microsoft.com/office/drawing/2014/main" id="{6320DCBF-265E-4758-BA66-0B42DC7FA17F}"/>
              </a:ext>
            </a:extLst>
          </p:cNvPr>
          <p:cNvSpPr>
            <a:spLocks noGrp="1"/>
          </p:cNvSpPr>
          <p:nvPr>
            <p:ph idx="1"/>
          </p:nvPr>
        </p:nvSpPr>
        <p:spPr>
          <a:xfrm>
            <a:off x="565609" y="1063626"/>
            <a:ext cx="7996286" cy="3146611"/>
          </a:xfrm>
        </p:spPr>
        <p:txBody>
          <a:bodyPr>
            <a:normAutofit/>
          </a:bodyPr>
          <a:lstStyle/>
          <a:p>
            <a:pPr marL="0" indent="0">
              <a:buNone/>
            </a:pPr>
            <a:r>
              <a:rPr lang="en-US" dirty="0"/>
              <a:t>Section 8(a)(1) generally prohibits employers from terminating or disciplining employees based on their engagement </a:t>
            </a:r>
            <a:br>
              <a:rPr lang="en-US" dirty="0"/>
            </a:br>
            <a:r>
              <a:rPr lang="en-US" dirty="0"/>
              <a:t>in protected concerted activity.</a:t>
            </a:r>
          </a:p>
          <a:p>
            <a:pPr marL="0" indent="0">
              <a:buNone/>
            </a:pPr>
            <a:endParaRPr lang="en-US" sz="800" dirty="0"/>
          </a:p>
          <a:p>
            <a:pPr lvl="1"/>
            <a:r>
              <a:rPr lang="en-US" dirty="0"/>
              <a:t>Refusing to work based on safety concerns may be considered protected concerted activity where employees act have a </a:t>
            </a:r>
            <a:r>
              <a:rPr lang="en-US" u="sng" dirty="0"/>
              <a:t>reasonable, good faith belief of unsafe working conditions</a:t>
            </a:r>
            <a:r>
              <a:rPr lang="en-US" dirty="0"/>
              <a:t>.</a:t>
            </a:r>
          </a:p>
          <a:p>
            <a:pPr lvl="1"/>
            <a:endParaRPr lang="en-US" dirty="0"/>
          </a:p>
          <a:p>
            <a:pPr lvl="1">
              <a:buFont typeface="Century Gothic" panose="020B0502020202020204" pitchFamily="34" charset="0"/>
              <a:buChar char="–"/>
            </a:pPr>
            <a:r>
              <a:rPr lang="en-US" dirty="0"/>
              <a:t>Must be “concerted” activity</a:t>
            </a:r>
          </a:p>
          <a:p>
            <a:pPr lvl="1"/>
            <a:endParaRPr lang="en-US" dirty="0"/>
          </a:p>
          <a:p>
            <a:pPr lvl="1">
              <a:buFont typeface="Century Gothic" panose="020B0502020202020204" pitchFamily="34" charset="0"/>
              <a:buChar char="–"/>
            </a:pPr>
            <a:r>
              <a:rPr lang="en-US" dirty="0"/>
              <a:t>This prohibition applies to unionized and non-nonunionized workplaces!</a:t>
            </a:r>
          </a:p>
          <a:p>
            <a:pPr marL="342900" lvl="1" indent="0">
              <a:buNone/>
            </a:pPr>
            <a:endParaRPr lang="en-US" dirty="0"/>
          </a:p>
        </p:txBody>
      </p:sp>
    </p:spTree>
    <p:extLst>
      <p:ext uri="{BB962C8B-B14F-4D97-AF65-F5344CB8AC3E}">
        <p14:creationId xmlns:p14="http://schemas.microsoft.com/office/powerpoint/2010/main" val="1446771583"/>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558" y="164143"/>
            <a:ext cx="8229600" cy="508240"/>
          </a:xfrm>
        </p:spPr>
        <p:txBody>
          <a:bodyPr/>
          <a:lstStyle/>
          <a:p>
            <a:r>
              <a:rPr lang="en-US" b="1" dirty="0"/>
              <a:t>Return to Work Trends:</a:t>
            </a:r>
          </a:p>
        </p:txBody>
      </p:sp>
      <p:sp>
        <p:nvSpPr>
          <p:cNvPr id="5" name="Content Placeholder 4"/>
          <p:cNvSpPr>
            <a:spLocks noGrp="1"/>
          </p:cNvSpPr>
          <p:nvPr>
            <p:ph idx="1"/>
          </p:nvPr>
        </p:nvSpPr>
        <p:spPr>
          <a:xfrm>
            <a:off x="866633" y="344407"/>
            <a:ext cx="8065095" cy="3434848"/>
          </a:xfrm>
        </p:spPr>
        <p:txBody>
          <a:bodyPr>
            <a:normAutofit fontScale="25000" lnSpcReduction="20000"/>
          </a:bodyPr>
          <a:lstStyle/>
          <a:p>
            <a:pPr>
              <a:lnSpc>
                <a:spcPct val="120000"/>
              </a:lnSpc>
              <a:spcBef>
                <a:spcPts val="0"/>
              </a:spcBef>
            </a:pPr>
            <a:endParaRPr lang="en-US" sz="5600" dirty="0">
              <a:latin typeface="+mj-lt"/>
              <a:hlinkClick r:id="rId3">
                <a:extLst>
                  <a:ext uri="{A12FA001-AC4F-418D-AE19-62706E023703}">
                    <ahyp:hlinkClr xmlns:ahyp="http://schemas.microsoft.com/office/drawing/2018/hyperlinkcolor" val="tx"/>
                  </a:ext>
                </a:extLst>
              </a:hlinkClick>
            </a:endParaRPr>
          </a:p>
          <a:p>
            <a:pPr marL="0" indent="0">
              <a:lnSpc>
                <a:spcPct val="120000"/>
              </a:lnSpc>
              <a:spcBef>
                <a:spcPts val="0"/>
              </a:spcBef>
              <a:buNone/>
            </a:pPr>
            <a:r>
              <a:rPr lang="en-US" sz="5600" b="1" dirty="0">
                <a:latin typeface="+mj-lt"/>
                <a:hlinkClick r:id="rId3">
                  <a:extLst>
                    <a:ext uri="{A12FA001-AC4F-418D-AE19-62706E023703}">
                      <ahyp:hlinkClr xmlns:ahyp="http://schemas.microsoft.com/office/drawing/2018/hyperlinkcolor" val="tx"/>
                    </a:ext>
                  </a:extLst>
                </a:hlinkClick>
              </a:rPr>
              <a:t>Employee driven </a:t>
            </a:r>
            <a:r>
              <a:rPr lang="en-US" sz="5600" b="1" u="sng" dirty="0">
                <a:latin typeface="+mj-lt"/>
                <a:hlinkClick r:id="rId3">
                  <a:extLst>
                    <a:ext uri="{A12FA001-AC4F-418D-AE19-62706E023703}">
                      <ahyp:hlinkClr xmlns:ahyp="http://schemas.microsoft.com/office/drawing/2018/hyperlinkcolor" val="tx"/>
                    </a:ext>
                  </a:extLst>
                </a:hlinkClick>
              </a:rPr>
              <a:t>market</a:t>
            </a:r>
            <a:r>
              <a:rPr lang="en-US" sz="5600" b="1" u="sng" dirty="0">
                <a:latin typeface="+mj-lt"/>
              </a:rPr>
              <a:t> (Forbes)</a:t>
            </a:r>
            <a:r>
              <a:rPr lang="en-US" sz="5600" b="1" i="0" u="sng" dirty="0">
                <a:effectLst/>
                <a:latin typeface="+mj-lt"/>
              </a:rPr>
              <a:t> </a:t>
            </a:r>
          </a:p>
          <a:p>
            <a:pPr lvl="1">
              <a:lnSpc>
                <a:spcPct val="120000"/>
              </a:lnSpc>
              <a:spcBef>
                <a:spcPts val="0"/>
              </a:spcBef>
            </a:pPr>
            <a:r>
              <a:rPr lang="en-US" sz="4600" dirty="0">
                <a:latin typeface="+mj-lt"/>
              </a:rPr>
              <a:t>60% of people are thinking of leaving their jobs in the next 6 months.</a:t>
            </a:r>
          </a:p>
          <a:p>
            <a:pPr marL="457200" lvl="1" indent="0">
              <a:lnSpc>
                <a:spcPct val="120000"/>
              </a:lnSpc>
              <a:spcBef>
                <a:spcPts val="0"/>
              </a:spcBef>
              <a:buNone/>
            </a:pPr>
            <a:endPar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gn="l">
              <a:lnSpc>
                <a:spcPct val="120000"/>
              </a:lnSpc>
              <a:spcBef>
                <a:spcPts val="0"/>
              </a:spcBef>
              <a:buNone/>
            </a:pPr>
            <a:r>
              <a:rPr lang="en-US" sz="5600" b="1" i="0" dirty="0">
                <a:effectLst/>
                <a:latin typeface="+mj-lt"/>
                <a:hlinkClick r:id="rId3">
                  <a:extLst>
                    <a:ext uri="{A12FA001-AC4F-418D-AE19-62706E023703}">
                      <ahyp:hlinkClr xmlns:ahyp="http://schemas.microsoft.com/office/drawing/2018/hyperlinkcolor" val="tx"/>
                    </a:ext>
                  </a:extLst>
                </a:hlinkClick>
              </a:rPr>
              <a:t>40% of Americans prefer to continue working from </a:t>
            </a:r>
            <a:r>
              <a:rPr lang="en-US" sz="5600" b="1" i="0" u="sng" dirty="0">
                <a:effectLst/>
                <a:latin typeface="+mj-lt"/>
                <a:hlinkClick r:id="rId3">
                  <a:extLst>
                    <a:ext uri="{A12FA001-AC4F-418D-AE19-62706E023703}">
                      <ahyp:hlinkClr xmlns:ahyp="http://schemas.microsoft.com/office/drawing/2018/hyperlinkcolor" val="tx"/>
                    </a:ext>
                  </a:extLst>
                </a:hlinkClick>
              </a:rPr>
              <a:t>home</a:t>
            </a:r>
            <a:r>
              <a:rPr lang="en-US" sz="5600" b="1" i="0" u="sng" dirty="0">
                <a:effectLst/>
                <a:latin typeface="+mj-lt"/>
              </a:rPr>
              <a:t> (USA Today)</a:t>
            </a:r>
          </a:p>
          <a:p>
            <a:pPr lvl="1">
              <a:lnSpc>
                <a:spcPct val="120000"/>
              </a:lnSpc>
              <a:spcBef>
                <a:spcPts val="0"/>
              </a:spcBef>
            </a:pPr>
            <a:r>
              <a:rPr lang="en-US" sz="4800" dirty="0">
                <a:latin typeface="+mj-lt"/>
              </a:rPr>
              <a:t>I</a:t>
            </a:r>
            <a:r>
              <a:rPr lang="en-US" sz="4800" b="0" i="0" dirty="0">
                <a:effectLst/>
                <a:latin typeface="+mj-lt"/>
              </a:rPr>
              <a:t>ncreased productivity, but overall fatigue/burnout, increased mental health concerns.</a:t>
            </a:r>
          </a:p>
          <a:p>
            <a:pPr lvl="1">
              <a:lnSpc>
                <a:spcPct val="120000"/>
              </a:lnSpc>
              <a:spcBef>
                <a:spcPts val="0"/>
              </a:spcBef>
            </a:pPr>
            <a:r>
              <a:rPr lang="en-US" sz="4800" dirty="0">
                <a:latin typeface="+mj-lt"/>
              </a:rPr>
              <a:t>S</a:t>
            </a:r>
            <a:r>
              <a:rPr lang="en-US" sz="4800" b="0" i="0" dirty="0">
                <a:effectLst/>
                <a:latin typeface="+mj-lt"/>
              </a:rPr>
              <a:t>oul searching about how work (and learning) should be done.</a:t>
            </a:r>
          </a:p>
          <a:p>
            <a:pPr lvl="1">
              <a:lnSpc>
                <a:spcPct val="120000"/>
              </a:lnSpc>
              <a:spcBef>
                <a:spcPts val="0"/>
              </a:spcBef>
            </a:pPr>
            <a:r>
              <a:rPr lang="en-US" sz="4800" dirty="0">
                <a:latin typeface="+mj-lt"/>
                <a:hlinkClick r:id="rId4">
                  <a:extLst>
                    <a:ext uri="{A12FA001-AC4F-418D-AE19-62706E023703}">
                      <ahyp:hlinkClr xmlns:ahyp="http://schemas.microsoft.com/office/drawing/2018/hyperlinkcolor" val="tx"/>
                    </a:ext>
                  </a:extLst>
                </a:hlinkClick>
              </a:rPr>
              <a:t>R</a:t>
            </a:r>
            <a:r>
              <a:rPr lang="en-US" sz="4800" b="0" i="0" dirty="0">
                <a:effectLst/>
                <a:latin typeface="+mj-lt"/>
                <a:hlinkClick r:id="rId4">
                  <a:extLst>
                    <a:ext uri="{A12FA001-AC4F-418D-AE19-62706E023703}">
                      <ahyp:hlinkClr xmlns:ahyp="http://schemas.microsoft.com/office/drawing/2018/hyperlinkcolor" val="tx"/>
                    </a:ext>
                  </a:extLst>
                </a:hlinkClick>
              </a:rPr>
              <a:t>ethinking workplace tools </a:t>
            </a:r>
            <a:r>
              <a:rPr lang="en-US" sz="4800" b="0" i="0" dirty="0">
                <a:effectLst/>
                <a:latin typeface="+mj-lt"/>
              </a:rPr>
              <a:t>and how to collaborate.</a:t>
            </a:r>
          </a:p>
          <a:p>
            <a:pPr lvl="1">
              <a:lnSpc>
                <a:spcPct val="120000"/>
              </a:lnSpc>
              <a:spcBef>
                <a:spcPts val="0"/>
              </a:spcBef>
            </a:pPr>
            <a:r>
              <a:rPr lang="en-US" sz="4800" b="0" i="0" dirty="0">
                <a:effectLst/>
                <a:latin typeface="+mj-lt"/>
                <a:hlinkClick r:id="rId3">
                  <a:extLst>
                    <a:ext uri="{A12FA001-AC4F-418D-AE19-62706E023703}">
                      <ahyp:hlinkClr xmlns:ahyp="http://schemas.microsoft.com/office/drawing/2018/hyperlinkcolor" val="tx"/>
                    </a:ext>
                  </a:extLst>
                </a:hlinkClick>
              </a:rPr>
              <a:t>Embracing hybrid work</a:t>
            </a:r>
            <a:r>
              <a:rPr lang="en-US" sz="4800" b="0" i="0" dirty="0">
                <a:effectLst/>
                <a:latin typeface="+mj-lt"/>
              </a:rPr>
              <a:t> models (with millions of variations) over 18 months.</a:t>
            </a:r>
          </a:p>
          <a:p>
            <a:pPr marL="457200" lvl="1" indent="0">
              <a:lnSpc>
                <a:spcPct val="120000"/>
              </a:lnSpc>
              <a:spcBef>
                <a:spcPts val="0"/>
              </a:spcBef>
              <a:buNone/>
            </a:pPr>
            <a:endParaRPr lang="en-US" sz="2000"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20000"/>
              </a:lnSpc>
              <a:spcBef>
                <a:spcPts val="0"/>
              </a:spcBef>
              <a:buNone/>
            </a:pPr>
            <a:r>
              <a:rPr lang="en-US" sz="5600" b="1" u="sng" dirty="0">
                <a:solidFill>
                  <a:srgbClr val="080E14"/>
                </a:solidFill>
                <a:latin typeface="+mj-lt"/>
              </a:rPr>
              <a:t>Microsoft: 54% of employees are overworked, 39% feel exhausted</a:t>
            </a:r>
            <a:r>
              <a:rPr lang="en-US" sz="4000" b="1" dirty="0">
                <a:solidFill>
                  <a:srgbClr val="080E14"/>
                </a:solidFill>
                <a:latin typeface="+mj-lt"/>
              </a:rPr>
              <a:t> </a:t>
            </a:r>
          </a:p>
          <a:p>
            <a:pPr lvl="1">
              <a:lnSpc>
                <a:spcPct val="120000"/>
              </a:lnSpc>
              <a:spcBef>
                <a:spcPts val="0"/>
              </a:spcBef>
            </a:pPr>
            <a:r>
              <a:rPr lang="en-US" sz="4600" dirty="0">
                <a:latin typeface="+mj-lt"/>
              </a:rPr>
              <a:t>The workday is intense: Productivity signals indicate digital overload.</a:t>
            </a:r>
          </a:p>
          <a:p>
            <a:pPr lvl="1">
              <a:lnSpc>
                <a:spcPct val="120000"/>
              </a:lnSpc>
              <a:spcBef>
                <a:spcPts val="0"/>
              </a:spcBef>
            </a:pPr>
            <a:r>
              <a:rPr lang="en-US" sz="4600" dirty="0">
                <a:latin typeface="+mj-lt"/>
              </a:rPr>
              <a:t>Microsoft Teams meetings/email/document collaboration has surged.</a:t>
            </a:r>
          </a:p>
          <a:p>
            <a:pPr lvl="1">
              <a:lnSpc>
                <a:spcPct val="120000"/>
              </a:lnSpc>
              <a:spcBef>
                <a:spcPts val="0"/>
              </a:spcBef>
            </a:pPr>
            <a:endParaRPr lang="en-US"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20000"/>
              </a:lnSpc>
              <a:spcBef>
                <a:spcPts val="0"/>
              </a:spcBef>
              <a:buNone/>
            </a:pPr>
            <a:r>
              <a:rPr lang="en-US" sz="5600" b="1" u="sng" dirty="0">
                <a:latin typeface="+mj-lt"/>
                <a:hlinkClick r:id="rId6">
                  <a:extLst>
                    <a:ext uri="{A12FA001-AC4F-418D-AE19-62706E023703}">
                      <ahyp:hlinkClr xmlns:ahyp="http://schemas.microsoft.com/office/drawing/2018/hyperlinkcolor" val="tx"/>
                    </a:ext>
                  </a:extLst>
                </a:hlinkClick>
              </a:rPr>
              <a:t>Global Workplace Analytics</a:t>
            </a:r>
            <a:r>
              <a:rPr lang="en-US" sz="5600" b="1" u="sng" dirty="0">
                <a:latin typeface="+mj-lt"/>
              </a:rPr>
              <a:t>: 25%-30% will work from home multiple days a week by end of 2021</a:t>
            </a:r>
          </a:p>
          <a:p>
            <a:pPr marL="740664" lvl="1" indent="-283464">
              <a:lnSpc>
                <a:spcPct val="120000"/>
              </a:lnSpc>
              <a:spcBef>
                <a:spcPts val="0"/>
              </a:spcBef>
            </a:pPr>
            <a:r>
              <a:rPr lang="en-US" sz="4800" dirty="0">
                <a:latin typeface="+mj-lt"/>
              </a:rPr>
              <a:t>Depending on location, remote work saved employees commuting money.</a:t>
            </a:r>
          </a:p>
          <a:p>
            <a:pPr marL="740664" lvl="1" indent="-283464">
              <a:lnSpc>
                <a:spcPct val="120000"/>
              </a:lnSpc>
              <a:spcBef>
                <a:spcPts val="0"/>
              </a:spcBef>
            </a:pPr>
            <a:r>
              <a:rPr lang="en-US" sz="4800" dirty="0">
                <a:latin typeface="+mj-lt"/>
              </a:rPr>
              <a:t>In New York area, in-office full time may cost $500/month.</a:t>
            </a:r>
          </a:p>
          <a:p>
            <a:pPr marL="457200" lvl="1" indent="0">
              <a:lnSpc>
                <a:spcPct val="120000"/>
              </a:lnSpc>
              <a:spcBef>
                <a:spcPts val="0"/>
              </a:spcBef>
              <a:buNone/>
            </a:pPr>
            <a:endParaRPr 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20000"/>
              </a:lnSpc>
              <a:spcBef>
                <a:spcPts val="0"/>
              </a:spcBef>
              <a:buNone/>
            </a:pPr>
            <a:r>
              <a:rPr lang="en-US" sz="4800" b="1" i="0" dirty="0">
                <a:effectLst/>
                <a:latin typeface="+mj-lt"/>
              </a:rPr>
              <a:t> </a:t>
            </a:r>
            <a:r>
              <a:rPr lang="en-US" sz="5600" b="1" i="0" u="sng" dirty="0">
                <a:effectLst/>
                <a:latin typeface="+mj-lt"/>
              </a:rPr>
              <a:t>ZDNET- Hybrid work expected to be new normal</a:t>
            </a:r>
          </a:p>
          <a:p>
            <a:pPr lvl="1">
              <a:lnSpc>
                <a:spcPct val="120000"/>
              </a:lnSpc>
              <a:spcBef>
                <a:spcPts val="0"/>
              </a:spcBef>
            </a:pPr>
            <a:r>
              <a:rPr lang="en-US" sz="4800" b="0" i="0" dirty="0">
                <a:effectLst/>
                <a:latin typeface="+mj-lt"/>
              </a:rPr>
              <a:t>Morgan Stanley and Goldman Sachs expect everyone back in the office every day.</a:t>
            </a:r>
          </a:p>
          <a:p>
            <a:pPr lvl="1">
              <a:lnSpc>
                <a:spcPct val="120000"/>
              </a:lnSpc>
              <a:spcBef>
                <a:spcPts val="0"/>
              </a:spcBef>
            </a:pPr>
            <a:r>
              <a:rPr lang="en-US" sz="4800" b="0" i="0" dirty="0">
                <a:effectLst/>
                <a:latin typeface="+mj-lt"/>
              </a:rPr>
              <a:t>Companies like Atlassian plan to use their remote work DNA to poach talent.</a:t>
            </a:r>
          </a:p>
          <a:p>
            <a:pPr lvl="1">
              <a:lnSpc>
                <a:spcPct val="120000"/>
              </a:lnSpc>
              <a:spcBef>
                <a:spcPts val="0"/>
              </a:spcBef>
            </a:pPr>
            <a:r>
              <a:rPr lang="en-US" sz="4800" b="0" i="0" dirty="0">
                <a:effectLst/>
                <a:latin typeface="+mj-lt"/>
              </a:rPr>
              <a:t>Most companies are falling </a:t>
            </a:r>
            <a:r>
              <a:rPr lang="en-US" sz="4800" b="0" i="0" strike="noStrike" dirty="0">
                <a:effectLst/>
                <a:latin typeface="+mj-lt"/>
                <a:hlinkClick r:id="rId7">
                  <a:extLst>
                    <a:ext uri="{A12FA001-AC4F-418D-AE19-62706E023703}">
                      <ahyp:hlinkClr xmlns:ahyp="http://schemas.microsoft.com/office/drawing/2018/hyperlinkcolor" val="tx"/>
                    </a:ext>
                  </a:extLst>
                </a:hlinkClick>
              </a:rPr>
              <a:t>somewhere in the middle</a:t>
            </a:r>
            <a:r>
              <a:rPr lang="en-US" sz="4800" b="0" i="0" dirty="0">
                <a:effectLst/>
                <a:latin typeface="+mj-lt"/>
              </a:rPr>
              <a:t> with a hybrid approach.</a:t>
            </a:r>
            <a:endParaRPr lang="en-US" sz="4800" b="0" i="0" strike="noStrike" dirty="0">
              <a:effectLst/>
              <a:latin typeface="+mj-lt"/>
              <a:hlinkClick r:id="rId8">
                <a:extLst>
                  <a:ext uri="{A12FA001-AC4F-418D-AE19-62706E023703}">
                    <ahyp:hlinkClr xmlns:ahyp="http://schemas.microsoft.com/office/drawing/2018/hyperlinkcolor" val="tx"/>
                  </a:ext>
                </a:extLst>
              </a:hlinkClick>
            </a:endParaRPr>
          </a:p>
          <a:p>
            <a:pPr marL="400050" lvl="1" indent="0">
              <a:lnSpc>
                <a:spcPct val="120000"/>
              </a:lnSpc>
              <a:spcBef>
                <a:spcPts val="0"/>
              </a:spcBef>
              <a:buNone/>
            </a:pPr>
            <a:endParaRPr lang="en-US" sz="2400" dirty="0">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endParaRPr>
          </a:p>
          <a:p>
            <a:pPr marL="457200" lvl="1" indent="0">
              <a:lnSpc>
                <a:spcPct val="120000"/>
              </a:lnSpc>
              <a:spcBef>
                <a:spcPts val="0"/>
              </a:spcBef>
              <a:buNone/>
            </a:pPr>
            <a:endParaRPr lang="en-US" sz="4600" dirty="0">
              <a:latin typeface="+mj-lt"/>
            </a:endParaRPr>
          </a:p>
          <a:p>
            <a:pPr>
              <a:lnSpc>
                <a:spcPct val="120000"/>
              </a:lnSpc>
              <a:spcBef>
                <a:spcPts val="0"/>
              </a:spcBef>
            </a:pPr>
            <a:endParaRPr lang="en-US" dirty="0"/>
          </a:p>
        </p:txBody>
      </p:sp>
    </p:spTree>
    <p:extLst>
      <p:ext uri="{BB962C8B-B14F-4D97-AF65-F5344CB8AC3E}">
        <p14:creationId xmlns:p14="http://schemas.microsoft.com/office/powerpoint/2010/main" val="3765335553"/>
      </p:ext>
    </p:extLst>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9538-67E0-4F1A-A8B6-5D07D1A0F532}"/>
              </a:ext>
            </a:extLst>
          </p:cNvPr>
          <p:cNvSpPr>
            <a:spLocks noGrp="1"/>
          </p:cNvSpPr>
          <p:nvPr>
            <p:ph type="title"/>
          </p:nvPr>
        </p:nvSpPr>
        <p:spPr>
          <a:xfrm>
            <a:off x="457200" y="281438"/>
            <a:ext cx="8229600" cy="557900"/>
          </a:xfrm>
        </p:spPr>
        <p:txBody>
          <a:bodyPr>
            <a:normAutofit/>
          </a:bodyPr>
          <a:lstStyle/>
          <a:p>
            <a:pPr algn="ctr"/>
            <a:r>
              <a:rPr lang="en-US" b="1" dirty="0"/>
              <a:t>OSHA: Safety-Related Refusals to Work</a:t>
            </a:r>
            <a:endParaRPr lang="en-US" dirty="0"/>
          </a:p>
        </p:txBody>
      </p:sp>
      <p:sp>
        <p:nvSpPr>
          <p:cNvPr id="3" name="Content Placeholder 2">
            <a:extLst>
              <a:ext uri="{FF2B5EF4-FFF2-40B4-BE49-F238E27FC236}">
                <a16:creationId xmlns:a16="http://schemas.microsoft.com/office/drawing/2014/main" id="{2BEFCDFC-D85E-4728-B323-9C418AA9FB79}"/>
              </a:ext>
            </a:extLst>
          </p:cNvPr>
          <p:cNvSpPr>
            <a:spLocks noGrp="1"/>
          </p:cNvSpPr>
          <p:nvPr>
            <p:ph idx="1"/>
          </p:nvPr>
        </p:nvSpPr>
        <p:spPr>
          <a:xfrm>
            <a:off x="457200" y="975674"/>
            <a:ext cx="8229600" cy="3173789"/>
          </a:xfrm>
        </p:spPr>
        <p:txBody>
          <a:bodyPr>
            <a:noAutofit/>
          </a:bodyPr>
          <a:lstStyle/>
          <a:p>
            <a:pPr marL="0" indent="0">
              <a:buNone/>
            </a:pPr>
            <a:r>
              <a:rPr lang="en-US" sz="1600" b="1" dirty="0"/>
              <a:t>Employee’s first recourse: </a:t>
            </a:r>
            <a:br>
              <a:rPr lang="en-US" sz="1600" dirty="0"/>
            </a:br>
            <a:r>
              <a:rPr lang="en-US" sz="1600" dirty="0"/>
              <a:t>Bring an alleged hazard to the employer’s attention or file a complaint with OSHA</a:t>
            </a:r>
          </a:p>
          <a:p>
            <a:pPr marL="0" indent="0">
              <a:buNone/>
            </a:pPr>
            <a:endParaRPr lang="en-US" sz="1000" b="1" dirty="0"/>
          </a:p>
          <a:p>
            <a:pPr marL="0" indent="0">
              <a:buNone/>
            </a:pPr>
            <a:r>
              <a:rPr lang="en-US" sz="1600" b="1" dirty="0"/>
              <a:t>Right to refuse work in limited circumstances where there is imminent danger: </a:t>
            </a:r>
            <a:br>
              <a:rPr lang="en-US" sz="1600" dirty="0"/>
            </a:br>
            <a:r>
              <a:rPr lang="en-US" sz="1600" dirty="0"/>
              <a:t>29 C.F.R. § 1977.12</a:t>
            </a:r>
          </a:p>
          <a:p>
            <a:pPr lvl="1" algn="just"/>
            <a:r>
              <a:rPr lang="en-US" sz="1100" i="1" dirty="0"/>
              <a:t>[O]ccasions might arise when an employee is confronted with a choice between not performing assigned tasks or subjecting himself to serious injury or death arising from a hazardous condition at the workplace. If the employee, </a:t>
            </a:r>
            <a:r>
              <a:rPr lang="en-US" sz="1100" i="1" u="sng" dirty="0"/>
              <a:t>with no reasonable alternative</a:t>
            </a:r>
            <a:r>
              <a:rPr lang="en-US" sz="1100" i="1" dirty="0"/>
              <a:t>, refuses in good faith to expose himself to the dangerous condition, he would be protected against subsequent discrimination. The condition causing the employee's apprehension of death or injury must be of such a nature that a reasonable person, under the circumstances then confronting the employee, </a:t>
            </a:r>
            <a:r>
              <a:rPr lang="en-US" sz="1100" i="1" u="sng" dirty="0"/>
              <a:t>would conclude that there is a real danger of death or serious injury</a:t>
            </a:r>
            <a:r>
              <a:rPr lang="en-US" sz="1100" i="1" dirty="0"/>
              <a:t> and that </a:t>
            </a:r>
            <a:r>
              <a:rPr lang="en-US" sz="1100" i="1" u="sng" dirty="0"/>
              <a:t>there is insufficient time, due to the urgency of the situation, to eliminate the danger </a:t>
            </a:r>
            <a:r>
              <a:rPr lang="en-US" sz="1100" i="1" dirty="0"/>
              <a:t>through resort to regular statutory enforcement channels. In addition, in such circumstances, </a:t>
            </a:r>
            <a:r>
              <a:rPr lang="en-US" sz="1100" i="1" u="sng" dirty="0"/>
              <a:t>the employee, where possible, must also have sought from his employer, and been unable to obtain, a correction of the dangerous condition</a:t>
            </a:r>
            <a:r>
              <a:rPr lang="en-US" sz="1100" i="1" dirty="0"/>
              <a:t>.</a:t>
            </a:r>
          </a:p>
        </p:txBody>
      </p:sp>
    </p:spTree>
    <p:extLst>
      <p:ext uri="{BB962C8B-B14F-4D97-AF65-F5344CB8AC3E}">
        <p14:creationId xmlns:p14="http://schemas.microsoft.com/office/powerpoint/2010/main" val="2004402226"/>
      </p:ext>
    </p:extLst>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chor="t">
            <a:normAutofit/>
          </a:bodyPr>
          <a:lstStyle/>
          <a:p>
            <a:r>
              <a:rPr lang="en-US" b="1" dirty="0"/>
              <a:t>Why use a Captive?</a:t>
            </a:r>
          </a:p>
        </p:txBody>
      </p:sp>
      <p:grpSp>
        <p:nvGrpSpPr>
          <p:cNvPr id="11" name="Group 10">
            <a:extLst>
              <a:ext uri="{FF2B5EF4-FFF2-40B4-BE49-F238E27FC236}">
                <a16:creationId xmlns:a16="http://schemas.microsoft.com/office/drawing/2014/main" id="{29907914-C9FD-438E-89B8-548894DC0777}"/>
              </a:ext>
            </a:extLst>
          </p:cNvPr>
          <p:cNvGrpSpPr>
            <a:grpSpLocks noChangeAspect="1"/>
          </p:cNvGrpSpPr>
          <p:nvPr/>
        </p:nvGrpSpPr>
        <p:grpSpPr>
          <a:xfrm>
            <a:off x="620486" y="850945"/>
            <a:ext cx="7911193" cy="3178318"/>
            <a:chOff x="396874" y="1522413"/>
            <a:chExt cx="8410329" cy="4142145"/>
          </a:xfrm>
        </p:grpSpPr>
        <p:sp>
          <p:nvSpPr>
            <p:cNvPr id="12" name="Rectangle 18">
              <a:extLst>
                <a:ext uri="{FF2B5EF4-FFF2-40B4-BE49-F238E27FC236}">
                  <a16:creationId xmlns:a16="http://schemas.microsoft.com/office/drawing/2014/main" id="{5AB57481-5F6E-4358-98A2-64D61B5C24AC}"/>
                </a:ext>
              </a:extLst>
            </p:cNvPr>
            <p:cNvSpPr>
              <a:spLocks noChangeArrowheads="1"/>
            </p:cNvSpPr>
            <p:nvPr/>
          </p:nvSpPr>
          <p:spPr bwMode="auto">
            <a:xfrm>
              <a:off x="4865441" y="2991303"/>
              <a:ext cx="3941762" cy="1283417"/>
            </a:xfrm>
            <a:prstGeom prst="rect">
              <a:avLst/>
            </a:prstGeom>
            <a:solidFill>
              <a:schemeClr val="accent5"/>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13" name="Rectangle 18">
              <a:extLst>
                <a:ext uri="{FF2B5EF4-FFF2-40B4-BE49-F238E27FC236}">
                  <a16:creationId xmlns:a16="http://schemas.microsoft.com/office/drawing/2014/main" id="{F6DA7C91-ABD6-4F91-82AC-49FDBFAF7AEB}"/>
                </a:ext>
              </a:extLst>
            </p:cNvPr>
            <p:cNvSpPr>
              <a:spLocks noChangeArrowheads="1"/>
            </p:cNvSpPr>
            <p:nvPr/>
          </p:nvSpPr>
          <p:spPr bwMode="auto">
            <a:xfrm>
              <a:off x="396874" y="2927785"/>
              <a:ext cx="3941764" cy="1283417"/>
            </a:xfrm>
            <a:prstGeom prst="rect">
              <a:avLst/>
            </a:prstGeom>
            <a:solidFill>
              <a:schemeClr val="bg2"/>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14" name="Rectangle 18">
              <a:extLst>
                <a:ext uri="{FF2B5EF4-FFF2-40B4-BE49-F238E27FC236}">
                  <a16:creationId xmlns:a16="http://schemas.microsoft.com/office/drawing/2014/main" id="{4FAE21E9-F2EF-49A2-A2CA-69FAF3898FB7}"/>
                </a:ext>
              </a:extLst>
            </p:cNvPr>
            <p:cNvSpPr>
              <a:spLocks noChangeArrowheads="1"/>
            </p:cNvSpPr>
            <p:nvPr/>
          </p:nvSpPr>
          <p:spPr bwMode="auto">
            <a:xfrm>
              <a:off x="396874" y="4381141"/>
              <a:ext cx="3941764" cy="1283417"/>
            </a:xfrm>
            <a:prstGeom prst="rect">
              <a:avLst/>
            </a:prstGeom>
            <a:solidFill>
              <a:schemeClr val="accent3"/>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5" name="Rectangle 18">
              <a:extLst>
                <a:ext uri="{FF2B5EF4-FFF2-40B4-BE49-F238E27FC236}">
                  <a16:creationId xmlns:a16="http://schemas.microsoft.com/office/drawing/2014/main" id="{50D7ADED-BD33-4F3D-ACCB-E0C06819B8FA}"/>
                </a:ext>
              </a:extLst>
            </p:cNvPr>
            <p:cNvSpPr>
              <a:spLocks noChangeArrowheads="1"/>
            </p:cNvSpPr>
            <p:nvPr/>
          </p:nvSpPr>
          <p:spPr bwMode="auto">
            <a:xfrm>
              <a:off x="472085" y="3057525"/>
              <a:ext cx="2673580" cy="803275"/>
            </a:xfrm>
            <a:prstGeom prst="rect">
              <a:avLst/>
            </a:prstGeom>
            <a:noFill/>
            <a:ln w="9525">
              <a:noFill/>
              <a:miter lim="800000"/>
              <a:headEnd/>
              <a:tailEnd/>
            </a:ln>
          </p:spPr>
          <p:txBody>
            <a:bodyPr vert="horz" wrap="square" lIns="70372" tIns="70372" rIns="0"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chemeClr val="tx1">
                      <a:lumMod val="65000"/>
                      <a:lumOff val="35000"/>
                    </a:schemeClr>
                  </a:solidFill>
                  <a:effectLst/>
                  <a:uLnTx/>
                  <a:uFillTx/>
                  <a:latin typeface="Cambria" panose="02040503050406030204" pitchFamily="18" charset="0"/>
                  <a:ea typeface="+mn-ea"/>
                  <a:cs typeface="+mn-cs"/>
                </a:rPr>
                <a:t>Capacity</a:t>
              </a:r>
            </a:p>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chemeClr val="tx1">
                      <a:lumMod val="65000"/>
                      <a:lumOff val="35000"/>
                    </a:schemeClr>
                  </a:solidFill>
                  <a:effectLst/>
                  <a:uLnTx/>
                  <a:uFillTx/>
                  <a:latin typeface="Cambria" panose="02040503050406030204" pitchFamily="18" charset="0"/>
                  <a:ea typeface="+mn-ea"/>
                  <a:cs typeface="+mn-cs"/>
                </a:rPr>
                <a:t>Access to reinsurance </a:t>
              </a:r>
              <a:endParaRPr kumimoji="0" lang="en-GB" sz="1500" b="0" i="0" u="none" strike="noStrike" kern="0" cap="none" spc="0" normalizeH="0" baseline="0" noProof="0" dirty="0">
                <a:ln>
                  <a:noFill/>
                </a:ln>
                <a:solidFill>
                  <a:schemeClr val="tx1">
                    <a:lumMod val="65000"/>
                    <a:lumOff val="35000"/>
                  </a:schemeClr>
                </a:solidFill>
                <a:effectLst/>
                <a:uLnTx/>
                <a:uFillTx/>
                <a:latin typeface="Cambria" panose="02040503050406030204" pitchFamily="18" charset="0"/>
                <a:ea typeface="+mn-ea"/>
                <a:cs typeface="+mn-cs"/>
              </a:endParaRPr>
            </a:p>
          </p:txBody>
        </p:sp>
        <p:sp>
          <p:nvSpPr>
            <p:cNvPr id="16" name="Rectangle 15">
              <a:extLst>
                <a:ext uri="{FF2B5EF4-FFF2-40B4-BE49-F238E27FC236}">
                  <a16:creationId xmlns:a16="http://schemas.microsoft.com/office/drawing/2014/main" id="{A445E2FA-8087-46CE-8D1A-63007960F455}"/>
                </a:ext>
              </a:extLst>
            </p:cNvPr>
            <p:cNvSpPr>
              <a:spLocks noChangeArrowheads="1"/>
            </p:cNvSpPr>
            <p:nvPr/>
          </p:nvSpPr>
          <p:spPr bwMode="auto">
            <a:xfrm>
              <a:off x="396874" y="1522413"/>
              <a:ext cx="3941764" cy="1283417"/>
            </a:xfrm>
            <a:prstGeom prst="rect">
              <a:avLst/>
            </a:prstGeom>
            <a:solidFill>
              <a:schemeClr val="accent2"/>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17" name="Rectangle 18">
              <a:extLst>
                <a:ext uri="{FF2B5EF4-FFF2-40B4-BE49-F238E27FC236}">
                  <a16:creationId xmlns:a16="http://schemas.microsoft.com/office/drawing/2014/main" id="{BE73A504-74EF-47E7-A165-D4D9A1CB3EEB}"/>
                </a:ext>
              </a:extLst>
            </p:cNvPr>
            <p:cNvSpPr>
              <a:spLocks noChangeArrowheads="1"/>
            </p:cNvSpPr>
            <p:nvPr/>
          </p:nvSpPr>
          <p:spPr bwMode="auto">
            <a:xfrm>
              <a:off x="472085" y="1576824"/>
              <a:ext cx="2629215" cy="803275"/>
            </a:xfrm>
            <a:prstGeom prst="rect">
              <a:avLst/>
            </a:prstGeom>
            <a:noFill/>
            <a:ln w="9525">
              <a:noFill/>
              <a:miter lim="800000"/>
              <a:headEnd/>
              <a:tailEnd/>
            </a:ln>
          </p:spPr>
          <p:txBody>
            <a:bodyPr vert="horz" wrap="square" lIns="70372" tIns="70372" rIns="0"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Control</a:t>
              </a:r>
            </a:p>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Management of claims</a:t>
              </a:r>
            </a:p>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Program design </a:t>
              </a:r>
              <a:endParaRPr kumimoji="0" lang="en-GB"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8" name="Rectangle 18">
              <a:extLst>
                <a:ext uri="{FF2B5EF4-FFF2-40B4-BE49-F238E27FC236}">
                  <a16:creationId xmlns:a16="http://schemas.microsoft.com/office/drawing/2014/main" id="{AD2CB146-3595-4F44-A875-46A83B195A08}"/>
                </a:ext>
              </a:extLst>
            </p:cNvPr>
            <p:cNvSpPr>
              <a:spLocks noChangeArrowheads="1"/>
            </p:cNvSpPr>
            <p:nvPr/>
          </p:nvSpPr>
          <p:spPr bwMode="auto">
            <a:xfrm>
              <a:off x="4865441" y="4397195"/>
              <a:ext cx="3941762" cy="1251310"/>
            </a:xfrm>
            <a:prstGeom prst="rect">
              <a:avLst/>
            </a:prstGeom>
            <a:solidFill>
              <a:schemeClr val="accent1"/>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9" name="Rectangle 18">
              <a:extLst>
                <a:ext uri="{FF2B5EF4-FFF2-40B4-BE49-F238E27FC236}">
                  <a16:creationId xmlns:a16="http://schemas.microsoft.com/office/drawing/2014/main" id="{55F0F1BF-D0A1-49DA-8E97-F26C3D2D943A}"/>
                </a:ext>
              </a:extLst>
            </p:cNvPr>
            <p:cNvSpPr>
              <a:spLocks noChangeArrowheads="1"/>
            </p:cNvSpPr>
            <p:nvPr/>
          </p:nvSpPr>
          <p:spPr bwMode="auto">
            <a:xfrm>
              <a:off x="6013450" y="4381141"/>
              <a:ext cx="2709862" cy="803275"/>
            </a:xfrm>
            <a:prstGeom prst="rect">
              <a:avLst/>
            </a:prstGeom>
            <a:noFill/>
            <a:ln w="9525">
              <a:noFill/>
              <a:miter lim="800000"/>
              <a:headEnd/>
              <a:tailEnd/>
            </a:ln>
          </p:spPr>
          <p:txBody>
            <a:bodyPr vert="horz" wrap="square" lIns="0" tIns="70372" rIns="70372" bIns="58643" numCol="1" anchor="t" anchorCtr="0" compatLnSpc="1">
              <a:prstTxWarp prst="textNoShape">
                <a:avLst/>
              </a:prstTxWarp>
            </a:bodyPr>
            <a:lstStyle/>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Commercial</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Affinity programs</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Extended warranties</a:t>
              </a:r>
              <a:endParaRPr kumimoji="0" lang="en-GB"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0" name="Rectangle 19">
              <a:extLst>
                <a:ext uri="{FF2B5EF4-FFF2-40B4-BE49-F238E27FC236}">
                  <a16:creationId xmlns:a16="http://schemas.microsoft.com/office/drawing/2014/main" id="{E76FF414-6CF8-4AC2-A0C9-4E97BB48F4AB}"/>
                </a:ext>
              </a:extLst>
            </p:cNvPr>
            <p:cNvSpPr>
              <a:spLocks noChangeArrowheads="1"/>
            </p:cNvSpPr>
            <p:nvPr/>
          </p:nvSpPr>
          <p:spPr bwMode="auto">
            <a:xfrm>
              <a:off x="4865441" y="1522413"/>
              <a:ext cx="3941762" cy="1283417"/>
            </a:xfrm>
            <a:prstGeom prst="rect">
              <a:avLst/>
            </a:prstGeom>
            <a:solidFill>
              <a:schemeClr val="tx2"/>
            </a:solidFill>
            <a:ln w="9525">
              <a:noFill/>
              <a:miter lim="800000"/>
              <a:headEnd/>
              <a:tailEnd/>
            </a:ln>
          </p:spPr>
          <p:txBody>
            <a:bodyPr vert="horz" wrap="square" lIns="58643" tIns="58643" rIns="58643"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1" name="Rectangle 20">
              <a:extLst>
                <a:ext uri="{FF2B5EF4-FFF2-40B4-BE49-F238E27FC236}">
                  <a16:creationId xmlns:a16="http://schemas.microsoft.com/office/drawing/2014/main" id="{F138EB2F-316A-406F-B57F-6B28CF41E3E4}"/>
                </a:ext>
              </a:extLst>
            </p:cNvPr>
            <p:cNvSpPr>
              <a:spLocks noChangeArrowheads="1"/>
            </p:cNvSpPr>
            <p:nvPr/>
          </p:nvSpPr>
          <p:spPr bwMode="auto">
            <a:xfrm>
              <a:off x="5562493" y="1522413"/>
              <a:ext cx="3178284" cy="930337"/>
            </a:xfrm>
            <a:prstGeom prst="rect">
              <a:avLst/>
            </a:prstGeom>
            <a:noFill/>
            <a:ln w="9525">
              <a:noFill/>
              <a:miter lim="800000"/>
              <a:headEnd/>
              <a:tailEnd/>
            </a:ln>
          </p:spPr>
          <p:txBody>
            <a:bodyPr vert="horz" wrap="square" lIns="0" tIns="70372" rIns="70372" bIns="58643" numCol="1" anchor="t" anchorCtr="0" compatLnSpc="1">
              <a:prstTxWarp prst="textNoShape">
                <a:avLst/>
              </a:prstTxWarp>
            </a:bodyPr>
            <a:lstStyle/>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Coverage</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Fill coverage gaps</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Exclusions for difficult risks</a:t>
              </a:r>
              <a:endParaRPr kumimoji="0" lang="en-GB"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2" name="Oval 32">
              <a:extLst>
                <a:ext uri="{FF2B5EF4-FFF2-40B4-BE49-F238E27FC236}">
                  <a16:creationId xmlns:a16="http://schemas.microsoft.com/office/drawing/2014/main" id="{F6A3F730-94DB-4FB6-9365-5CBB03AB4D0A}"/>
                </a:ext>
              </a:extLst>
            </p:cNvPr>
            <p:cNvSpPr>
              <a:spLocks noChangeArrowheads="1"/>
            </p:cNvSpPr>
            <p:nvPr/>
          </p:nvSpPr>
          <p:spPr bwMode="auto">
            <a:xfrm>
              <a:off x="3003997" y="2126655"/>
              <a:ext cx="3099308" cy="2906712"/>
            </a:xfrm>
            <a:prstGeom prst="ellipse">
              <a:avLst/>
            </a:prstGeom>
            <a:gradFill rotWithShape="1">
              <a:gsLst>
                <a:gs pos="0">
                  <a:srgbClr val="000000"/>
                </a:gs>
                <a:gs pos="39999">
                  <a:schemeClr val="accent6"/>
                </a:gs>
                <a:gs pos="70000">
                  <a:schemeClr val="accent6">
                    <a:lumMod val="75000"/>
                  </a:schemeClr>
                </a:gs>
                <a:gs pos="88000">
                  <a:schemeClr val="accent6">
                    <a:lumMod val="75000"/>
                  </a:schemeClr>
                </a:gs>
                <a:gs pos="100000">
                  <a:srgbClr val="0C2340"/>
                </a:gs>
              </a:gsLst>
              <a:lin ang="5400000" scaled="0"/>
            </a:gradFill>
            <a:ln w="9525" algn="ctr">
              <a:noFill/>
              <a:round/>
              <a:headEnd/>
              <a:tailEnd/>
            </a:ln>
          </p:spPr>
          <p:txBody>
            <a:bodyPr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3" name="Oval 33">
              <a:extLst>
                <a:ext uri="{FF2B5EF4-FFF2-40B4-BE49-F238E27FC236}">
                  <a16:creationId xmlns:a16="http://schemas.microsoft.com/office/drawing/2014/main" id="{50A0CA5E-ED9E-4084-9CEA-1C9FBADD8729}"/>
                </a:ext>
              </a:extLst>
            </p:cNvPr>
            <p:cNvSpPr>
              <a:spLocks noChangeArrowheads="1"/>
            </p:cNvSpPr>
            <p:nvPr/>
          </p:nvSpPr>
          <p:spPr bwMode="gray">
            <a:xfrm>
              <a:off x="3544809" y="2633861"/>
              <a:ext cx="2017682" cy="1892300"/>
            </a:xfrm>
            <a:prstGeom prst="ellipse">
              <a:avLst/>
            </a:prstGeom>
            <a:solidFill>
              <a:srgbClr val="FFFFFF"/>
            </a:solidFill>
            <a:ln w="9525" algn="ctr">
              <a:noFill/>
              <a:round/>
              <a:headEnd/>
              <a:tailEnd/>
            </a:ln>
          </p:spPr>
          <p:txBody>
            <a:bodyPr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rgbClr val="0C2340"/>
                  </a:solidFill>
                  <a:effectLst/>
                  <a:uLnTx/>
                  <a:uFillTx/>
                  <a:latin typeface="Cambria" panose="02040503050406030204" pitchFamily="18" charset="0"/>
                  <a:ea typeface="+mn-ea"/>
                  <a:cs typeface="+mn-cs"/>
                </a:rPr>
                <a:t>Captive</a:t>
              </a:r>
            </a:p>
            <a:p>
              <a:pPr marL="0" marR="0" lvl="0" indent="0" algn="ct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0C2340"/>
                  </a:solidFill>
                  <a:effectLst/>
                  <a:uLnTx/>
                  <a:uFillTx/>
                  <a:latin typeface="Cambria" panose="02040503050406030204" pitchFamily="18" charset="0"/>
                  <a:ea typeface="+mn-ea"/>
                  <a:cs typeface="+mn-cs"/>
                </a:rPr>
                <a:t>Strategic enabler</a:t>
              </a:r>
              <a:endParaRPr kumimoji="0" lang="en-GB" sz="135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4" name="AutoShape 34">
              <a:extLst>
                <a:ext uri="{FF2B5EF4-FFF2-40B4-BE49-F238E27FC236}">
                  <a16:creationId xmlns:a16="http://schemas.microsoft.com/office/drawing/2014/main" id="{21863B21-BBC6-4215-BDD8-79613FFD4D29}"/>
                </a:ext>
              </a:extLst>
            </p:cNvPr>
            <p:cNvSpPr>
              <a:spLocks noChangeArrowheads="1"/>
            </p:cNvSpPr>
            <p:nvPr/>
          </p:nvSpPr>
          <p:spPr bwMode="gray">
            <a:xfrm rot="13983989">
              <a:off x="5030401" y="4496425"/>
              <a:ext cx="565660" cy="451691"/>
            </a:xfrm>
            <a:prstGeom prst="rightArrow">
              <a:avLst>
                <a:gd name="adj1" fmla="val 50000"/>
                <a:gd name="adj2" fmla="val 39621"/>
              </a:avLst>
            </a:prstGeom>
            <a:solidFill>
              <a:schemeClr val="accent1"/>
            </a:solidFill>
            <a:ln w="9525" algn="ctr">
              <a:noFill/>
              <a:miter lim="800000"/>
              <a:headEnd/>
              <a:tailEnd/>
            </a:ln>
          </p:spPr>
          <p:txBody>
            <a:bodyPr rot="10800000"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5" name="AutoShape 35">
              <a:extLst>
                <a:ext uri="{FF2B5EF4-FFF2-40B4-BE49-F238E27FC236}">
                  <a16:creationId xmlns:a16="http://schemas.microsoft.com/office/drawing/2014/main" id="{2E1B88A8-63D4-42F1-94BA-88EDDE61330F}"/>
                </a:ext>
              </a:extLst>
            </p:cNvPr>
            <p:cNvSpPr>
              <a:spLocks noChangeArrowheads="1"/>
            </p:cNvSpPr>
            <p:nvPr/>
          </p:nvSpPr>
          <p:spPr bwMode="gray">
            <a:xfrm rot="8144390">
              <a:off x="4981099" y="2232018"/>
              <a:ext cx="696913" cy="439737"/>
            </a:xfrm>
            <a:prstGeom prst="rightArrow">
              <a:avLst>
                <a:gd name="adj1" fmla="val 50000"/>
                <a:gd name="adj2" fmla="val 39621"/>
              </a:avLst>
            </a:prstGeom>
            <a:solidFill>
              <a:schemeClr val="tx2"/>
            </a:solidFill>
            <a:ln w="9525" algn="ctr">
              <a:noFill/>
              <a:miter lim="800000"/>
              <a:headEnd/>
              <a:tailEnd/>
            </a:ln>
          </p:spPr>
          <p:txBody>
            <a:bodyPr rot="10800000"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6" name="AutoShape 36">
              <a:extLst>
                <a:ext uri="{FF2B5EF4-FFF2-40B4-BE49-F238E27FC236}">
                  <a16:creationId xmlns:a16="http://schemas.microsoft.com/office/drawing/2014/main" id="{E4CE03B7-9390-44BC-BD49-58F9E15A51ED}"/>
                </a:ext>
              </a:extLst>
            </p:cNvPr>
            <p:cNvSpPr>
              <a:spLocks noChangeArrowheads="1"/>
            </p:cNvSpPr>
            <p:nvPr/>
          </p:nvSpPr>
          <p:spPr bwMode="gray">
            <a:xfrm rot="18475256">
              <a:off x="3399446" y="4550627"/>
              <a:ext cx="696913" cy="439737"/>
            </a:xfrm>
            <a:prstGeom prst="rightArrow">
              <a:avLst>
                <a:gd name="adj1" fmla="val 50000"/>
                <a:gd name="adj2" fmla="val 39621"/>
              </a:avLst>
            </a:prstGeom>
            <a:solidFill>
              <a:schemeClr val="accent3"/>
            </a:solidFill>
            <a:ln w="9525" algn="ctr">
              <a:noFill/>
              <a:miter lim="800000"/>
              <a:headEnd/>
              <a:tailEnd/>
            </a:ln>
          </p:spPr>
          <p:txBody>
            <a:bodyPr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7" name="AutoShape 37">
              <a:extLst>
                <a:ext uri="{FF2B5EF4-FFF2-40B4-BE49-F238E27FC236}">
                  <a16:creationId xmlns:a16="http://schemas.microsoft.com/office/drawing/2014/main" id="{D0BD9BD8-0ACC-494E-AD92-88F6073D99FA}"/>
                </a:ext>
              </a:extLst>
            </p:cNvPr>
            <p:cNvSpPr>
              <a:spLocks noChangeArrowheads="1"/>
            </p:cNvSpPr>
            <p:nvPr/>
          </p:nvSpPr>
          <p:spPr bwMode="gray">
            <a:xfrm rot="2625258">
              <a:off x="3393742" y="2232881"/>
              <a:ext cx="696912" cy="439738"/>
            </a:xfrm>
            <a:prstGeom prst="rightArrow">
              <a:avLst>
                <a:gd name="adj1" fmla="val 50000"/>
                <a:gd name="adj2" fmla="val 39621"/>
              </a:avLst>
            </a:prstGeom>
            <a:solidFill>
              <a:schemeClr val="accent2"/>
            </a:solidFill>
            <a:ln w="9525" algn="ctr">
              <a:noFill/>
              <a:miter lim="800000"/>
              <a:headEnd/>
              <a:tailEnd/>
            </a:ln>
          </p:spPr>
          <p:txBody>
            <a:bodyPr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28" name="Rectangle 27">
              <a:extLst>
                <a:ext uri="{FF2B5EF4-FFF2-40B4-BE49-F238E27FC236}">
                  <a16:creationId xmlns:a16="http://schemas.microsoft.com/office/drawing/2014/main" id="{182DE0A6-4481-4C68-A3F3-C5A8983FABA4}"/>
                </a:ext>
              </a:extLst>
            </p:cNvPr>
            <p:cNvSpPr>
              <a:spLocks noChangeArrowheads="1"/>
            </p:cNvSpPr>
            <p:nvPr/>
          </p:nvSpPr>
          <p:spPr bwMode="auto">
            <a:xfrm>
              <a:off x="472085" y="4498974"/>
              <a:ext cx="2801766" cy="1070914"/>
            </a:xfrm>
            <a:prstGeom prst="rect">
              <a:avLst/>
            </a:prstGeom>
            <a:noFill/>
            <a:ln w="9525">
              <a:noFill/>
              <a:miter lim="800000"/>
              <a:headEnd/>
              <a:tailEnd/>
            </a:ln>
          </p:spPr>
          <p:txBody>
            <a:bodyPr vert="horz" wrap="square" lIns="70372" tIns="70372" rIns="0" bIns="58643" numCol="1" anchor="t" anchorCtr="0" compatLnSpc="1">
              <a:prstTxWarp prst="textNoShape">
                <a:avLst/>
              </a:prstTxWarp>
            </a:bodyPr>
            <a:lstStyle/>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Cost</a:t>
              </a:r>
            </a:p>
            <a:p>
              <a:pPr marL="0" marR="0" lvl="0" indent="0" algn="l"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Leverage the market</a:t>
              </a:r>
              <a:endParaRPr kumimoji="0" lang="en-GB" sz="1500" b="0" i="0" u="none" strike="noStrike" kern="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 name="AutoShape 35">
              <a:extLst>
                <a:ext uri="{FF2B5EF4-FFF2-40B4-BE49-F238E27FC236}">
                  <a16:creationId xmlns:a16="http://schemas.microsoft.com/office/drawing/2014/main" id="{92E9CCE2-4D37-4FB6-B22F-17095DA44D23}"/>
                </a:ext>
              </a:extLst>
            </p:cNvPr>
            <p:cNvSpPr>
              <a:spLocks noChangeArrowheads="1"/>
            </p:cNvSpPr>
            <p:nvPr/>
          </p:nvSpPr>
          <p:spPr bwMode="gray">
            <a:xfrm rot="10800000">
              <a:off x="5635675" y="3372937"/>
              <a:ext cx="696913" cy="439737"/>
            </a:xfrm>
            <a:prstGeom prst="rightArrow">
              <a:avLst>
                <a:gd name="adj1" fmla="val 50000"/>
                <a:gd name="adj2" fmla="val 39621"/>
              </a:avLst>
            </a:prstGeom>
            <a:solidFill>
              <a:schemeClr val="accent5"/>
            </a:solidFill>
            <a:ln w="9525" algn="ctr">
              <a:noFill/>
              <a:miter lim="800000"/>
              <a:headEnd/>
              <a:tailEnd/>
            </a:ln>
          </p:spPr>
          <p:txBody>
            <a:bodyPr rot="10800000"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sp>
          <p:nvSpPr>
            <p:cNvPr id="30" name="Rectangle 18">
              <a:extLst>
                <a:ext uri="{FF2B5EF4-FFF2-40B4-BE49-F238E27FC236}">
                  <a16:creationId xmlns:a16="http://schemas.microsoft.com/office/drawing/2014/main" id="{9FDA4136-BA4E-4F01-A4D7-1721B108AB1D}"/>
                </a:ext>
              </a:extLst>
            </p:cNvPr>
            <p:cNvSpPr>
              <a:spLocks noChangeArrowheads="1"/>
            </p:cNvSpPr>
            <p:nvPr/>
          </p:nvSpPr>
          <p:spPr bwMode="auto">
            <a:xfrm>
              <a:off x="5984132" y="2977256"/>
              <a:ext cx="2709862" cy="1233944"/>
            </a:xfrm>
            <a:prstGeom prst="rect">
              <a:avLst/>
            </a:prstGeom>
            <a:noFill/>
            <a:ln w="9525">
              <a:noFill/>
              <a:miter lim="800000"/>
              <a:headEnd/>
              <a:tailEnd/>
            </a:ln>
          </p:spPr>
          <p:txBody>
            <a:bodyPr vert="horz" wrap="square" lIns="0" tIns="70372" rIns="70372" bIns="58643" numCol="1" anchor="t" anchorCtr="0" compatLnSpc="1">
              <a:prstTxWarp prst="textNoShape">
                <a:avLst/>
              </a:prstTxWarp>
            </a:bodyPr>
            <a:lstStyle/>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Compliance</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Legal and tax certainty </a:t>
              </a:r>
            </a:p>
            <a:p>
              <a:pPr marL="0" marR="0" lvl="0" indent="0" algn="r" defTabSz="514004" rtl="0" eaLnBrk="1" fontAlgn="base" latinLnBrk="0" hangingPunct="1">
                <a:lnSpc>
                  <a:spcPct val="100000"/>
                </a:lnSpc>
                <a:spcBef>
                  <a:spcPct val="0"/>
                </a:spcBef>
                <a:spcAft>
                  <a:spcPct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mbria" panose="02040503050406030204" pitchFamily="18" charset="0"/>
                  <a:ea typeface="+mn-ea"/>
                  <a:cs typeface="+mn-cs"/>
                </a:rPr>
                <a:t>Premium allocation </a:t>
              </a:r>
            </a:p>
          </p:txBody>
        </p:sp>
        <p:sp>
          <p:nvSpPr>
            <p:cNvPr id="31" name="AutoShape 36">
              <a:extLst>
                <a:ext uri="{FF2B5EF4-FFF2-40B4-BE49-F238E27FC236}">
                  <a16:creationId xmlns:a16="http://schemas.microsoft.com/office/drawing/2014/main" id="{28353A69-ED49-4126-9E9F-E807396745CD}"/>
                </a:ext>
              </a:extLst>
            </p:cNvPr>
            <p:cNvSpPr>
              <a:spLocks noChangeArrowheads="1"/>
            </p:cNvSpPr>
            <p:nvPr/>
          </p:nvSpPr>
          <p:spPr bwMode="gray">
            <a:xfrm>
              <a:off x="2797208" y="3349623"/>
              <a:ext cx="696913" cy="439737"/>
            </a:xfrm>
            <a:prstGeom prst="rightArrow">
              <a:avLst>
                <a:gd name="adj1" fmla="val 50000"/>
                <a:gd name="adj2" fmla="val 39621"/>
              </a:avLst>
            </a:prstGeom>
            <a:solidFill>
              <a:schemeClr val="bg2"/>
            </a:solidFill>
            <a:ln w="9525" algn="ctr">
              <a:noFill/>
              <a:miter lim="800000"/>
              <a:headEnd/>
              <a:tailEnd/>
            </a:ln>
          </p:spPr>
          <p:txBody>
            <a:bodyPr vert="horz" wrap="square" lIns="58643" tIns="29321" rIns="58643" bIns="29321" numCol="1" anchor="ctr" anchorCtr="0" compatLnSpc="1">
              <a:prstTxWarp prst="textNoShape">
                <a:avLst/>
              </a:prstTxWarp>
            </a:bodyPr>
            <a:lstStyle/>
            <a:p>
              <a:pPr marL="0" marR="0" lvl="0" indent="0" algn="ctr" defTabSz="514004"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0C234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2270800533"/>
      </p:ext>
    </p:extLst>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chor="t">
            <a:normAutofit/>
          </a:bodyPr>
          <a:lstStyle/>
          <a:p>
            <a:r>
              <a:rPr lang="en-US" b="1" dirty="0"/>
              <a:t>Captive Innovation</a:t>
            </a:r>
          </a:p>
        </p:txBody>
      </p:sp>
      <p:pic>
        <p:nvPicPr>
          <p:cNvPr id="7" name="Content Placeholder 6" descr="Shape&#10;&#10;Description automatically generated">
            <a:extLst>
              <a:ext uri="{FF2B5EF4-FFF2-40B4-BE49-F238E27FC236}">
                <a16:creationId xmlns:a16="http://schemas.microsoft.com/office/drawing/2014/main" id="{D12C757A-C7F7-4311-B678-22ABE42589E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23691" b="18272"/>
          <a:stretch/>
        </p:blipFill>
        <p:spPr>
          <a:xfrm>
            <a:off x="457200" y="886204"/>
            <a:ext cx="8229600" cy="3085838"/>
          </a:xfrm>
          <a:noFill/>
        </p:spPr>
      </p:pic>
    </p:spTree>
    <p:extLst>
      <p:ext uri="{BB962C8B-B14F-4D97-AF65-F5344CB8AC3E}">
        <p14:creationId xmlns:p14="http://schemas.microsoft.com/office/powerpoint/2010/main" val="485902373"/>
      </p:ext>
    </p:extLst>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chor="t">
            <a:normAutofit/>
          </a:bodyPr>
          <a:lstStyle/>
          <a:p>
            <a:r>
              <a:rPr lang="en-US" b="1" dirty="0"/>
              <a:t>Captive Lines of Coverage: Post-COVID World</a:t>
            </a:r>
          </a:p>
        </p:txBody>
      </p:sp>
      <p:graphicFrame>
        <p:nvGraphicFramePr>
          <p:cNvPr id="6" name="Diagram 5">
            <a:extLst>
              <a:ext uri="{FF2B5EF4-FFF2-40B4-BE49-F238E27FC236}">
                <a16:creationId xmlns:a16="http://schemas.microsoft.com/office/drawing/2014/main" id="{D48E9431-50BA-4F04-852E-A6F2BEC8F158}"/>
              </a:ext>
            </a:extLst>
          </p:cNvPr>
          <p:cNvGraphicFramePr/>
          <p:nvPr>
            <p:extLst>
              <p:ext uri="{D42A27DB-BD31-4B8C-83A1-F6EECF244321}">
                <p14:modId xmlns:p14="http://schemas.microsoft.com/office/powerpoint/2010/main" val="3113816416"/>
              </p:ext>
            </p:extLst>
          </p:nvPr>
        </p:nvGraphicFramePr>
        <p:xfrm>
          <a:off x="1083860" y="329794"/>
          <a:ext cx="68280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596482"/>
      </p:ext>
    </p:extLst>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chor="t">
            <a:normAutofit/>
          </a:bodyPr>
          <a:lstStyle/>
          <a:p>
            <a:r>
              <a:rPr lang="en-US" b="1" dirty="0"/>
              <a:t>Captive Surplus Use </a:t>
            </a:r>
          </a:p>
        </p:txBody>
      </p:sp>
      <p:graphicFrame>
        <p:nvGraphicFramePr>
          <p:cNvPr id="5" name="Diagram 4">
            <a:extLst>
              <a:ext uri="{FF2B5EF4-FFF2-40B4-BE49-F238E27FC236}">
                <a16:creationId xmlns:a16="http://schemas.microsoft.com/office/drawing/2014/main" id="{39B85297-07E8-4E3E-8615-846EA8D6DE58}"/>
              </a:ext>
            </a:extLst>
          </p:cNvPr>
          <p:cNvGraphicFramePr/>
          <p:nvPr>
            <p:extLst>
              <p:ext uri="{D42A27DB-BD31-4B8C-83A1-F6EECF244321}">
                <p14:modId xmlns:p14="http://schemas.microsoft.com/office/powerpoint/2010/main" val="1307183386"/>
              </p:ext>
            </p:extLst>
          </p:nvPr>
        </p:nvGraphicFramePr>
        <p:xfrm>
          <a:off x="457200" y="635000"/>
          <a:ext cx="8229600" cy="3626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A1FCADB-6601-462A-8E7A-63FCBD3F99E4}"/>
              </a:ext>
            </a:extLst>
          </p:cNvPr>
          <p:cNvSpPr txBox="1"/>
          <p:nvPr/>
        </p:nvSpPr>
        <p:spPr>
          <a:xfrm>
            <a:off x="4016828" y="3618717"/>
            <a:ext cx="2735036" cy="369332"/>
          </a:xfrm>
          <a:prstGeom prst="rect">
            <a:avLst/>
          </a:prstGeom>
          <a:noFill/>
        </p:spPr>
        <p:txBody>
          <a:bodyPr wrap="square" rtlCol="0">
            <a:spAutoFit/>
          </a:bodyPr>
          <a:lstStyle/>
          <a:p>
            <a:r>
              <a:rPr lang="en-US" b="1" dirty="0"/>
              <a:t>Flexibility</a:t>
            </a:r>
          </a:p>
        </p:txBody>
      </p:sp>
    </p:spTree>
    <p:extLst>
      <p:ext uri="{BB962C8B-B14F-4D97-AF65-F5344CB8AC3E}">
        <p14:creationId xmlns:p14="http://schemas.microsoft.com/office/powerpoint/2010/main" val="1896817347"/>
      </p:ext>
    </p:extLst>
  </p:cSld>
  <p:clrMapOvr>
    <a:masterClrMapping/>
  </p:clrMapOvr>
  <p:transition spd="slow">
    <p:push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9181"/>
            <a:ext cx="8229600" cy="503918"/>
          </a:xfrm>
        </p:spPr>
        <p:txBody>
          <a:bodyPr/>
          <a:lstStyle/>
          <a:p>
            <a:r>
              <a:rPr lang="en-US" b="1" dirty="0"/>
              <a:t>Post-Covid Lessons Learned</a:t>
            </a:r>
          </a:p>
        </p:txBody>
      </p:sp>
      <p:sp>
        <p:nvSpPr>
          <p:cNvPr id="3" name="Content Placeholder 2"/>
          <p:cNvSpPr>
            <a:spLocks noGrp="1"/>
          </p:cNvSpPr>
          <p:nvPr>
            <p:ph idx="1"/>
          </p:nvPr>
        </p:nvSpPr>
        <p:spPr>
          <a:xfrm>
            <a:off x="457199" y="922713"/>
            <a:ext cx="8490857" cy="3226750"/>
          </a:xfrm>
        </p:spPr>
        <p:txBody>
          <a:bodyPr>
            <a:noAutofit/>
          </a:bodyPr>
          <a:lstStyle/>
          <a:p>
            <a:pPr>
              <a:lnSpc>
                <a:spcPct val="125000"/>
              </a:lnSpc>
              <a:spcBef>
                <a:spcPts val="0"/>
              </a:spcBef>
              <a:spcAft>
                <a:spcPts val="600"/>
              </a:spcAft>
            </a:pPr>
            <a:r>
              <a:rPr lang="en-US" sz="1600" dirty="0">
                <a:solidFill>
                  <a:srgbClr val="333333"/>
                </a:solidFill>
                <a:latin typeface="Century Gothic" panose="020B0502020202020204" pitchFamily="34" charset="0"/>
                <a:cs typeface="Arial" panose="020B0604020202020204" pitchFamily="34" charset="0"/>
              </a:rPr>
              <a:t>Be proactive </a:t>
            </a:r>
          </a:p>
          <a:p>
            <a:pPr>
              <a:lnSpc>
                <a:spcPct val="125000"/>
              </a:lnSpc>
              <a:spcBef>
                <a:spcPts val="0"/>
              </a:spcBef>
              <a:spcAft>
                <a:spcPts val="600"/>
              </a:spcAft>
            </a:pPr>
            <a:r>
              <a:rPr lang="en-US" sz="1600" dirty="0">
                <a:solidFill>
                  <a:srgbClr val="333333"/>
                </a:solidFill>
                <a:latin typeface="Century Gothic" panose="020B0502020202020204" pitchFamily="34" charset="0"/>
                <a:cs typeface="Arial" panose="020B0604020202020204" pitchFamily="34" charset="0"/>
              </a:rPr>
              <a:t>Captive and ART solutions</a:t>
            </a:r>
          </a:p>
          <a:p>
            <a:pPr>
              <a:lnSpc>
                <a:spcPct val="125000"/>
              </a:lnSpc>
              <a:spcBef>
                <a:spcPts val="0"/>
              </a:spcBef>
            </a:pPr>
            <a:r>
              <a:rPr lang="en-US" sz="1600" dirty="0">
                <a:solidFill>
                  <a:srgbClr val="333333"/>
                </a:solidFill>
                <a:latin typeface="Century Gothic" panose="020B0502020202020204" pitchFamily="34" charset="0"/>
                <a:cs typeface="Arial" panose="020B0604020202020204" pitchFamily="34" charset="0"/>
              </a:rPr>
              <a:t>Take advantage of experts</a:t>
            </a:r>
          </a:p>
          <a:p>
            <a:pPr lvl="1">
              <a:lnSpc>
                <a:spcPct val="125000"/>
              </a:lnSpc>
              <a:spcBef>
                <a:spcPts val="0"/>
              </a:spcBef>
            </a:pPr>
            <a:r>
              <a:rPr lang="en-US" sz="1400" dirty="0">
                <a:solidFill>
                  <a:srgbClr val="333333"/>
                </a:solidFill>
                <a:latin typeface="Century Gothic" panose="020B0502020202020204" pitchFamily="34" charset="0"/>
                <a:cs typeface="Arial" panose="020B0604020202020204" pitchFamily="34" charset="0"/>
              </a:rPr>
              <a:t>Captive feasibility studies</a:t>
            </a:r>
          </a:p>
          <a:p>
            <a:pPr lvl="1">
              <a:lnSpc>
                <a:spcPct val="125000"/>
              </a:lnSpc>
              <a:spcBef>
                <a:spcPts val="0"/>
              </a:spcBef>
              <a:spcAft>
                <a:spcPts val="600"/>
              </a:spcAft>
            </a:pPr>
            <a:r>
              <a:rPr lang="en-US" sz="1400" dirty="0">
                <a:solidFill>
                  <a:srgbClr val="333333"/>
                </a:solidFill>
                <a:latin typeface="Century Gothic" panose="020B0502020202020204" pitchFamily="34" charset="0"/>
                <a:cs typeface="Arial" panose="020B0604020202020204" pitchFamily="34" charset="0"/>
              </a:rPr>
              <a:t>Analytics to determine risk appetite of your organization</a:t>
            </a:r>
            <a:endParaRPr lang="en-US" sz="1200" dirty="0">
              <a:solidFill>
                <a:srgbClr val="333333"/>
              </a:solidFill>
              <a:latin typeface="Century Gothic" panose="020B0502020202020204" pitchFamily="34" charset="0"/>
              <a:cs typeface="Arial" panose="020B0604020202020204" pitchFamily="34" charset="0"/>
            </a:endParaRPr>
          </a:p>
          <a:p>
            <a:pPr>
              <a:lnSpc>
                <a:spcPct val="125000"/>
              </a:lnSpc>
              <a:spcBef>
                <a:spcPts val="0"/>
              </a:spcBef>
            </a:pPr>
            <a:r>
              <a:rPr lang="en-US" sz="1600" dirty="0">
                <a:solidFill>
                  <a:srgbClr val="333333"/>
                </a:solidFill>
                <a:latin typeface="Century Gothic" panose="020B0502020202020204" pitchFamily="34" charset="0"/>
                <a:cs typeface="Arial" panose="020B0604020202020204" pitchFamily="34" charset="0"/>
              </a:rPr>
              <a:t>Challenge yourself, carriers, broker partners</a:t>
            </a:r>
          </a:p>
        </p:txBody>
      </p:sp>
    </p:spTree>
    <p:extLst>
      <p:ext uri="{BB962C8B-B14F-4D97-AF65-F5344CB8AC3E}">
        <p14:creationId xmlns:p14="http://schemas.microsoft.com/office/powerpoint/2010/main" val="148969175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8229600" cy="508240"/>
          </a:xfrm>
        </p:spPr>
        <p:txBody>
          <a:bodyPr/>
          <a:lstStyle/>
          <a:p>
            <a:r>
              <a:rPr lang="en-US" b="1" dirty="0"/>
              <a:t>References</a:t>
            </a:r>
          </a:p>
        </p:txBody>
      </p:sp>
      <p:sp>
        <p:nvSpPr>
          <p:cNvPr id="5" name="Content Placeholder 4"/>
          <p:cNvSpPr>
            <a:spLocks noGrp="1"/>
          </p:cNvSpPr>
          <p:nvPr>
            <p:ph idx="1"/>
          </p:nvPr>
        </p:nvSpPr>
        <p:spPr>
          <a:xfrm>
            <a:off x="457200" y="835819"/>
            <a:ext cx="8229600" cy="3313644"/>
          </a:xfrm>
        </p:spPr>
        <p:txBody>
          <a:bodyPr>
            <a:noAutofit/>
          </a:bodyPr>
          <a:lstStyle/>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https://www.usatoday.com/story/tech/2021/07/19/why-going-back-office-will-be-harder-than-working-from-home/7999009002/</a:t>
            </a:r>
            <a:r>
              <a:rPr lang="en-US" sz="1100" dirty="0">
                <a:effectLst/>
                <a:latin typeface="Arial" panose="020B0604020202020204" pitchFamily="34" charset="0"/>
                <a:ea typeface="Calibri" panose="020F0502020204030204" pitchFamily="34" charset="0"/>
                <a:cs typeface="Arial" panose="020B0604020202020204" pitchFamily="34" charset="0"/>
              </a:rPr>
              <a:t> </a:t>
            </a: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https://www.zdnet.com/article/return-to-work-meets-hybrid-office-6-looming-questions/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https://www.vox.com/recode/22583285/companies-remote-work-home-office-tsedal-neeley-harvard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https://timesofsandiego.com/business/2021/07/11/mothers-struggle-to-return-to-work-as-california-reopens-from-covid/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https://www.techrepublic.com/article/businesses-must-embrace-radical-change-to-workplace-strategies-or-risk-massive-turnover/</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https://hbr.org/2021/07/why-youre-so-anxious-about-going-back-to-the-office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https://www.cnbc.com/2021/06/29/more-people-plan-to-quit-as-return-to-work-plans-go-into-effect-.html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100" dirty="0">
                <a:solidFill>
                  <a:srgbClr val="010101"/>
                </a:solidFill>
                <a:effectLst/>
                <a:latin typeface="Arial" panose="020B0604020202020204" pitchFamily="34" charset="0"/>
                <a:ea typeface="Calibri" panose="020F0502020204030204" pitchFamily="34" charset="0"/>
                <a:cs typeface="Arial" panose="020B0604020202020204" pitchFamily="34" charset="0"/>
              </a:rPr>
              <a:t>Hylant Reimagining the Post-Pandemic Workplace: Supporting Well-being in the Return to Work. </a:t>
            </a:r>
            <a:br>
              <a:rPr lang="en-US" sz="1100" dirty="0">
                <a:solidFill>
                  <a:srgbClr val="010101"/>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10101"/>
                </a:solidFill>
                <a:effectLst/>
                <a:latin typeface="Arial" panose="020B0604020202020204" pitchFamily="34" charset="0"/>
                <a:ea typeface="Calibri" panose="020F0502020204030204" pitchFamily="34" charset="0"/>
                <a:cs typeface="Arial" panose="020B0604020202020204" pitchFamily="34" charset="0"/>
              </a:rPr>
              <a:t>View the webinar results of complied current and best practices for returning to the office: </a:t>
            </a:r>
            <a:r>
              <a:rPr lang="en-US" sz="1100" u="sng" dirty="0">
                <a:solidFill>
                  <a:srgbClr val="010101"/>
                </a:solidFill>
                <a:effectLst/>
                <a:latin typeface="Arial" panose="020B0604020202020204" pitchFamily="34" charset="0"/>
                <a:ea typeface="Calibri" panose="020F0502020204030204" pitchFamily="34" charset="0"/>
                <a:cs typeface="Arial" panose="020B0604020202020204" pitchFamily="34" charset="0"/>
                <a:hlinkClick r:id="rId9"/>
              </a:rPr>
              <a:t>https://www.hylant.com/wp-content/uploads/2021/07/Reimagining-the-Post-Pandemic-Workplace-Current-Best-Practices.pdf</a:t>
            </a:r>
            <a:r>
              <a:rPr lang="en-US" sz="1100" u="sng"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br>
              <a:rPr lang="en-US" sz="1100" dirty="0">
                <a:solidFill>
                  <a:srgbClr val="010101"/>
                </a:solidFill>
                <a:effectLst/>
                <a:latin typeface="Arial" panose="020B0604020202020204" pitchFamily="34" charset="0"/>
                <a:ea typeface="Calibri" panose="020F0502020204030204" pitchFamily="34" charset="0"/>
                <a:cs typeface="Arial" panose="020B0604020202020204" pitchFamily="34" charset="0"/>
              </a:rPr>
            </a:br>
            <a:r>
              <a:rPr lang="en-US" sz="1100" dirty="0">
                <a:solidFill>
                  <a:srgbClr val="010101"/>
                </a:solidFill>
                <a:effectLst/>
                <a:latin typeface="Arial" panose="020B0604020202020204" pitchFamily="34" charset="0"/>
                <a:ea typeface="Calibri" panose="020F0502020204030204" pitchFamily="34" charset="0"/>
                <a:cs typeface="Arial" panose="020B0604020202020204" pitchFamily="34" charset="0"/>
              </a:rPr>
              <a:t>Watch a recording of the webinar: </a:t>
            </a:r>
            <a:r>
              <a:rPr lang="en-US" sz="1100" u="sng" dirty="0">
                <a:solidFill>
                  <a:srgbClr val="010101"/>
                </a:solidFill>
                <a:effectLst/>
                <a:latin typeface="Arial" panose="020B0604020202020204" pitchFamily="34" charset="0"/>
                <a:ea typeface="Calibri" panose="020F0502020204030204" pitchFamily="34" charset="0"/>
                <a:cs typeface="Arial" panose="020B0604020202020204" pitchFamily="34" charset="0"/>
                <a:hlinkClick r:id="rId10"/>
              </a:rPr>
              <a:t>https://vimeo.com/580466414</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0576873"/>
      </p:ext>
    </p:extLst>
  </p:cSld>
  <p:clrMapOvr>
    <a:masterClrMapping/>
  </p:clrMapOvr>
  <p:transition spd="slow">
    <p:push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2819" y="2352915"/>
            <a:ext cx="3322948" cy="694922"/>
          </a:xfrm>
        </p:spPr>
        <p:txBody>
          <a:bodyPr>
            <a:noAutofit/>
          </a:bodyPr>
          <a:lstStyle/>
          <a:p>
            <a:r>
              <a:rPr lang="en-US" sz="4800" b="1" i="1" dirty="0"/>
              <a:t>Thank You</a:t>
            </a:r>
          </a:p>
        </p:txBody>
      </p:sp>
      <p:sp>
        <p:nvSpPr>
          <p:cNvPr id="5" name="Content Placeholder 4"/>
          <p:cNvSpPr>
            <a:spLocks noGrp="1"/>
          </p:cNvSpPr>
          <p:nvPr>
            <p:ph idx="1"/>
          </p:nvPr>
        </p:nvSpPr>
        <p:spPr>
          <a:xfrm>
            <a:off x="3050275" y="3848669"/>
            <a:ext cx="5688929" cy="1223755"/>
          </a:xfrm>
        </p:spPr>
        <p:txBody>
          <a:bodyPr>
            <a:noAutofit/>
          </a:bodyPr>
          <a:lstStyle/>
          <a:p>
            <a:r>
              <a:rPr lang="en-US" sz="1700" b="0" dirty="0">
                <a:solidFill>
                  <a:schemeClr val="tx1"/>
                </a:solidFill>
                <a:latin typeface="Arial" panose="020B0604020202020204" pitchFamily="34" charset="0"/>
                <a:cs typeface="Arial" panose="020B0604020202020204" pitchFamily="34" charset="0"/>
              </a:rPr>
              <a:t>Tami Earnhart: </a:t>
            </a:r>
            <a:r>
              <a:rPr lang="en-US" sz="1700" b="0" u="sng" dirty="0">
                <a:solidFill>
                  <a:srgbClr val="0563C1"/>
                </a:solidFill>
                <a:latin typeface="Arial" panose="020B0604020202020204" pitchFamily="34" charset="0"/>
                <a:cs typeface="Arial" panose="020B0604020202020204" pitchFamily="34" charset="0"/>
              </a:rPr>
              <a:t>tami.earnhart@icemiller.com</a:t>
            </a:r>
          </a:p>
          <a:p>
            <a:r>
              <a:rPr lang="en-US" sz="1700" b="0" dirty="0">
                <a:solidFill>
                  <a:schemeClr val="tx1"/>
                </a:solidFill>
                <a:latin typeface="Arial" panose="020B0604020202020204" pitchFamily="34" charset="0"/>
                <a:cs typeface="Arial" panose="020B0604020202020204" pitchFamily="34" charset="0"/>
              </a:rPr>
              <a:t>Anne Marie Towle: </a:t>
            </a:r>
            <a:r>
              <a:rPr lang="en-US" sz="1700" b="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anne.marie.towle@hylant.com</a:t>
            </a:r>
            <a:endParaRPr lang="en-US" sz="1700" b="0" u="sng" dirty="0">
              <a:solidFill>
                <a:srgbClr val="0563C1"/>
              </a:solidFill>
              <a:latin typeface="Arial" panose="020B0604020202020204" pitchFamily="34" charset="0"/>
              <a:cs typeface="Arial" panose="020B0604020202020204" pitchFamily="34" charset="0"/>
            </a:endParaRPr>
          </a:p>
          <a:p>
            <a:r>
              <a:rPr lang="en-US" sz="1700" b="0" dirty="0">
                <a:solidFill>
                  <a:schemeClr val="tx1"/>
                </a:solidFill>
                <a:latin typeface="Arial" panose="020B0604020202020204" pitchFamily="34" charset="0"/>
                <a:cs typeface="Arial" panose="020B0604020202020204" pitchFamily="34" charset="0"/>
              </a:rPr>
              <a:t>Seung Yoo: </a:t>
            </a:r>
            <a:r>
              <a:rPr lang="en-US" sz="1700" b="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seung.yoo@regalbeloit.com</a:t>
            </a:r>
            <a:endParaRPr lang="en-US" sz="1700" b="0" u="sng" dirty="0">
              <a:solidFill>
                <a:srgbClr val="0563C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095933"/>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C3D19-A05D-4843-9A88-B5711065B0F4}"/>
              </a:ext>
            </a:extLst>
          </p:cNvPr>
          <p:cNvSpPr>
            <a:spLocks noGrp="1"/>
          </p:cNvSpPr>
          <p:nvPr>
            <p:ph type="title"/>
          </p:nvPr>
        </p:nvSpPr>
        <p:spPr>
          <a:xfrm>
            <a:off x="457200" y="136787"/>
            <a:ext cx="8229600" cy="612644"/>
          </a:xfrm>
        </p:spPr>
        <p:txBody>
          <a:bodyPr/>
          <a:lstStyle/>
          <a:p>
            <a:r>
              <a:rPr lang="en-US" b="1" dirty="0"/>
              <a:t>Vaccine Mandate Trends</a:t>
            </a:r>
          </a:p>
        </p:txBody>
      </p:sp>
      <p:sp>
        <p:nvSpPr>
          <p:cNvPr id="5" name="Content Placeholder 4">
            <a:extLst>
              <a:ext uri="{FF2B5EF4-FFF2-40B4-BE49-F238E27FC236}">
                <a16:creationId xmlns:a16="http://schemas.microsoft.com/office/drawing/2014/main" id="{95320968-9D63-4AF0-83D4-AD0738AE9E7A}"/>
              </a:ext>
            </a:extLst>
          </p:cNvPr>
          <p:cNvSpPr>
            <a:spLocks noGrp="1"/>
          </p:cNvSpPr>
          <p:nvPr>
            <p:ph idx="1"/>
          </p:nvPr>
        </p:nvSpPr>
        <p:spPr>
          <a:xfrm>
            <a:off x="457200" y="749431"/>
            <a:ext cx="8229600" cy="3457280"/>
          </a:xfrm>
        </p:spPr>
        <p:txBody>
          <a:bodyPr>
            <a:normAutofit/>
          </a:bodyPr>
          <a:lstStyle/>
          <a:p>
            <a:pPr marL="0" indent="0">
              <a:buNone/>
            </a:pPr>
            <a:r>
              <a:rPr lang="en-US" b="1" dirty="0"/>
              <a:t>Indeed:</a:t>
            </a:r>
            <a:r>
              <a:rPr lang="en-US" dirty="0"/>
              <a:t> % of job posting stating that vaccines are required have doubled since early July 2021 (still small %)</a:t>
            </a:r>
          </a:p>
          <a:p>
            <a:pPr marL="0" indent="0">
              <a:buNone/>
            </a:pPr>
            <a:endParaRPr lang="en-US" sz="800" dirty="0"/>
          </a:p>
          <a:p>
            <a:pPr marL="0" indent="0">
              <a:buNone/>
            </a:pPr>
            <a:r>
              <a:rPr lang="en-US" b="1" dirty="0"/>
              <a:t>Arizona State University </a:t>
            </a:r>
            <a:r>
              <a:rPr lang="en-US" dirty="0"/>
              <a:t>(support from Rockefeller Foundation)</a:t>
            </a:r>
          </a:p>
          <a:p>
            <a:pPr lvl="1"/>
            <a:r>
              <a:rPr lang="en-US" dirty="0"/>
              <a:t>65% plan to offer employees incentives to get vaccinated </a:t>
            </a:r>
          </a:p>
          <a:p>
            <a:pPr lvl="1"/>
            <a:r>
              <a:rPr lang="en-US" dirty="0"/>
              <a:t>63% require proof of vaccination</a:t>
            </a:r>
          </a:p>
          <a:p>
            <a:pPr lvl="1"/>
            <a:r>
              <a:rPr lang="en-US" dirty="0"/>
              <a:t>44% will require all employees to get vaccinated</a:t>
            </a:r>
          </a:p>
          <a:p>
            <a:pPr lvl="2"/>
            <a:r>
              <a:rPr lang="en-US" dirty="0"/>
              <a:t>42% of employees not allowed to return to the physical work environment</a:t>
            </a:r>
          </a:p>
          <a:p>
            <a:pPr lvl="2"/>
            <a:r>
              <a:rPr lang="en-US" dirty="0"/>
              <a:t>35% disciplinary actions, up to and including possible termination</a:t>
            </a:r>
          </a:p>
          <a:p>
            <a:pPr lvl="1"/>
            <a:r>
              <a:rPr lang="en-US" dirty="0"/>
              <a:t>31% will only encourage vaccination</a:t>
            </a:r>
          </a:p>
          <a:p>
            <a:pPr lvl="1"/>
            <a:r>
              <a:rPr lang="en-US" dirty="0"/>
              <a:t>14% will require some employees to get vaccinated</a:t>
            </a:r>
          </a:p>
        </p:txBody>
      </p:sp>
    </p:spTree>
    <p:extLst>
      <p:ext uri="{BB962C8B-B14F-4D97-AF65-F5344CB8AC3E}">
        <p14:creationId xmlns:p14="http://schemas.microsoft.com/office/powerpoint/2010/main" val="607442204"/>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477504"/>
          </a:xfrm>
        </p:spPr>
        <p:txBody>
          <a:bodyPr/>
          <a:lstStyle/>
          <a:p>
            <a:pPr algn="ctr"/>
            <a:r>
              <a:rPr lang="en-US" b="1" dirty="0"/>
              <a:t>Employee Vaccine Mandates</a:t>
            </a:r>
          </a:p>
        </p:txBody>
      </p:sp>
      <p:grpSp>
        <p:nvGrpSpPr>
          <p:cNvPr id="7" name="Group 6">
            <a:extLst>
              <a:ext uri="{FF2B5EF4-FFF2-40B4-BE49-F238E27FC236}">
                <a16:creationId xmlns:a16="http://schemas.microsoft.com/office/drawing/2014/main" id="{222761EE-5A5B-4423-B717-3132C4095E73}"/>
              </a:ext>
            </a:extLst>
          </p:cNvPr>
          <p:cNvGrpSpPr/>
          <p:nvPr/>
        </p:nvGrpSpPr>
        <p:grpSpPr>
          <a:xfrm>
            <a:off x="172073" y="860213"/>
            <a:ext cx="8585848" cy="3261213"/>
            <a:chOff x="267915" y="1264346"/>
            <a:chExt cx="11516046" cy="4815220"/>
          </a:xfrm>
        </p:grpSpPr>
        <p:pic>
          <p:nvPicPr>
            <p:cNvPr id="8" name="Picture 6" descr="Check out Jefferies&amp;#39; Inclusive Insights – Equity Research Mentorship and  Development Program! – Bentley CareerEdge">
              <a:extLst>
                <a:ext uri="{FF2B5EF4-FFF2-40B4-BE49-F238E27FC236}">
                  <a16:creationId xmlns:a16="http://schemas.microsoft.com/office/drawing/2014/main" id="{0297F735-D747-42D8-8A46-E8B10CC59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776" y="2847463"/>
              <a:ext cx="2526723" cy="1403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isney Title - Disney Logo Silver - 574x261 PNG Download - PNGkit">
              <a:extLst>
                <a:ext uri="{FF2B5EF4-FFF2-40B4-BE49-F238E27FC236}">
                  <a16:creationId xmlns:a16="http://schemas.microsoft.com/office/drawing/2014/main" id="{B31E9BFF-685E-46BE-AD22-EFDE410BAA16}"/>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67915" y="1264346"/>
              <a:ext cx="4248843" cy="1730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upload.wikimedia.org/wikipedia/commons/thumb/2/...">
              <a:extLst>
                <a:ext uri="{FF2B5EF4-FFF2-40B4-BE49-F238E27FC236}">
                  <a16:creationId xmlns:a16="http://schemas.microsoft.com/office/drawing/2014/main" id="{B8853647-9B56-40EF-B6F8-23E73E847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526" y="1660969"/>
              <a:ext cx="2806992" cy="9458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FEND, VOL 69 NO 14, AUGUST 2, 2021 -- FederalSoup.com">
              <a:extLst>
                <a:ext uri="{FF2B5EF4-FFF2-40B4-BE49-F238E27FC236}">
                  <a16:creationId xmlns:a16="http://schemas.microsoft.com/office/drawing/2014/main" id="{EBAECE9F-0F0F-4014-B821-6F168E47EC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18" r="1807" b="17900"/>
            <a:stretch/>
          </p:blipFill>
          <p:spPr bwMode="auto">
            <a:xfrm>
              <a:off x="817256" y="3170097"/>
              <a:ext cx="3150160" cy="9779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Netflix Logo | Symbol, History, PNG (3840*2160)">
              <a:extLst>
                <a:ext uri="{FF2B5EF4-FFF2-40B4-BE49-F238E27FC236}">
                  <a16:creationId xmlns:a16="http://schemas.microsoft.com/office/drawing/2014/main" id="{11F37A00-C997-486C-BAD1-BB14C226213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7845" y="4340179"/>
              <a:ext cx="2806992" cy="15789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Walmart logo and symbol, meaning, history, PNG">
              <a:extLst>
                <a:ext uri="{FF2B5EF4-FFF2-40B4-BE49-F238E27FC236}">
                  <a16:creationId xmlns:a16="http://schemas.microsoft.com/office/drawing/2014/main" id="{1E1A566C-7316-425D-ACD5-80D843E136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709" y="4592087"/>
              <a:ext cx="3962049" cy="10751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a:extLst>
                <a:ext uri="{FF2B5EF4-FFF2-40B4-BE49-F238E27FC236}">
                  <a16:creationId xmlns:a16="http://schemas.microsoft.com/office/drawing/2014/main" id="{7475745B-12A7-4302-894D-B0E75C5DFA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4429" y="1621074"/>
              <a:ext cx="2379564" cy="826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Facebook Logo | Symbol, History, PNG (3840*2160)">
              <a:extLst>
                <a:ext uri="{FF2B5EF4-FFF2-40B4-BE49-F238E27FC236}">
                  <a16:creationId xmlns:a16="http://schemas.microsoft.com/office/drawing/2014/main" id="{5626017F-80BE-47C3-893A-8AA228E3FC47}"/>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6613" y="2639469"/>
              <a:ext cx="3330633" cy="1873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C0011511-A371-4D5F-89BD-07A10A56A0DE}"/>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64461" y="4174566"/>
              <a:ext cx="3619500" cy="19050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51AD3751-457B-41A7-BA16-998B656B82E0}"/>
              </a:ext>
            </a:extLst>
          </p:cNvPr>
          <p:cNvSpPr txBox="1">
            <a:spLocks/>
          </p:cNvSpPr>
          <p:nvPr/>
        </p:nvSpPr>
        <p:spPr>
          <a:xfrm>
            <a:off x="8136996" y="4100079"/>
            <a:ext cx="1007004" cy="21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a:lstStyle>
          <a:p>
            <a:r>
              <a:rPr lang="en-US" sz="800" dirty="0">
                <a:solidFill>
                  <a:schemeClr val="tx1"/>
                </a:solidFill>
                <a:latin typeface="Arial" panose="020B0604020202020204" pitchFamily="34" charset="0"/>
                <a:cs typeface="Arial" panose="020B0604020202020204" pitchFamily="34" charset="0"/>
              </a:rPr>
              <a:t>Source: MSNBC</a:t>
            </a:r>
          </a:p>
        </p:txBody>
      </p:sp>
    </p:spTree>
    <p:extLst>
      <p:ext uri="{BB962C8B-B14F-4D97-AF65-F5344CB8AC3E}">
        <p14:creationId xmlns:p14="http://schemas.microsoft.com/office/powerpoint/2010/main" val="2734475358"/>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408E-B0DB-4A69-BBE5-17B734BF5EB7}"/>
              </a:ext>
            </a:extLst>
          </p:cNvPr>
          <p:cNvSpPr>
            <a:spLocks noGrp="1"/>
          </p:cNvSpPr>
          <p:nvPr>
            <p:ph type="title"/>
          </p:nvPr>
        </p:nvSpPr>
        <p:spPr/>
        <p:txBody>
          <a:bodyPr>
            <a:normAutofit/>
          </a:bodyPr>
          <a:lstStyle/>
          <a:p>
            <a:pPr algn="ctr"/>
            <a:r>
              <a:rPr lang="en-US" b="1" dirty="0"/>
              <a:t>May Employers Mandate the COVID-19 Vaccine? </a:t>
            </a:r>
            <a:br>
              <a:rPr lang="en-US" b="1" dirty="0"/>
            </a:br>
            <a:r>
              <a:rPr lang="en-US" b="1" dirty="0"/>
              <a:t>EEOC: Yes, if…except…</a:t>
            </a:r>
            <a:endParaRPr lang="en-US" dirty="0"/>
          </a:p>
        </p:txBody>
      </p:sp>
      <p:sp>
        <p:nvSpPr>
          <p:cNvPr id="3" name="Content Placeholder 2">
            <a:extLst>
              <a:ext uri="{FF2B5EF4-FFF2-40B4-BE49-F238E27FC236}">
                <a16:creationId xmlns:a16="http://schemas.microsoft.com/office/drawing/2014/main" id="{ED01B097-84F4-4CB8-B929-98602C8389DF}"/>
              </a:ext>
            </a:extLst>
          </p:cNvPr>
          <p:cNvSpPr>
            <a:spLocks noGrp="1"/>
          </p:cNvSpPr>
          <p:nvPr>
            <p:ph idx="1"/>
          </p:nvPr>
        </p:nvSpPr>
        <p:spPr>
          <a:xfrm>
            <a:off x="628650" y="1105558"/>
            <a:ext cx="7886700" cy="3263504"/>
          </a:xfrm>
        </p:spPr>
        <p:txBody>
          <a:bodyPr/>
          <a:lstStyle/>
          <a:p>
            <a:endParaRPr lang="en-US" dirty="0"/>
          </a:p>
          <a:p>
            <a:pPr marL="0" indent="0">
              <a:buNone/>
            </a:pPr>
            <a:r>
              <a:rPr lang="en-US" b="1" dirty="0"/>
              <a:t>Americans with Disabilities Act (ADA)</a:t>
            </a:r>
          </a:p>
          <a:p>
            <a:pPr lvl="1"/>
            <a:r>
              <a:rPr lang="en-US" dirty="0"/>
              <a:t>Restrictions on collecting medical information</a:t>
            </a:r>
          </a:p>
          <a:p>
            <a:pPr lvl="1"/>
            <a:r>
              <a:rPr lang="en-US" dirty="0"/>
              <a:t>Reasonable accommodations for employees with disabilities</a:t>
            </a:r>
          </a:p>
          <a:p>
            <a:pPr marL="0" indent="0">
              <a:buNone/>
            </a:pPr>
            <a:r>
              <a:rPr lang="en-US" b="1" dirty="0"/>
              <a:t>Title VII of the Civil Rights Act of 1964</a:t>
            </a:r>
          </a:p>
          <a:p>
            <a:pPr lvl="1"/>
            <a:r>
              <a:rPr lang="en-US" dirty="0"/>
              <a:t>Reasonable accommodations for “sincerely held religious beliefs”</a:t>
            </a:r>
          </a:p>
          <a:p>
            <a:pPr lvl="0"/>
            <a:r>
              <a:rPr lang="en-US" dirty="0">
                <a:solidFill>
                  <a:prstClr val="white"/>
                </a:solidFill>
              </a:rPr>
              <a:t>Genetic Information Nondiscrimination Act (GINA)</a:t>
            </a:r>
          </a:p>
          <a:p>
            <a:pPr lvl="1"/>
            <a:r>
              <a:rPr lang="en-US" dirty="0">
                <a:solidFill>
                  <a:prstClr val="white"/>
                </a:solidFill>
              </a:rPr>
              <a:t>Re</a:t>
            </a:r>
          </a:p>
        </p:txBody>
      </p:sp>
      <p:sp>
        <p:nvSpPr>
          <p:cNvPr id="4" name="Rectangle 3">
            <a:extLst>
              <a:ext uri="{FF2B5EF4-FFF2-40B4-BE49-F238E27FC236}">
                <a16:creationId xmlns:a16="http://schemas.microsoft.com/office/drawing/2014/main" id="{CAE93ABA-0BC7-4C5F-B54E-E5C2D662C21F}"/>
              </a:ext>
            </a:extLst>
          </p:cNvPr>
          <p:cNvSpPr/>
          <p:nvPr/>
        </p:nvSpPr>
        <p:spPr>
          <a:xfrm>
            <a:off x="628650" y="3853490"/>
            <a:ext cx="8220075" cy="261610"/>
          </a:xfrm>
          <a:prstGeom prst="rect">
            <a:avLst/>
          </a:prstGeom>
          <a:ln w="38100">
            <a:noFill/>
            <a:prstDash val="sysDot"/>
            <a:extLst>
              <a:ext uri="{C807C97D-BFC1-408E-A445-0C87EB9F89A2}">
                <ask:lineSketchStyleProps xmlns:ask="http://schemas.microsoft.com/office/drawing/2018/sketchyshapes" sd="1219033472">
                  <a:custGeom>
                    <a:avLst/>
                    <a:gdLst>
                      <a:gd name="connsiteX0" fmla="*/ 0 w 10960100"/>
                      <a:gd name="connsiteY0" fmla="*/ 0 h 369332"/>
                      <a:gd name="connsiteX1" fmla="*/ 576847 w 10960100"/>
                      <a:gd name="connsiteY1" fmla="*/ 0 h 369332"/>
                      <a:gd name="connsiteX2" fmla="*/ 1153695 w 10960100"/>
                      <a:gd name="connsiteY2" fmla="*/ 0 h 369332"/>
                      <a:gd name="connsiteX3" fmla="*/ 1949744 w 10960100"/>
                      <a:gd name="connsiteY3" fmla="*/ 0 h 369332"/>
                      <a:gd name="connsiteX4" fmla="*/ 2416990 w 10960100"/>
                      <a:gd name="connsiteY4" fmla="*/ 0 h 369332"/>
                      <a:gd name="connsiteX5" fmla="*/ 2884237 w 10960100"/>
                      <a:gd name="connsiteY5" fmla="*/ 0 h 369332"/>
                      <a:gd name="connsiteX6" fmla="*/ 3461084 w 10960100"/>
                      <a:gd name="connsiteY6" fmla="*/ 0 h 369332"/>
                      <a:gd name="connsiteX7" fmla="*/ 4147533 w 10960100"/>
                      <a:gd name="connsiteY7" fmla="*/ 0 h 369332"/>
                      <a:gd name="connsiteX8" fmla="*/ 4833981 w 10960100"/>
                      <a:gd name="connsiteY8" fmla="*/ 0 h 369332"/>
                      <a:gd name="connsiteX9" fmla="*/ 5520429 w 10960100"/>
                      <a:gd name="connsiteY9" fmla="*/ 0 h 369332"/>
                      <a:gd name="connsiteX10" fmla="*/ 6316479 w 10960100"/>
                      <a:gd name="connsiteY10" fmla="*/ 0 h 369332"/>
                      <a:gd name="connsiteX11" fmla="*/ 6893326 w 10960100"/>
                      <a:gd name="connsiteY11" fmla="*/ 0 h 369332"/>
                      <a:gd name="connsiteX12" fmla="*/ 7579774 w 10960100"/>
                      <a:gd name="connsiteY12" fmla="*/ 0 h 369332"/>
                      <a:gd name="connsiteX13" fmla="*/ 8156622 w 10960100"/>
                      <a:gd name="connsiteY13" fmla="*/ 0 h 369332"/>
                      <a:gd name="connsiteX14" fmla="*/ 8733469 w 10960100"/>
                      <a:gd name="connsiteY14" fmla="*/ 0 h 369332"/>
                      <a:gd name="connsiteX15" fmla="*/ 9310317 w 10960100"/>
                      <a:gd name="connsiteY15" fmla="*/ 0 h 369332"/>
                      <a:gd name="connsiteX16" fmla="*/ 9558361 w 10960100"/>
                      <a:gd name="connsiteY16" fmla="*/ 0 h 369332"/>
                      <a:gd name="connsiteX17" fmla="*/ 10244809 w 10960100"/>
                      <a:gd name="connsiteY17" fmla="*/ 0 h 369332"/>
                      <a:gd name="connsiteX18" fmla="*/ 10960100 w 10960100"/>
                      <a:gd name="connsiteY18" fmla="*/ 0 h 369332"/>
                      <a:gd name="connsiteX19" fmla="*/ 10960100 w 10960100"/>
                      <a:gd name="connsiteY19" fmla="*/ 369332 h 369332"/>
                      <a:gd name="connsiteX20" fmla="*/ 10492854 w 10960100"/>
                      <a:gd name="connsiteY20" fmla="*/ 369332 h 369332"/>
                      <a:gd name="connsiteX21" fmla="*/ 9916006 w 10960100"/>
                      <a:gd name="connsiteY21" fmla="*/ 369332 h 369332"/>
                      <a:gd name="connsiteX22" fmla="*/ 9667962 w 10960100"/>
                      <a:gd name="connsiteY22" fmla="*/ 369332 h 369332"/>
                      <a:gd name="connsiteX23" fmla="*/ 9200716 w 10960100"/>
                      <a:gd name="connsiteY23" fmla="*/ 369332 h 369332"/>
                      <a:gd name="connsiteX24" fmla="*/ 8514267 w 10960100"/>
                      <a:gd name="connsiteY24" fmla="*/ 369332 h 369332"/>
                      <a:gd name="connsiteX25" fmla="*/ 8156622 w 10960100"/>
                      <a:gd name="connsiteY25" fmla="*/ 369332 h 369332"/>
                      <a:gd name="connsiteX26" fmla="*/ 7360572 w 10960100"/>
                      <a:gd name="connsiteY26" fmla="*/ 369332 h 369332"/>
                      <a:gd name="connsiteX27" fmla="*/ 6564523 w 10960100"/>
                      <a:gd name="connsiteY27" fmla="*/ 369332 h 369332"/>
                      <a:gd name="connsiteX28" fmla="*/ 5987676 w 10960100"/>
                      <a:gd name="connsiteY28" fmla="*/ 369332 h 369332"/>
                      <a:gd name="connsiteX29" fmla="*/ 5191626 w 10960100"/>
                      <a:gd name="connsiteY29" fmla="*/ 369332 h 369332"/>
                      <a:gd name="connsiteX30" fmla="*/ 4614779 w 10960100"/>
                      <a:gd name="connsiteY30" fmla="*/ 369332 h 369332"/>
                      <a:gd name="connsiteX31" fmla="*/ 3928331 w 10960100"/>
                      <a:gd name="connsiteY31" fmla="*/ 369332 h 369332"/>
                      <a:gd name="connsiteX32" fmla="*/ 3680286 w 10960100"/>
                      <a:gd name="connsiteY32" fmla="*/ 369332 h 369332"/>
                      <a:gd name="connsiteX33" fmla="*/ 2884237 w 10960100"/>
                      <a:gd name="connsiteY33" fmla="*/ 369332 h 369332"/>
                      <a:gd name="connsiteX34" fmla="*/ 2416990 w 10960100"/>
                      <a:gd name="connsiteY34" fmla="*/ 369332 h 369332"/>
                      <a:gd name="connsiteX35" fmla="*/ 1730542 w 10960100"/>
                      <a:gd name="connsiteY35" fmla="*/ 369332 h 369332"/>
                      <a:gd name="connsiteX36" fmla="*/ 1482498 w 10960100"/>
                      <a:gd name="connsiteY36" fmla="*/ 369332 h 369332"/>
                      <a:gd name="connsiteX37" fmla="*/ 686448 w 10960100"/>
                      <a:gd name="connsiteY37" fmla="*/ 369332 h 369332"/>
                      <a:gd name="connsiteX38" fmla="*/ 0 w 10960100"/>
                      <a:gd name="connsiteY38" fmla="*/ 369332 h 369332"/>
                      <a:gd name="connsiteX39" fmla="*/ 0 w 10960100"/>
                      <a:gd name="connsiteY39"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60100" h="369332" fill="none" extrusionOk="0">
                        <a:moveTo>
                          <a:pt x="0" y="0"/>
                        </a:moveTo>
                        <a:cubicBezTo>
                          <a:pt x="164348" y="-1605"/>
                          <a:pt x="299663" y="60408"/>
                          <a:pt x="576847" y="0"/>
                        </a:cubicBezTo>
                        <a:cubicBezTo>
                          <a:pt x="854031" y="-60408"/>
                          <a:pt x="874671" y="47143"/>
                          <a:pt x="1153695" y="0"/>
                        </a:cubicBezTo>
                        <a:cubicBezTo>
                          <a:pt x="1432719" y="-47143"/>
                          <a:pt x="1637775" y="78179"/>
                          <a:pt x="1949744" y="0"/>
                        </a:cubicBezTo>
                        <a:cubicBezTo>
                          <a:pt x="2261713" y="-78179"/>
                          <a:pt x="2271846" y="17218"/>
                          <a:pt x="2416990" y="0"/>
                        </a:cubicBezTo>
                        <a:cubicBezTo>
                          <a:pt x="2562134" y="-17218"/>
                          <a:pt x="2701084" y="26661"/>
                          <a:pt x="2884237" y="0"/>
                        </a:cubicBezTo>
                        <a:cubicBezTo>
                          <a:pt x="3067390" y="-26661"/>
                          <a:pt x="3339473" y="64675"/>
                          <a:pt x="3461084" y="0"/>
                        </a:cubicBezTo>
                        <a:cubicBezTo>
                          <a:pt x="3582695" y="-64675"/>
                          <a:pt x="4005200" y="44861"/>
                          <a:pt x="4147533" y="0"/>
                        </a:cubicBezTo>
                        <a:cubicBezTo>
                          <a:pt x="4289866" y="-44861"/>
                          <a:pt x="4641159" y="54184"/>
                          <a:pt x="4833981" y="0"/>
                        </a:cubicBezTo>
                        <a:cubicBezTo>
                          <a:pt x="5026803" y="-54184"/>
                          <a:pt x="5232625" y="79160"/>
                          <a:pt x="5520429" y="0"/>
                        </a:cubicBezTo>
                        <a:cubicBezTo>
                          <a:pt x="5808233" y="-79160"/>
                          <a:pt x="6068838" y="68564"/>
                          <a:pt x="6316479" y="0"/>
                        </a:cubicBezTo>
                        <a:cubicBezTo>
                          <a:pt x="6564120" y="-68564"/>
                          <a:pt x="6699186" y="33185"/>
                          <a:pt x="6893326" y="0"/>
                        </a:cubicBezTo>
                        <a:cubicBezTo>
                          <a:pt x="7087466" y="-33185"/>
                          <a:pt x="7416047" y="12951"/>
                          <a:pt x="7579774" y="0"/>
                        </a:cubicBezTo>
                        <a:cubicBezTo>
                          <a:pt x="7743501" y="-12951"/>
                          <a:pt x="7909453" y="35681"/>
                          <a:pt x="8156622" y="0"/>
                        </a:cubicBezTo>
                        <a:cubicBezTo>
                          <a:pt x="8403791" y="-35681"/>
                          <a:pt x="8558076" y="34632"/>
                          <a:pt x="8733469" y="0"/>
                        </a:cubicBezTo>
                        <a:cubicBezTo>
                          <a:pt x="8908862" y="-34632"/>
                          <a:pt x="9168428" y="47122"/>
                          <a:pt x="9310317" y="0"/>
                        </a:cubicBezTo>
                        <a:cubicBezTo>
                          <a:pt x="9452206" y="-47122"/>
                          <a:pt x="9473785" y="6158"/>
                          <a:pt x="9558361" y="0"/>
                        </a:cubicBezTo>
                        <a:cubicBezTo>
                          <a:pt x="9642937" y="-6158"/>
                          <a:pt x="10052704" y="70038"/>
                          <a:pt x="10244809" y="0"/>
                        </a:cubicBezTo>
                        <a:cubicBezTo>
                          <a:pt x="10436914" y="-70038"/>
                          <a:pt x="10609408" y="19845"/>
                          <a:pt x="10960100" y="0"/>
                        </a:cubicBezTo>
                        <a:cubicBezTo>
                          <a:pt x="10984821" y="152016"/>
                          <a:pt x="10934107" y="219420"/>
                          <a:pt x="10960100" y="369332"/>
                        </a:cubicBezTo>
                        <a:cubicBezTo>
                          <a:pt x="10776850" y="373061"/>
                          <a:pt x="10690150" y="326950"/>
                          <a:pt x="10492854" y="369332"/>
                        </a:cubicBezTo>
                        <a:cubicBezTo>
                          <a:pt x="10295558" y="411714"/>
                          <a:pt x="10094322" y="356472"/>
                          <a:pt x="9916006" y="369332"/>
                        </a:cubicBezTo>
                        <a:cubicBezTo>
                          <a:pt x="9737690" y="382192"/>
                          <a:pt x="9740359" y="351285"/>
                          <a:pt x="9667962" y="369332"/>
                        </a:cubicBezTo>
                        <a:cubicBezTo>
                          <a:pt x="9595565" y="387379"/>
                          <a:pt x="9363641" y="349411"/>
                          <a:pt x="9200716" y="369332"/>
                        </a:cubicBezTo>
                        <a:cubicBezTo>
                          <a:pt x="9037791" y="389253"/>
                          <a:pt x="8822772" y="338498"/>
                          <a:pt x="8514267" y="369332"/>
                        </a:cubicBezTo>
                        <a:cubicBezTo>
                          <a:pt x="8205762" y="400166"/>
                          <a:pt x="8264502" y="357826"/>
                          <a:pt x="8156622" y="369332"/>
                        </a:cubicBezTo>
                        <a:cubicBezTo>
                          <a:pt x="8048742" y="380838"/>
                          <a:pt x="7623389" y="344720"/>
                          <a:pt x="7360572" y="369332"/>
                        </a:cubicBezTo>
                        <a:cubicBezTo>
                          <a:pt x="7097755" y="393944"/>
                          <a:pt x="6736329" y="294732"/>
                          <a:pt x="6564523" y="369332"/>
                        </a:cubicBezTo>
                        <a:cubicBezTo>
                          <a:pt x="6392717" y="443932"/>
                          <a:pt x="6254451" y="306537"/>
                          <a:pt x="5987676" y="369332"/>
                        </a:cubicBezTo>
                        <a:cubicBezTo>
                          <a:pt x="5720901" y="432127"/>
                          <a:pt x="5521418" y="306428"/>
                          <a:pt x="5191626" y="369332"/>
                        </a:cubicBezTo>
                        <a:cubicBezTo>
                          <a:pt x="4861834" y="432236"/>
                          <a:pt x="4864387" y="342411"/>
                          <a:pt x="4614779" y="369332"/>
                        </a:cubicBezTo>
                        <a:cubicBezTo>
                          <a:pt x="4365171" y="396253"/>
                          <a:pt x="4127042" y="355916"/>
                          <a:pt x="3928331" y="369332"/>
                        </a:cubicBezTo>
                        <a:cubicBezTo>
                          <a:pt x="3729620" y="382748"/>
                          <a:pt x="3741987" y="354767"/>
                          <a:pt x="3680286" y="369332"/>
                        </a:cubicBezTo>
                        <a:cubicBezTo>
                          <a:pt x="3618585" y="383897"/>
                          <a:pt x="3060572" y="290862"/>
                          <a:pt x="2884237" y="369332"/>
                        </a:cubicBezTo>
                        <a:cubicBezTo>
                          <a:pt x="2707902" y="447802"/>
                          <a:pt x="2623709" y="339899"/>
                          <a:pt x="2416990" y="369332"/>
                        </a:cubicBezTo>
                        <a:cubicBezTo>
                          <a:pt x="2210271" y="398765"/>
                          <a:pt x="1883036" y="310030"/>
                          <a:pt x="1730542" y="369332"/>
                        </a:cubicBezTo>
                        <a:cubicBezTo>
                          <a:pt x="1578048" y="428634"/>
                          <a:pt x="1549467" y="368421"/>
                          <a:pt x="1482498" y="369332"/>
                        </a:cubicBezTo>
                        <a:cubicBezTo>
                          <a:pt x="1415529" y="370243"/>
                          <a:pt x="1046708" y="367626"/>
                          <a:pt x="686448" y="369332"/>
                        </a:cubicBezTo>
                        <a:cubicBezTo>
                          <a:pt x="326188" y="371038"/>
                          <a:pt x="229602" y="344777"/>
                          <a:pt x="0" y="369332"/>
                        </a:cubicBezTo>
                        <a:cubicBezTo>
                          <a:pt x="-12973" y="281801"/>
                          <a:pt x="9417" y="127799"/>
                          <a:pt x="0" y="0"/>
                        </a:cubicBezTo>
                        <a:close/>
                      </a:path>
                      <a:path w="10960100" h="369332" stroke="0" extrusionOk="0">
                        <a:moveTo>
                          <a:pt x="0" y="0"/>
                        </a:moveTo>
                        <a:cubicBezTo>
                          <a:pt x="146199" y="-20473"/>
                          <a:pt x="261569" y="38927"/>
                          <a:pt x="467246" y="0"/>
                        </a:cubicBezTo>
                        <a:cubicBezTo>
                          <a:pt x="672923" y="-38927"/>
                          <a:pt x="663923" y="9516"/>
                          <a:pt x="715291" y="0"/>
                        </a:cubicBezTo>
                        <a:cubicBezTo>
                          <a:pt x="766659" y="-9516"/>
                          <a:pt x="1258894" y="66172"/>
                          <a:pt x="1511340" y="0"/>
                        </a:cubicBezTo>
                        <a:cubicBezTo>
                          <a:pt x="1763786" y="-66172"/>
                          <a:pt x="1757662" y="36604"/>
                          <a:pt x="1978586" y="0"/>
                        </a:cubicBezTo>
                        <a:cubicBezTo>
                          <a:pt x="2199510" y="-36604"/>
                          <a:pt x="2273951" y="29389"/>
                          <a:pt x="2445833" y="0"/>
                        </a:cubicBezTo>
                        <a:cubicBezTo>
                          <a:pt x="2617715" y="-29389"/>
                          <a:pt x="2981896" y="69073"/>
                          <a:pt x="3241882" y="0"/>
                        </a:cubicBezTo>
                        <a:cubicBezTo>
                          <a:pt x="3501868" y="-69073"/>
                          <a:pt x="3519783" y="20843"/>
                          <a:pt x="3599528" y="0"/>
                        </a:cubicBezTo>
                        <a:cubicBezTo>
                          <a:pt x="3679273" y="-20843"/>
                          <a:pt x="4108394" y="23138"/>
                          <a:pt x="4395577" y="0"/>
                        </a:cubicBezTo>
                        <a:cubicBezTo>
                          <a:pt x="4682760" y="-23138"/>
                          <a:pt x="4942271" y="76179"/>
                          <a:pt x="5191626" y="0"/>
                        </a:cubicBezTo>
                        <a:cubicBezTo>
                          <a:pt x="5440981" y="-76179"/>
                          <a:pt x="5613936" y="1461"/>
                          <a:pt x="5768474" y="0"/>
                        </a:cubicBezTo>
                        <a:cubicBezTo>
                          <a:pt x="5923012" y="-1461"/>
                          <a:pt x="6310264" y="12571"/>
                          <a:pt x="6564523" y="0"/>
                        </a:cubicBezTo>
                        <a:cubicBezTo>
                          <a:pt x="6818782" y="-12571"/>
                          <a:pt x="6858659" y="14069"/>
                          <a:pt x="7031769" y="0"/>
                        </a:cubicBezTo>
                        <a:cubicBezTo>
                          <a:pt x="7204879" y="-14069"/>
                          <a:pt x="7343573" y="31893"/>
                          <a:pt x="7499016" y="0"/>
                        </a:cubicBezTo>
                        <a:cubicBezTo>
                          <a:pt x="7654459" y="-31893"/>
                          <a:pt x="8041170" y="64989"/>
                          <a:pt x="8185464" y="0"/>
                        </a:cubicBezTo>
                        <a:cubicBezTo>
                          <a:pt x="8329758" y="-64989"/>
                          <a:pt x="8438330" y="14864"/>
                          <a:pt x="8652711" y="0"/>
                        </a:cubicBezTo>
                        <a:cubicBezTo>
                          <a:pt x="8867092" y="-14864"/>
                          <a:pt x="9178968" y="952"/>
                          <a:pt x="9448760" y="0"/>
                        </a:cubicBezTo>
                        <a:cubicBezTo>
                          <a:pt x="9718552" y="-952"/>
                          <a:pt x="9858196" y="28904"/>
                          <a:pt x="10244809" y="0"/>
                        </a:cubicBezTo>
                        <a:cubicBezTo>
                          <a:pt x="10631422" y="-28904"/>
                          <a:pt x="10635736" y="26043"/>
                          <a:pt x="10960100" y="0"/>
                        </a:cubicBezTo>
                        <a:cubicBezTo>
                          <a:pt x="10980364" y="152752"/>
                          <a:pt x="10919439" y="292725"/>
                          <a:pt x="10960100" y="369332"/>
                        </a:cubicBezTo>
                        <a:cubicBezTo>
                          <a:pt x="10847345" y="386616"/>
                          <a:pt x="10768121" y="359360"/>
                          <a:pt x="10712056" y="369332"/>
                        </a:cubicBezTo>
                        <a:cubicBezTo>
                          <a:pt x="10655991" y="379304"/>
                          <a:pt x="10265841" y="361572"/>
                          <a:pt x="9916006" y="369332"/>
                        </a:cubicBezTo>
                        <a:cubicBezTo>
                          <a:pt x="9566171" y="377092"/>
                          <a:pt x="9576702" y="359467"/>
                          <a:pt x="9339159" y="369332"/>
                        </a:cubicBezTo>
                        <a:cubicBezTo>
                          <a:pt x="9101616" y="379197"/>
                          <a:pt x="9158203" y="368726"/>
                          <a:pt x="8981514" y="369332"/>
                        </a:cubicBezTo>
                        <a:cubicBezTo>
                          <a:pt x="8804826" y="369938"/>
                          <a:pt x="8608614" y="363366"/>
                          <a:pt x="8404666" y="369332"/>
                        </a:cubicBezTo>
                        <a:cubicBezTo>
                          <a:pt x="8200718" y="375298"/>
                          <a:pt x="8240259" y="349429"/>
                          <a:pt x="8156622" y="369332"/>
                        </a:cubicBezTo>
                        <a:cubicBezTo>
                          <a:pt x="8072985" y="389235"/>
                          <a:pt x="8024556" y="347263"/>
                          <a:pt x="7908577" y="369332"/>
                        </a:cubicBezTo>
                        <a:cubicBezTo>
                          <a:pt x="7792599" y="391401"/>
                          <a:pt x="7512007" y="359854"/>
                          <a:pt x="7331730" y="369332"/>
                        </a:cubicBezTo>
                        <a:cubicBezTo>
                          <a:pt x="7151453" y="378810"/>
                          <a:pt x="7068201" y="359186"/>
                          <a:pt x="6974085" y="369332"/>
                        </a:cubicBezTo>
                        <a:cubicBezTo>
                          <a:pt x="6879969" y="379478"/>
                          <a:pt x="6585635" y="343034"/>
                          <a:pt x="6287636" y="369332"/>
                        </a:cubicBezTo>
                        <a:cubicBezTo>
                          <a:pt x="5989637" y="395630"/>
                          <a:pt x="6014138" y="336298"/>
                          <a:pt x="5929991" y="369332"/>
                        </a:cubicBezTo>
                        <a:cubicBezTo>
                          <a:pt x="5845844" y="402366"/>
                          <a:pt x="5537067" y="362720"/>
                          <a:pt x="5243543" y="369332"/>
                        </a:cubicBezTo>
                        <a:cubicBezTo>
                          <a:pt x="4950019" y="375944"/>
                          <a:pt x="5118249" y="352850"/>
                          <a:pt x="4995498" y="369332"/>
                        </a:cubicBezTo>
                        <a:cubicBezTo>
                          <a:pt x="4872747" y="385814"/>
                          <a:pt x="4589356" y="318739"/>
                          <a:pt x="4309050" y="369332"/>
                        </a:cubicBezTo>
                        <a:cubicBezTo>
                          <a:pt x="4028744" y="419925"/>
                          <a:pt x="4047409" y="354990"/>
                          <a:pt x="3951404" y="369332"/>
                        </a:cubicBezTo>
                        <a:cubicBezTo>
                          <a:pt x="3855399" y="383674"/>
                          <a:pt x="3794701" y="350155"/>
                          <a:pt x="3703360" y="369332"/>
                        </a:cubicBezTo>
                        <a:cubicBezTo>
                          <a:pt x="3612019" y="388509"/>
                          <a:pt x="3481002" y="367271"/>
                          <a:pt x="3345715" y="369332"/>
                        </a:cubicBezTo>
                        <a:cubicBezTo>
                          <a:pt x="3210428" y="371393"/>
                          <a:pt x="2878751" y="299691"/>
                          <a:pt x="2659266" y="369332"/>
                        </a:cubicBezTo>
                        <a:cubicBezTo>
                          <a:pt x="2439781" y="438973"/>
                          <a:pt x="2394068" y="342426"/>
                          <a:pt x="2301621" y="369332"/>
                        </a:cubicBezTo>
                        <a:cubicBezTo>
                          <a:pt x="2209174" y="396238"/>
                          <a:pt x="2106137" y="350743"/>
                          <a:pt x="2053577" y="369332"/>
                        </a:cubicBezTo>
                        <a:cubicBezTo>
                          <a:pt x="2001017" y="387921"/>
                          <a:pt x="1827958" y="362114"/>
                          <a:pt x="1695931" y="369332"/>
                        </a:cubicBezTo>
                        <a:cubicBezTo>
                          <a:pt x="1563904" y="376550"/>
                          <a:pt x="1389306" y="324004"/>
                          <a:pt x="1228685" y="369332"/>
                        </a:cubicBezTo>
                        <a:cubicBezTo>
                          <a:pt x="1068064" y="414660"/>
                          <a:pt x="896612" y="306178"/>
                          <a:pt x="651838" y="369332"/>
                        </a:cubicBezTo>
                        <a:cubicBezTo>
                          <a:pt x="407064" y="432486"/>
                          <a:pt x="193791" y="297044"/>
                          <a:pt x="0" y="369332"/>
                        </a:cubicBezTo>
                        <a:cubicBezTo>
                          <a:pt x="-25525" y="247637"/>
                          <a:pt x="8422" y="140187"/>
                          <a:pt x="0" y="0"/>
                        </a:cubicBezTo>
                        <a:close/>
                      </a:path>
                    </a:pathLst>
                  </a:custGeom>
                  <ask:type>
                    <ask:lineSketchNone/>
                  </ask:type>
                </ask:lineSketchStyleProps>
              </a:ext>
            </a:extLst>
          </a:ln>
        </p:spPr>
        <p:txBody>
          <a:bodyPr wrap="square">
            <a:spAutoFit/>
          </a:bodyPr>
          <a:lstStyle/>
          <a:p>
            <a:r>
              <a:rPr lang="en-US" sz="1100" dirty="0">
                <a:hlinkClick r:id="rId3"/>
              </a:rPr>
              <a:t>www.eeoc.gov/wysk/what-you-should-know-about-covid-19-and-ada-rehabilitation-act-and-other-eeo-laws</a:t>
            </a:r>
            <a:r>
              <a:rPr lang="en-US" sz="1100" dirty="0"/>
              <a:t> </a:t>
            </a:r>
          </a:p>
        </p:txBody>
      </p:sp>
    </p:spTree>
    <p:extLst>
      <p:ext uri="{BB962C8B-B14F-4D97-AF65-F5344CB8AC3E}">
        <p14:creationId xmlns:p14="http://schemas.microsoft.com/office/powerpoint/2010/main" val="3566479854"/>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1062-739C-4960-9EB7-A0AFE3A505F5}"/>
              </a:ext>
            </a:extLst>
          </p:cNvPr>
          <p:cNvSpPr>
            <a:spLocks noGrp="1"/>
          </p:cNvSpPr>
          <p:nvPr>
            <p:ph type="title"/>
          </p:nvPr>
        </p:nvSpPr>
        <p:spPr/>
        <p:txBody>
          <a:bodyPr>
            <a:normAutofit/>
          </a:bodyPr>
          <a:lstStyle/>
          <a:p>
            <a:pPr algn="ctr"/>
            <a:r>
              <a:rPr lang="en-US" b="1" dirty="0"/>
              <a:t>ADA’s Prohibition on Medical Examinations </a:t>
            </a:r>
            <a:br>
              <a:rPr lang="en-US" b="1" dirty="0"/>
            </a:br>
            <a:r>
              <a:rPr lang="en-US" b="1" dirty="0"/>
              <a:t>or Making Disability-Related Inquiries</a:t>
            </a:r>
          </a:p>
        </p:txBody>
      </p:sp>
      <p:sp>
        <p:nvSpPr>
          <p:cNvPr id="3" name="Content Placeholder 2">
            <a:extLst>
              <a:ext uri="{FF2B5EF4-FFF2-40B4-BE49-F238E27FC236}">
                <a16:creationId xmlns:a16="http://schemas.microsoft.com/office/drawing/2014/main" id="{AC6660B4-3993-4233-8073-D50468DA61A0}"/>
              </a:ext>
            </a:extLst>
          </p:cNvPr>
          <p:cNvSpPr>
            <a:spLocks noGrp="1"/>
          </p:cNvSpPr>
          <p:nvPr>
            <p:ph idx="1"/>
          </p:nvPr>
        </p:nvSpPr>
        <p:spPr>
          <a:xfrm>
            <a:off x="499309" y="1200441"/>
            <a:ext cx="8187491" cy="2742618"/>
          </a:xfrm>
        </p:spPr>
        <p:txBody>
          <a:bodyPr>
            <a:normAutofit lnSpcReduction="10000"/>
          </a:bodyPr>
          <a:lstStyle/>
          <a:p>
            <a:r>
              <a:rPr lang="en-US" dirty="0"/>
              <a:t>…unless job related and consistent with business necessity.</a:t>
            </a:r>
            <a:endParaRPr lang="en-US" b="1" dirty="0"/>
          </a:p>
          <a:p>
            <a:r>
              <a:rPr lang="en-US" dirty="0"/>
              <a:t>Asking or requiring an employee to show proof of receipt of vaccination is </a:t>
            </a:r>
            <a:r>
              <a:rPr lang="en-US" b="1" dirty="0"/>
              <a:t>not</a:t>
            </a:r>
            <a:r>
              <a:rPr lang="en-US" dirty="0"/>
              <a:t> a disability-related inquiry.</a:t>
            </a:r>
            <a:br>
              <a:rPr lang="en-US" dirty="0"/>
            </a:br>
            <a:r>
              <a:rPr lang="en-US" dirty="0"/>
              <a:t>(but follow-up questions might be!)</a:t>
            </a:r>
          </a:p>
          <a:p>
            <a:r>
              <a:rPr lang="en-US" dirty="0"/>
              <a:t>The vaccine itself is </a:t>
            </a:r>
            <a:r>
              <a:rPr lang="en-US" b="1" dirty="0"/>
              <a:t>not</a:t>
            </a:r>
            <a:r>
              <a:rPr lang="en-US" dirty="0"/>
              <a:t> a “medical examination”.</a:t>
            </a:r>
          </a:p>
          <a:p>
            <a:r>
              <a:rPr lang="en-US" dirty="0"/>
              <a:t>Pre-vaccination medical screenings </a:t>
            </a:r>
            <a:r>
              <a:rPr lang="en-US" b="1" dirty="0"/>
              <a:t>are</a:t>
            </a:r>
            <a:r>
              <a:rPr lang="en-US" dirty="0"/>
              <a:t> disability-related inquiries </a:t>
            </a:r>
          </a:p>
          <a:p>
            <a:pPr lvl="1"/>
            <a:r>
              <a:rPr lang="en-US" dirty="0"/>
              <a:t>If the employer administers the vaccine (or a contractor on the employer’s behalf) on a mandatory basis, it must show that the pre-screening questions it asks employees are “job-related and consistent with business necessity.”</a:t>
            </a:r>
          </a:p>
        </p:txBody>
      </p:sp>
    </p:spTree>
    <p:extLst>
      <p:ext uri="{BB962C8B-B14F-4D97-AF65-F5344CB8AC3E}">
        <p14:creationId xmlns:p14="http://schemas.microsoft.com/office/powerpoint/2010/main" val="3174750271"/>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F7BB-888F-49F0-A3FC-770CEF8884C4}"/>
              </a:ext>
            </a:extLst>
          </p:cNvPr>
          <p:cNvSpPr>
            <a:spLocks noGrp="1"/>
          </p:cNvSpPr>
          <p:nvPr>
            <p:ph type="title"/>
          </p:nvPr>
        </p:nvSpPr>
        <p:spPr/>
        <p:txBody>
          <a:bodyPr>
            <a:normAutofit/>
          </a:bodyPr>
          <a:lstStyle/>
          <a:p>
            <a:pPr algn="ctr"/>
            <a:r>
              <a:rPr lang="en-US" b="1" dirty="0"/>
              <a:t>ADA’s Prohibition on Medical Examinations </a:t>
            </a:r>
            <a:br>
              <a:rPr lang="en-US" b="1" dirty="0"/>
            </a:br>
            <a:r>
              <a:rPr lang="en-US" b="1" dirty="0"/>
              <a:t>or Making Disability-Related Inquiries</a:t>
            </a:r>
          </a:p>
        </p:txBody>
      </p:sp>
      <p:sp>
        <p:nvSpPr>
          <p:cNvPr id="3" name="Content Placeholder 2">
            <a:extLst>
              <a:ext uri="{FF2B5EF4-FFF2-40B4-BE49-F238E27FC236}">
                <a16:creationId xmlns:a16="http://schemas.microsoft.com/office/drawing/2014/main" id="{68612464-8157-497D-9B6B-60EEC07F3CAA}"/>
              </a:ext>
            </a:extLst>
          </p:cNvPr>
          <p:cNvSpPr>
            <a:spLocks noGrp="1"/>
          </p:cNvSpPr>
          <p:nvPr>
            <p:ph idx="1"/>
          </p:nvPr>
        </p:nvSpPr>
        <p:spPr>
          <a:xfrm>
            <a:off x="537838" y="1207525"/>
            <a:ext cx="8031128" cy="2728451"/>
          </a:xfrm>
        </p:spPr>
        <p:txBody>
          <a:bodyPr>
            <a:normAutofit/>
          </a:bodyPr>
          <a:lstStyle/>
          <a:p>
            <a:pPr marL="342900" lvl="1" indent="0">
              <a:buNone/>
            </a:pPr>
            <a:r>
              <a:rPr lang="en-US" sz="1800" b="1" dirty="0"/>
              <a:t>Exceptions? </a:t>
            </a:r>
          </a:p>
          <a:p>
            <a:pPr marL="457200" lvl="1" indent="0">
              <a:buNone/>
            </a:pPr>
            <a:r>
              <a:rPr lang="en-US" sz="1800" dirty="0"/>
              <a:t>ADA provision is not triggered if:</a:t>
            </a:r>
          </a:p>
          <a:p>
            <a:pPr lvl="2"/>
            <a:r>
              <a:rPr lang="en-US" sz="1600" dirty="0"/>
              <a:t>The employer offering it, it is voluntary, and there are no consequences for refusal to answer the pre-vaccination questions. (and, therefore, not receive the vaccine)</a:t>
            </a:r>
          </a:p>
          <a:p>
            <a:pPr lvl="2"/>
            <a:r>
              <a:rPr lang="en-US" sz="1600" dirty="0"/>
              <a:t>Employers require employees to receive a vaccine from a third party who is not under contract with the employer. </a:t>
            </a:r>
            <a:br>
              <a:rPr lang="en-US" sz="1600" dirty="0"/>
            </a:br>
            <a:r>
              <a:rPr lang="en-US" sz="1600" dirty="0"/>
              <a:t>(such as a pharmacy or healthcare provider)</a:t>
            </a:r>
          </a:p>
        </p:txBody>
      </p:sp>
    </p:spTree>
    <p:extLst>
      <p:ext uri="{BB962C8B-B14F-4D97-AF65-F5344CB8AC3E}">
        <p14:creationId xmlns:p14="http://schemas.microsoft.com/office/powerpoint/2010/main" val="2251542670"/>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79D9-79BA-4197-86CF-A62D78BE0811}"/>
              </a:ext>
            </a:extLst>
          </p:cNvPr>
          <p:cNvSpPr>
            <a:spLocks noGrp="1"/>
          </p:cNvSpPr>
          <p:nvPr>
            <p:ph type="title"/>
          </p:nvPr>
        </p:nvSpPr>
        <p:spPr>
          <a:xfrm>
            <a:off x="71438" y="302419"/>
            <a:ext cx="9001125" cy="713320"/>
          </a:xfrm>
        </p:spPr>
        <p:txBody>
          <a:bodyPr>
            <a:normAutofit fontScale="90000"/>
          </a:bodyPr>
          <a:lstStyle/>
          <a:p>
            <a:pPr algn="ctr"/>
            <a:r>
              <a:rPr lang="en-US" b="1" dirty="0"/>
              <a:t>EEOC: Yes, if…except… (continued)</a:t>
            </a:r>
            <a:br>
              <a:rPr lang="en-US" b="1" dirty="0"/>
            </a:br>
            <a:r>
              <a:rPr lang="en-US" b="1" dirty="0"/>
              <a:t>Reasonable Accommodations under the ADA and Title VII</a:t>
            </a:r>
            <a:br>
              <a:rPr lang="en-US" dirty="0"/>
            </a:br>
            <a:endParaRPr lang="en-US" dirty="0"/>
          </a:p>
        </p:txBody>
      </p:sp>
      <p:sp>
        <p:nvSpPr>
          <p:cNvPr id="3" name="Content Placeholder 2">
            <a:extLst>
              <a:ext uri="{FF2B5EF4-FFF2-40B4-BE49-F238E27FC236}">
                <a16:creationId xmlns:a16="http://schemas.microsoft.com/office/drawing/2014/main" id="{E5E37FDC-6CBB-440D-BDB2-706DA23FEB16}"/>
              </a:ext>
            </a:extLst>
          </p:cNvPr>
          <p:cNvSpPr>
            <a:spLocks noGrp="1"/>
          </p:cNvSpPr>
          <p:nvPr>
            <p:ph idx="1"/>
          </p:nvPr>
        </p:nvSpPr>
        <p:spPr>
          <a:xfrm>
            <a:off x="473696" y="1199741"/>
            <a:ext cx="8233575" cy="2651022"/>
          </a:xfrm>
        </p:spPr>
        <p:txBody>
          <a:bodyPr>
            <a:noAutofit/>
          </a:bodyPr>
          <a:lstStyle/>
          <a:p>
            <a:pPr marL="0" indent="0">
              <a:buNone/>
            </a:pPr>
            <a:r>
              <a:rPr lang="en-US" b="1" dirty="0"/>
              <a:t>Requirement to provide reasonable accommodation, absent undue hardship, to employees unable to receive the vaccine due to:</a:t>
            </a:r>
          </a:p>
          <a:p>
            <a:pPr marL="457200" lvl="1" indent="0">
              <a:buNone/>
            </a:pPr>
            <a:r>
              <a:rPr lang="en-US" dirty="0"/>
              <a:t>(1) Disability </a:t>
            </a:r>
          </a:p>
          <a:p>
            <a:pPr lvl="2"/>
            <a:r>
              <a:rPr lang="en-US" dirty="0"/>
              <a:t>Direct threat analysis </a:t>
            </a:r>
          </a:p>
          <a:p>
            <a:pPr lvl="2"/>
            <a:r>
              <a:rPr lang="en-US" dirty="0"/>
              <a:t>Reasonable accommodations</a:t>
            </a:r>
          </a:p>
          <a:p>
            <a:pPr marL="457200" lvl="1" indent="0">
              <a:buNone/>
            </a:pPr>
            <a:r>
              <a:rPr lang="en-US" dirty="0"/>
              <a:t>(2) Sincerely held religious belief</a:t>
            </a:r>
          </a:p>
          <a:p>
            <a:pPr marL="0" indent="0">
              <a:buNone/>
            </a:pPr>
            <a:endParaRPr lang="en-US" dirty="0"/>
          </a:p>
          <a:p>
            <a:pPr marL="0" indent="0">
              <a:buNone/>
            </a:pPr>
            <a:r>
              <a:rPr lang="en-US" b="1" dirty="0"/>
              <a:t>What about pregnancy?</a:t>
            </a:r>
          </a:p>
          <a:p>
            <a:pPr marL="342900" lvl="1" indent="0">
              <a:buNone/>
            </a:pPr>
            <a:endParaRPr lang="en-US" dirty="0"/>
          </a:p>
          <a:p>
            <a:pPr lvl="1"/>
            <a:endParaRPr lang="en-US" dirty="0"/>
          </a:p>
        </p:txBody>
      </p:sp>
    </p:spTree>
    <p:extLst>
      <p:ext uri="{BB962C8B-B14F-4D97-AF65-F5344CB8AC3E}">
        <p14:creationId xmlns:p14="http://schemas.microsoft.com/office/powerpoint/2010/main" val="743674846"/>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CE70-EEDA-4D64-B239-B55FFC3A70E8}"/>
              </a:ext>
            </a:extLst>
          </p:cNvPr>
          <p:cNvSpPr>
            <a:spLocks noGrp="1"/>
          </p:cNvSpPr>
          <p:nvPr>
            <p:ph type="title"/>
          </p:nvPr>
        </p:nvSpPr>
        <p:spPr/>
        <p:txBody>
          <a:bodyPr/>
          <a:lstStyle/>
          <a:p>
            <a:pPr algn="ctr"/>
            <a:r>
              <a:rPr lang="en-US" b="1" dirty="0"/>
              <a:t>Considerations for GINA</a:t>
            </a:r>
            <a:br>
              <a:rPr lang="en-US" b="1" dirty="0"/>
            </a:br>
            <a:r>
              <a:rPr lang="en-US" sz="1600" dirty="0"/>
              <a:t>Genetic Information Nondiscrimination Act of 2008</a:t>
            </a:r>
            <a:endParaRPr lang="en-US" dirty="0"/>
          </a:p>
        </p:txBody>
      </p:sp>
      <p:pic>
        <p:nvPicPr>
          <p:cNvPr id="9" name="Content Placeholder 8" descr="Logo&#10;&#10;Description automatically generated">
            <a:extLst>
              <a:ext uri="{FF2B5EF4-FFF2-40B4-BE49-F238E27FC236}">
                <a16:creationId xmlns:a16="http://schemas.microsoft.com/office/drawing/2014/main" id="{EBC22374-C738-46F5-9E56-484020350FE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875508"/>
            <a:ext cx="9144000" cy="3146822"/>
          </a:xfrm>
        </p:spPr>
      </p:pic>
    </p:spTree>
    <p:extLst>
      <p:ext uri="{BB962C8B-B14F-4D97-AF65-F5344CB8AC3E}">
        <p14:creationId xmlns:p14="http://schemas.microsoft.com/office/powerpoint/2010/main" val="4266427921"/>
      </p:ext>
    </p:extLst>
  </p:cSld>
  <p:clrMapOvr>
    <a:masterClrMapping/>
  </p:clrMapOvr>
  <p:transition spd="slow">
    <p:push dir="d"/>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2090</Words>
  <Application>Microsoft Office PowerPoint</Application>
  <PresentationFormat>On-screen Show (16:9)</PresentationFormat>
  <Paragraphs>201</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Century Gothic</vt:lpstr>
      <vt:lpstr>Open Sans</vt:lpstr>
      <vt:lpstr>Custom Design</vt:lpstr>
      <vt:lpstr>Risk Management Concerns Post COVID: Protecting People and Assets- Best Practices </vt:lpstr>
      <vt:lpstr>Return to Work Trends:</vt:lpstr>
      <vt:lpstr>Vaccine Mandate Trends</vt:lpstr>
      <vt:lpstr>Employee Vaccine Mandates</vt:lpstr>
      <vt:lpstr>May Employers Mandate the COVID-19 Vaccine?  EEOC: Yes, if…except…</vt:lpstr>
      <vt:lpstr>ADA’s Prohibition on Medical Examinations  or Making Disability-Related Inquiries</vt:lpstr>
      <vt:lpstr>ADA’s Prohibition on Medical Examinations  or Making Disability-Related Inquiries</vt:lpstr>
      <vt:lpstr>EEOC: Yes, if…except… (continued) Reasonable Accommodations under the ADA and Title VII </vt:lpstr>
      <vt:lpstr>Considerations for GINA Genetic Information Nondiscrimination Act of 2008</vt:lpstr>
      <vt:lpstr>Confidentiality  Obligations</vt:lpstr>
      <vt:lpstr>May not require employee be vaccinated during off-shift hours.  Cannot retaliate for taking time during a shift to get vaccinated.  Employees may use (and employer must allow)  their accrued paid sick leave or paid time to get vaccine.  If vaccine is mandated, must compensate employees for time  (up to 4 hours) and cannot require use of paid sick leave or paid time off to cover the hours missed to get vaccinated.  </vt:lpstr>
      <vt:lpstr>Mandating Vaccines: Other Considerations</vt:lpstr>
      <vt:lpstr>COVID-19 Vaccine Incentives</vt:lpstr>
      <vt:lpstr>COVID-Related Leave or Reasonable Accommodations</vt:lpstr>
      <vt:lpstr>What Makes a Safe Workplace in 2021?</vt:lpstr>
      <vt:lpstr>OSHA Protecting Workers: Guidance on Mitigating and Preventing the Spread of COVID-19 in the Workplace</vt:lpstr>
      <vt:lpstr>OSHA Protecting Workers: Guidance on Mitigating and Preventing the Spread of COVID-19 in the Workplace</vt:lpstr>
      <vt:lpstr>What Makes a Safe Workplace in 2021?</vt:lpstr>
      <vt:lpstr>Safety-Related Refusals to Work The National Labor Relations Act (NLRA)</vt:lpstr>
      <vt:lpstr>OSHA: Safety-Related Refusals to Work</vt:lpstr>
      <vt:lpstr>Why use a Captive?</vt:lpstr>
      <vt:lpstr>Captive Innovation</vt:lpstr>
      <vt:lpstr>Captive Lines of Coverage: Post-COVID World</vt:lpstr>
      <vt:lpstr>Captive Surplus Use </vt:lpstr>
      <vt:lpstr>Post-Covid Lessons Learned</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CoreTek</dc:creator>
  <cp:lastModifiedBy>Tom Siebenaler</cp:lastModifiedBy>
  <cp:revision>93</cp:revision>
  <dcterms:created xsi:type="dcterms:W3CDTF">2015-08-10T22:14:49Z</dcterms:created>
  <dcterms:modified xsi:type="dcterms:W3CDTF">2021-09-13T14:17:07Z</dcterms:modified>
</cp:coreProperties>
</file>