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sldIdLst>
    <p:sldId id="258" r:id="rId2"/>
    <p:sldId id="259" r:id="rId3"/>
    <p:sldId id="268" r:id="rId4"/>
    <p:sldId id="269" r:id="rId5"/>
    <p:sldId id="257" r:id="rId6"/>
    <p:sldId id="260" r:id="rId7"/>
    <p:sldId id="261" r:id="rId8"/>
    <p:sldId id="262" r:id="rId9"/>
    <p:sldId id="263"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8"/>
    <p:restoredTop sz="94602"/>
  </p:normalViewPr>
  <p:slideViewPr>
    <p:cSldViewPr snapToGrid="0" snapToObjects="1" showGuides="1">
      <p:cViewPr varScale="1">
        <p:scale>
          <a:sx n="105" d="100"/>
          <a:sy n="105" d="100"/>
        </p:scale>
        <p:origin x="192" y="192"/>
      </p:cViewPr>
      <p:guideLst>
        <p:guide orient="horz" pos="1620"/>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G-Home-01.png"/>
          <p:cNvPicPr>
            <a:picLocks noChangeAspect="1"/>
          </p:cNvPicPr>
          <p:nvPr userDrawn="1"/>
        </p:nvPicPr>
        <p:blipFill rotWithShape="1">
          <a:blip r:embed="rId2">
            <a:extLst>
              <a:ext uri="{28A0092B-C50C-407E-A947-70E740481C1C}">
                <a14:useLocalDpi xmlns:a14="http://schemas.microsoft.com/office/drawing/2010/main" val="0"/>
              </a:ext>
            </a:extLst>
          </a:blip>
          <a:srcRect l="3196"/>
          <a:stretch/>
        </p:blipFill>
        <p:spPr>
          <a:xfrm>
            <a:off x="321162" y="-43788"/>
            <a:ext cx="8843913" cy="5143500"/>
          </a:xfrm>
          <a:prstGeom prst="rect">
            <a:avLst/>
          </a:prstGeom>
        </p:spPr>
      </p:pic>
      <p:sp>
        <p:nvSpPr>
          <p:cNvPr id="2" name="Title 1"/>
          <p:cNvSpPr>
            <a:spLocks noGrp="1"/>
          </p:cNvSpPr>
          <p:nvPr>
            <p:ph type="ctrTitle" hasCustomPrompt="1"/>
          </p:nvPr>
        </p:nvSpPr>
        <p:spPr>
          <a:xfrm>
            <a:off x="3343728" y="2149475"/>
            <a:ext cx="5763776" cy="422275"/>
          </a:xfrm>
        </p:spPr>
        <p:txBody>
          <a:bodyPr anchor="b">
            <a:normAutofit/>
          </a:bodyPr>
          <a:lstStyle>
            <a:lvl1pPr>
              <a:defRPr sz="11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343728" y="2578488"/>
            <a:ext cx="5763776" cy="1314450"/>
          </a:xfrm>
        </p:spPr>
        <p:txBody>
          <a:bodyPr tIns="0" bIns="0">
            <a:norm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13" name="TextBox 12"/>
          <p:cNvSpPr txBox="1"/>
          <p:nvPr userDrawn="1"/>
        </p:nvSpPr>
        <p:spPr>
          <a:xfrm>
            <a:off x="5038267" y="4823384"/>
            <a:ext cx="3976481" cy="230832"/>
          </a:xfrm>
          <a:prstGeom prst="rect">
            <a:avLst/>
          </a:prstGeom>
          <a:noFill/>
        </p:spPr>
        <p:txBody>
          <a:bodyPr wrap="square" rtlCol="0">
            <a:spAutoFit/>
          </a:bodyPr>
          <a:lstStyle/>
          <a:p>
            <a:pPr algn="r"/>
            <a:r>
              <a:rPr lang="en-US" sz="900" kern="0" spc="200" dirty="0">
                <a:solidFill>
                  <a:srgbClr val="047678"/>
                </a:solidFill>
                <a:latin typeface="Century Gothic"/>
                <a:cs typeface="Century Gothic"/>
              </a:rPr>
              <a:t>WWW.CHICAGOLANDRISKFORUM.ORG</a:t>
            </a:r>
          </a:p>
        </p:txBody>
      </p:sp>
      <p:pic>
        <p:nvPicPr>
          <p:cNvPr id="16" name="Picture 15">
            <a:extLst>
              <a:ext uri="{FF2B5EF4-FFF2-40B4-BE49-F238E27FC236}">
                <a16:creationId xmlns:a16="http://schemas.microsoft.com/office/drawing/2014/main" id="{39FF9804-7A2D-4348-ADAD-695ECD5F5888}"/>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7969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505200" y="480139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7527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468688" y="4780958"/>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5752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61559"/>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347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99806"/>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731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3505200" y="4800203"/>
            <a:ext cx="2133600" cy="273844"/>
          </a:xfrm>
          <a:prstGeom prst="rect">
            <a:avLst/>
          </a:prstGeom>
        </p:spPr>
        <p:txBody>
          <a:bodyPr anchor="b"/>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932AE1-09F3-9F45-9E77-E9E2AAF2E4F4}" type="slidenum">
              <a:rPr lang="en-US" smtClean="0"/>
              <a:pPr/>
              <a:t>‹#›</a:t>
            </a:fld>
            <a:endParaRPr lang="en-US" dirty="0"/>
          </a:p>
        </p:txBody>
      </p:sp>
    </p:spTree>
    <p:extLst>
      <p:ext uri="{BB962C8B-B14F-4D97-AF65-F5344CB8AC3E}">
        <p14:creationId xmlns:p14="http://schemas.microsoft.com/office/powerpoint/2010/main" val="2766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2"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6"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1" name="Picture 10">
            <a:extLst>
              <a:ext uri="{FF2B5EF4-FFF2-40B4-BE49-F238E27FC236}">
                <a16:creationId xmlns:a16="http://schemas.microsoft.com/office/drawing/2014/main" id="{73833C60-058B-4783-8CBA-2E728856A76E}"/>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37229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7"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a:extLst>
              <a:ext uri="{FF2B5EF4-FFF2-40B4-BE49-F238E27FC236}">
                <a16:creationId xmlns:a16="http://schemas.microsoft.com/office/drawing/2014/main" id="{03C83904-4777-413B-B463-68E145B9EAEC}"/>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1913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33799"/>
            <a:ext cx="7772400" cy="102235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8049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8">
            <a:extLst>
              <a:ext uri="{FF2B5EF4-FFF2-40B4-BE49-F238E27FC236}">
                <a16:creationId xmlns:a16="http://schemas.microsoft.com/office/drawing/2014/main" id="{7471FE66-DA6C-4A81-8BB5-11CE8CA95DA0}"/>
              </a:ext>
            </a:extLst>
          </p:cNvPr>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9004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3539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006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52101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1043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949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149462"/>
            <a:ext cx="9144000" cy="207645"/>
          </a:xfrm>
          <a:prstGeom prst="rect">
            <a:avLst/>
          </a:prstGeom>
          <a:gradFill flip="none" rotWithShape="1">
            <a:gsLst>
              <a:gs pos="0">
                <a:schemeClr val="bg1">
                  <a:lumMod val="85000"/>
                </a:schemeClr>
              </a:gs>
              <a:gs pos="100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349806"/>
            <a:ext cx="9144000" cy="793694"/>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3505200" y="4818349"/>
            <a:ext cx="2133600" cy="273844"/>
          </a:xfrm>
          <a:prstGeom prst="rect">
            <a:avLst/>
          </a:prstGeom>
        </p:spPr>
        <p:txBody>
          <a:bodyPr anchor="b"/>
          <a:lstStyle>
            <a:lvl1pPr algn="ctr">
              <a:defRPr sz="1200">
                <a:solidFill>
                  <a:schemeClr val="bg1"/>
                </a:solidFill>
              </a:defRPr>
            </a:lvl1pPr>
          </a:lstStyle>
          <a:p>
            <a:fld id="{85932AE1-09F3-9F45-9E77-E9E2AAF2E4F4}"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838" y="4395792"/>
            <a:ext cx="1152596" cy="734726"/>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2219" y="4541396"/>
            <a:ext cx="777623" cy="467690"/>
          </a:xfrm>
          <a:prstGeom prst="rect">
            <a:avLst/>
          </a:prstGeom>
        </p:spPr>
      </p:pic>
    </p:spTree>
    <p:extLst>
      <p:ext uri="{BB962C8B-B14F-4D97-AF65-F5344CB8AC3E}">
        <p14:creationId xmlns:p14="http://schemas.microsoft.com/office/powerpoint/2010/main" val="7079462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65"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defTabSz="457200" rtl="0" eaLnBrk="1" latinLnBrk="0" hangingPunct="1">
        <a:spcBef>
          <a:spcPct val="0"/>
        </a:spcBef>
        <a:buNone/>
        <a:tabLst/>
        <a:defRPr sz="2200" kern="1200">
          <a:solidFill>
            <a:srgbClr val="047678"/>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9518" y="2752772"/>
            <a:ext cx="5704482" cy="694922"/>
          </a:xfrm>
        </p:spPr>
        <p:txBody>
          <a:bodyPr/>
          <a:lstStyle/>
          <a:p>
            <a:r>
              <a:rPr lang="en-US" dirty="0"/>
              <a:t>Presented by James W. Stevenson, Jr. of Wiedner &amp; McAuliffe</a:t>
            </a:r>
          </a:p>
        </p:txBody>
      </p:sp>
      <p:sp>
        <p:nvSpPr>
          <p:cNvPr id="5" name="Content Placeholder 4"/>
          <p:cNvSpPr>
            <a:spLocks noGrp="1"/>
          </p:cNvSpPr>
          <p:nvPr>
            <p:ph idx="1"/>
          </p:nvPr>
        </p:nvSpPr>
        <p:spPr>
          <a:xfrm>
            <a:off x="3439518" y="2234507"/>
            <a:ext cx="5704482" cy="1373413"/>
          </a:xfrm>
        </p:spPr>
        <p:txBody>
          <a:bodyPr/>
          <a:lstStyle/>
          <a:p>
            <a:r>
              <a:rPr lang="en-US" dirty="0"/>
              <a:t>How to Best Evaluate Your Law Firm </a:t>
            </a:r>
          </a:p>
        </p:txBody>
      </p:sp>
    </p:spTree>
    <p:extLst>
      <p:ext uri="{BB962C8B-B14F-4D97-AF65-F5344CB8AC3E}">
        <p14:creationId xmlns:p14="http://schemas.microsoft.com/office/powerpoint/2010/main" val="108109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fontScale="90000"/>
          </a:bodyPr>
          <a:lstStyle/>
          <a:p>
            <a:pPr algn="ctr"/>
            <a:r>
              <a:rPr lang="en-US" sz="2700" dirty="0"/>
              <a:t>Questions?</a:t>
            </a:r>
            <a:br>
              <a:rPr lang="en-US" dirty="0"/>
            </a:br>
            <a:br>
              <a:rPr lang="en-US" dirty="0"/>
            </a:br>
            <a:r>
              <a:rPr lang="en-US" dirty="0"/>
              <a:t>Contact Wiedner &amp; McAuliffe</a:t>
            </a:r>
          </a:p>
        </p:txBody>
      </p:sp>
      <p:sp>
        <p:nvSpPr>
          <p:cNvPr id="4" name="Content Placeholder 2">
            <a:extLst>
              <a:ext uri="{FF2B5EF4-FFF2-40B4-BE49-F238E27FC236}">
                <a16:creationId xmlns:a16="http://schemas.microsoft.com/office/drawing/2014/main" id="{DB0C467D-17BE-7844-9F74-17566B14F922}"/>
              </a:ext>
            </a:extLst>
          </p:cNvPr>
          <p:cNvSpPr txBox="1">
            <a:spLocks/>
          </p:cNvSpPr>
          <p:nvPr/>
        </p:nvSpPr>
        <p:spPr bwMode="gray">
          <a:xfrm>
            <a:off x="1441704" y="1446673"/>
            <a:ext cx="3413760" cy="311313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CHICAGO</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1 No1900</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Chicago, IL 60606</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312.855.1105</a:t>
            </a:r>
          </a:p>
          <a:p>
            <a:pPr>
              <a:spcBef>
                <a:spcPts val="0"/>
              </a:spcBef>
            </a:pPr>
            <a:endPar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endParaRP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KANSAS CITY</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13200 Metcalf Avenue, Suite 110</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Overland Park, KS 66213</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816.761.3915</a:t>
            </a:r>
          </a:p>
          <a:p>
            <a:pPr>
              <a:spcBef>
                <a:spcPts val="0"/>
              </a:spcBef>
            </a:pPr>
            <a:endPar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endParaRP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LAFAYETTE</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11 North 3</a:t>
            </a:r>
            <a:r>
              <a:rPr lang="en-US" sz="1200" baseline="30000" dirty="0">
                <a:solidFill>
                  <a:srgbClr val="047678"/>
                </a:solidFill>
                <a:latin typeface="Century Gothic" panose="020B0502020202020204" pitchFamily="34" charset="0"/>
                <a:ea typeface="Verdana" panose="020B0604030504040204" pitchFamily="34" charset="0"/>
                <a:cs typeface="Verdana" panose="020B0604030504040204" pitchFamily="34" charset="0"/>
              </a:rPr>
              <a:t>rd</a:t>
            </a: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 Street</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Lafayette, IN 47901</a:t>
            </a:r>
          </a:p>
          <a:p>
            <a:pPr>
              <a:spcBef>
                <a:spcPts val="0"/>
              </a:spcBef>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765.362.7553</a:t>
            </a:r>
          </a:p>
        </p:txBody>
      </p:sp>
      <p:sp>
        <p:nvSpPr>
          <p:cNvPr id="5" name="Content Placeholder 3">
            <a:extLst>
              <a:ext uri="{FF2B5EF4-FFF2-40B4-BE49-F238E27FC236}">
                <a16:creationId xmlns:a16="http://schemas.microsoft.com/office/drawing/2014/main" id="{9E8E367E-7CD9-F049-A7C9-7B7DEF5ED8D4}"/>
              </a:ext>
            </a:extLst>
          </p:cNvPr>
          <p:cNvSpPr txBox="1">
            <a:spLocks/>
          </p:cNvSpPr>
          <p:nvPr/>
        </p:nvSpPr>
        <p:spPr>
          <a:xfrm>
            <a:off x="4648200" y="1446672"/>
            <a:ext cx="4038600" cy="31131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ROCKFORD</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2990 NORTH PERRYVILLE ROAD, SUITE 4300</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ROCKFORD, IL 61107</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815.227.4300</a:t>
            </a:r>
          </a:p>
          <a:p>
            <a:pPr marL="0" indent="0">
              <a:spcBef>
                <a:spcPts val="0"/>
              </a:spcBef>
              <a:buFont typeface="Arial" panose="020B0604020202020204" pitchFamily="34" charset="0"/>
              <a:buNone/>
            </a:pPr>
            <a:endPar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endParaRPr>
          </a:p>
          <a:p>
            <a:pPr marL="0" indent="0">
              <a:spcBef>
                <a:spcPts val="0"/>
              </a:spcBef>
              <a:buFont typeface="Arial" panose="020B0604020202020204" pitchFamily="34" charset="0"/>
              <a:buNone/>
            </a:pPr>
            <a:endPar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endParaRP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ST. LOUIS</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101 SOUTH HANLEY STREET, SUITE 1450</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ST. LOUIS, MO 63105</a:t>
            </a:r>
          </a:p>
          <a:p>
            <a:pPr marL="0" indent="0">
              <a:spcBef>
                <a:spcPts val="0"/>
              </a:spcBef>
              <a:buFont typeface="Arial" panose="020B0604020202020204" pitchFamily="34" charset="0"/>
              <a:buNone/>
            </a:pPr>
            <a:r>
              <a:rPr lang="en-US" sz="1200" dirty="0">
                <a:solidFill>
                  <a:srgbClr val="047678"/>
                </a:solidFill>
                <a:latin typeface="Century Gothic" panose="020B0502020202020204" pitchFamily="34" charset="0"/>
                <a:ea typeface="Verdana" panose="020B0604030504040204" pitchFamily="34" charset="0"/>
                <a:cs typeface="Verdana" panose="020B0604030504040204" pitchFamily="34" charset="0"/>
              </a:rPr>
              <a:t>314.721.3400</a:t>
            </a:r>
          </a:p>
        </p:txBody>
      </p:sp>
    </p:spTree>
    <p:extLst>
      <p:ext uri="{BB962C8B-B14F-4D97-AF65-F5344CB8AC3E}">
        <p14:creationId xmlns:p14="http://schemas.microsoft.com/office/powerpoint/2010/main" val="28592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Presenter </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a:t>Jim Stevenson is president and managing partner of Wiedner &amp; McAuliffe. He oversees the operations, technology needs, development, and expansion of the firm’s offices throughout the Midwest.</a:t>
            </a:r>
          </a:p>
          <a:p>
            <a:pPr marL="0" indent="0">
              <a:buNone/>
            </a:pPr>
            <a:r>
              <a:rPr lang="en-US" dirty="0"/>
              <a:t> </a:t>
            </a:r>
          </a:p>
          <a:p>
            <a:pPr marL="0" indent="0">
              <a:buNone/>
            </a:pPr>
            <a:r>
              <a:rPr lang="en-US" dirty="0"/>
              <a:t>Jim frequently writes and speaks on workers’ compensation and employment law topics.  He has served as a Board Member for the Workers’ Compensation Law Section Counsel and as Co-editor of the ISBA’s Workers’ Compensation Law Section quarterly newsletter.  Jim is sworn in as an Attorney and Counselor of the United States.  Jim is also an accomplished painter and recently completed a piece that took him over 3 years to finish (ask him about it!)</a:t>
            </a:r>
          </a:p>
          <a:p>
            <a:endParaRPr lang="en-US" dirty="0"/>
          </a:p>
        </p:txBody>
      </p:sp>
    </p:spTree>
    <p:extLst>
      <p:ext uri="{BB962C8B-B14F-4D97-AF65-F5344CB8AC3E}">
        <p14:creationId xmlns:p14="http://schemas.microsoft.com/office/powerpoint/2010/main" val="281057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A5326-A528-0A48-BF0C-87EAB169C03D}"/>
              </a:ext>
            </a:extLst>
          </p:cNvPr>
          <p:cNvPicPr>
            <a:picLocks noChangeAspect="1"/>
          </p:cNvPicPr>
          <p:nvPr/>
        </p:nvPicPr>
        <p:blipFill>
          <a:blip r:embed="rId2"/>
          <a:stretch>
            <a:fillRect/>
          </a:stretch>
        </p:blipFill>
        <p:spPr>
          <a:xfrm>
            <a:off x="2530426" y="251660"/>
            <a:ext cx="4083147" cy="3931920"/>
          </a:xfrm>
          <a:prstGeom prst="rect">
            <a:avLst/>
          </a:prstGeom>
        </p:spPr>
      </p:pic>
    </p:spTree>
    <p:extLst>
      <p:ext uri="{BB962C8B-B14F-4D97-AF65-F5344CB8AC3E}">
        <p14:creationId xmlns:p14="http://schemas.microsoft.com/office/powerpoint/2010/main" val="364671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C5847-9C90-E44E-801F-12E09DEA9CD8}"/>
              </a:ext>
            </a:extLst>
          </p:cNvPr>
          <p:cNvPicPr>
            <a:picLocks noChangeAspect="1"/>
          </p:cNvPicPr>
          <p:nvPr/>
        </p:nvPicPr>
        <p:blipFill>
          <a:blip r:embed="rId2"/>
          <a:stretch>
            <a:fillRect/>
          </a:stretch>
        </p:blipFill>
        <p:spPr>
          <a:xfrm>
            <a:off x="3108960" y="144380"/>
            <a:ext cx="2926080" cy="4096511"/>
          </a:xfrm>
          <a:prstGeom prst="rect">
            <a:avLst/>
          </a:prstGeom>
        </p:spPr>
      </p:pic>
    </p:spTree>
    <p:extLst>
      <p:ext uri="{BB962C8B-B14F-4D97-AF65-F5344CB8AC3E}">
        <p14:creationId xmlns:p14="http://schemas.microsoft.com/office/powerpoint/2010/main" val="236834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Budgeting </a:t>
            </a:r>
          </a:p>
        </p:txBody>
      </p:sp>
      <p:sp>
        <p:nvSpPr>
          <p:cNvPr id="3" name="Content Placeholder 2"/>
          <p:cNvSpPr>
            <a:spLocks noGrp="1"/>
          </p:cNvSpPr>
          <p:nvPr>
            <p:ph idx="1"/>
          </p:nvPr>
        </p:nvSpPr>
        <p:spPr/>
        <p:txBody>
          <a:bodyPr/>
          <a:lstStyle/>
          <a:p>
            <a:endParaRPr lang="en-US" dirty="0"/>
          </a:p>
          <a:p>
            <a:r>
              <a:rPr lang="en-US" dirty="0"/>
              <a:t>Were you told what it would cost?</a:t>
            </a:r>
          </a:p>
          <a:p>
            <a:r>
              <a:rPr lang="en-US" dirty="0"/>
              <a:t>Did they stay within their budget?</a:t>
            </a:r>
          </a:p>
          <a:p>
            <a:pPr fontAlgn="base"/>
            <a:r>
              <a:rPr lang="en-US" dirty="0"/>
              <a:t>If not, was there an explanation as to what changed and why?</a:t>
            </a:r>
          </a:p>
          <a:p>
            <a:pPr marL="0" indent="0">
              <a:buNone/>
            </a:pPr>
            <a:endParaRPr lang="en-US" dirty="0"/>
          </a:p>
        </p:txBody>
      </p:sp>
    </p:spTree>
    <p:extLst>
      <p:ext uri="{BB962C8B-B14F-4D97-AF65-F5344CB8AC3E}">
        <p14:creationId xmlns:p14="http://schemas.microsoft.com/office/powerpoint/2010/main" val="41090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to Loss Ratio</a:t>
            </a:r>
          </a:p>
        </p:txBody>
      </p:sp>
      <p:sp>
        <p:nvSpPr>
          <p:cNvPr id="3" name="Content Placeholder 2"/>
          <p:cNvSpPr>
            <a:spLocks noGrp="1"/>
          </p:cNvSpPr>
          <p:nvPr>
            <p:ph idx="1"/>
          </p:nvPr>
        </p:nvSpPr>
        <p:spPr/>
        <p:txBody>
          <a:bodyPr/>
          <a:lstStyle/>
          <a:p>
            <a:endParaRPr lang="en-US" dirty="0"/>
          </a:p>
          <a:p>
            <a:r>
              <a:rPr lang="en-US" dirty="0"/>
              <a:t>How did the fees compare with the settlement reached?</a:t>
            </a:r>
          </a:p>
          <a:p>
            <a:pPr fontAlgn="base"/>
            <a:r>
              <a:rPr lang="en-US" dirty="0"/>
              <a:t>What was the timeframe for resolution?</a:t>
            </a:r>
          </a:p>
          <a:p>
            <a:pPr marL="0" indent="0">
              <a:buNone/>
            </a:pPr>
            <a:endParaRPr lang="en-US" dirty="0"/>
          </a:p>
        </p:txBody>
      </p:sp>
    </p:spTree>
    <p:extLst>
      <p:ext uri="{BB962C8B-B14F-4D97-AF65-F5344CB8AC3E}">
        <p14:creationId xmlns:p14="http://schemas.microsoft.com/office/powerpoint/2010/main" val="39135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Analysis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Accuracy</a:t>
            </a:r>
          </a:p>
          <a:p>
            <a:pPr fontAlgn="base"/>
            <a:r>
              <a:rPr lang="en-US" dirty="0"/>
              <a:t>Timeliness</a:t>
            </a:r>
          </a:p>
        </p:txBody>
      </p:sp>
    </p:spTree>
    <p:extLst>
      <p:ext uri="{BB962C8B-B14F-4D97-AF65-F5344CB8AC3E}">
        <p14:creationId xmlns:p14="http://schemas.microsoft.com/office/powerpoint/2010/main" val="26604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Plan of Action</a:t>
            </a:r>
          </a:p>
        </p:txBody>
      </p:sp>
      <p:sp>
        <p:nvSpPr>
          <p:cNvPr id="3" name="Content Placeholder 2"/>
          <p:cNvSpPr>
            <a:spLocks noGrp="1"/>
          </p:cNvSpPr>
          <p:nvPr>
            <p:ph idx="1"/>
          </p:nvPr>
        </p:nvSpPr>
        <p:spPr/>
        <p:txBody>
          <a:bodyPr/>
          <a:lstStyle/>
          <a:p>
            <a:endParaRPr lang="en-US" dirty="0"/>
          </a:p>
          <a:p>
            <a:r>
              <a:rPr lang="en-US" dirty="0"/>
              <a:t>Action Items for Case Resolution</a:t>
            </a:r>
          </a:p>
          <a:p>
            <a:pPr fontAlgn="base"/>
            <a:r>
              <a:rPr lang="en-US" dirty="0"/>
              <a:t>Detailed timelines for same</a:t>
            </a:r>
          </a:p>
          <a:p>
            <a:pPr marL="0" indent="0">
              <a:buNone/>
            </a:pPr>
            <a:endParaRPr lang="en-US" dirty="0"/>
          </a:p>
        </p:txBody>
      </p:sp>
    </p:spTree>
    <p:extLst>
      <p:ext uri="{BB962C8B-B14F-4D97-AF65-F5344CB8AC3E}">
        <p14:creationId xmlns:p14="http://schemas.microsoft.com/office/powerpoint/2010/main" val="2001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and Tailored Solutions</a:t>
            </a:r>
          </a:p>
        </p:txBody>
      </p:sp>
      <p:sp>
        <p:nvSpPr>
          <p:cNvPr id="3" name="Content Placeholder 2"/>
          <p:cNvSpPr>
            <a:spLocks noGrp="1"/>
          </p:cNvSpPr>
          <p:nvPr>
            <p:ph idx="1"/>
          </p:nvPr>
        </p:nvSpPr>
        <p:spPr/>
        <p:txBody>
          <a:bodyPr/>
          <a:lstStyle/>
          <a:p>
            <a:pPr marL="0" indent="0">
              <a:buNone/>
            </a:pPr>
            <a:endParaRPr lang="en-US" dirty="0"/>
          </a:p>
          <a:p>
            <a:r>
              <a:rPr lang="en-US" dirty="0"/>
              <a:t>Did your law firm correctly identify your unique needs?</a:t>
            </a:r>
          </a:p>
          <a:p>
            <a:pPr fontAlgn="base"/>
            <a:r>
              <a:rPr lang="en-US" dirty="0"/>
              <a:t>Did they tailor programs or solutions for you to get your claims to closure?</a:t>
            </a:r>
          </a:p>
          <a:p>
            <a:endParaRPr lang="en-US" dirty="0"/>
          </a:p>
        </p:txBody>
      </p:sp>
    </p:spTree>
    <p:extLst>
      <p:ext uri="{BB962C8B-B14F-4D97-AF65-F5344CB8AC3E}">
        <p14:creationId xmlns:p14="http://schemas.microsoft.com/office/powerpoint/2010/main" val="11586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305</Words>
  <Application>Microsoft Macintosh PowerPoint</Application>
  <PresentationFormat>On-screen Show (16:9)</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Custom Design</vt:lpstr>
      <vt:lpstr>Presented by James W. Stevenson, Jr. of Wiedner &amp; McAuliffe</vt:lpstr>
      <vt:lpstr>Presenter </vt:lpstr>
      <vt:lpstr>PowerPoint Presentation</vt:lpstr>
      <vt:lpstr>PowerPoint Presentation</vt:lpstr>
      <vt:lpstr>Legal Budgeting </vt:lpstr>
      <vt:lpstr>Expense to Loss Ratio</vt:lpstr>
      <vt:lpstr>Exposure Analysis </vt:lpstr>
      <vt:lpstr>Defined Plan of Action</vt:lpstr>
      <vt:lpstr>Creative and Tailored Solutions</vt:lpstr>
      <vt:lpstr>Questions?  Contact Wiedner &amp; McAuliffe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CoreTek</dc:creator>
  <cp:lastModifiedBy>Landis Wiedner</cp:lastModifiedBy>
  <cp:revision>41</cp:revision>
  <dcterms:created xsi:type="dcterms:W3CDTF">2015-08-10T22:14:49Z</dcterms:created>
  <dcterms:modified xsi:type="dcterms:W3CDTF">2021-09-14T16:28:35Z</dcterms:modified>
</cp:coreProperties>
</file>