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sldIdLst>
    <p:sldId id="256" r:id="rId2"/>
    <p:sldId id="258"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3"/>
  </p:normalViewPr>
  <p:slideViewPr>
    <p:cSldViewPr snapToGrid="0" snapToObjects="1" showGuides="1">
      <p:cViewPr varScale="1">
        <p:scale>
          <a:sx n="83" d="100"/>
          <a:sy n="83" d="100"/>
        </p:scale>
        <p:origin x="800" y="52"/>
      </p:cViewPr>
      <p:guideLst>
        <p:guide orient="horz" pos="1620"/>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G-Home-01.png"/>
          <p:cNvPicPr>
            <a:picLocks noChangeAspect="1"/>
          </p:cNvPicPr>
          <p:nvPr userDrawn="1"/>
        </p:nvPicPr>
        <p:blipFill rotWithShape="1">
          <a:blip r:embed="rId2">
            <a:extLst>
              <a:ext uri="{28A0092B-C50C-407E-A947-70E740481C1C}">
                <a14:useLocalDpi xmlns:a14="http://schemas.microsoft.com/office/drawing/2010/main" val="0"/>
              </a:ext>
            </a:extLst>
          </a:blip>
          <a:srcRect l="3196"/>
          <a:stretch/>
        </p:blipFill>
        <p:spPr>
          <a:xfrm>
            <a:off x="321162" y="-43788"/>
            <a:ext cx="8843913" cy="5143500"/>
          </a:xfrm>
          <a:prstGeom prst="rect">
            <a:avLst/>
          </a:prstGeom>
        </p:spPr>
      </p:pic>
      <p:sp>
        <p:nvSpPr>
          <p:cNvPr id="2" name="Title 1"/>
          <p:cNvSpPr>
            <a:spLocks noGrp="1"/>
          </p:cNvSpPr>
          <p:nvPr>
            <p:ph type="ctrTitle" hasCustomPrompt="1"/>
          </p:nvPr>
        </p:nvSpPr>
        <p:spPr>
          <a:xfrm>
            <a:off x="3343728" y="2149475"/>
            <a:ext cx="5763776" cy="422275"/>
          </a:xfrm>
        </p:spPr>
        <p:txBody>
          <a:bodyPr anchor="b">
            <a:normAutofit/>
          </a:bodyPr>
          <a:lstStyle>
            <a:lvl1pPr>
              <a:defRPr sz="11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343728" y="2578488"/>
            <a:ext cx="5763776" cy="1314450"/>
          </a:xfrm>
        </p:spPr>
        <p:txBody>
          <a:bodyPr tIns="0" bIns="0">
            <a:norm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13" name="TextBox 12"/>
          <p:cNvSpPr txBox="1"/>
          <p:nvPr userDrawn="1"/>
        </p:nvSpPr>
        <p:spPr>
          <a:xfrm>
            <a:off x="5038267" y="4823384"/>
            <a:ext cx="3976481" cy="230832"/>
          </a:xfrm>
          <a:prstGeom prst="rect">
            <a:avLst/>
          </a:prstGeom>
          <a:noFill/>
        </p:spPr>
        <p:txBody>
          <a:bodyPr wrap="square" rtlCol="0">
            <a:spAutoFit/>
          </a:bodyPr>
          <a:lstStyle/>
          <a:p>
            <a:pPr algn="r"/>
            <a:r>
              <a:rPr lang="en-US" sz="900" kern="0" spc="200" dirty="0">
                <a:solidFill>
                  <a:srgbClr val="047678"/>
                </a:solidFill>
                <a:latin typeface="Century Gothic"/>
                <a:cs typeface="Century Gothic"/>
              </a:rPr>
              <a:t>WWW.CHICAGOLANDRISKFORUM.ORG</a:t>
            </a:r>
          </a:p>
        </p:txBody>
      </p:sp>
      <p:pic>
        <p:nvPicPr>
          <p:cNvPr id="16" name="Picture 15">
            <a:extLst>
              <a:ext uri="{FF2B5EF4-FFF2-40B4-BE49-F238E27FC236}">
                <a16:creationId xmlns:a16="http://schemas.microsoft.com/office/drawing/2014/main" id="{39FF9804-7A2D-4348-ADAD-695ECD5F5888}"/>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7969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505200" y="480139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7527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468688" y="4780958"/>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5752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61559"/>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347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99806"/>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731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3505200" y="4800203"/>
            <a:ext cx="2133600" cy="273844"/>
          </a:xfrm>
          <a:prstGeom prst="rect">
            <a:avLst/>
          </a:prstGeom>
        </p:spPr>
        <p:txBody>
          <a:bodyPr anchor="b"/>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932AE1-09F3-9F45-9E77-E9E2AAF2E4F4}" type="slidenum">
              <a:rPr lang="en-US" smtClean="0"/>
              <a:pPr/>
              <a:t>‹#›</a:t>
            </a:fld>
            <a:endParaRPr lang="en-US" dirty="0"/>
          </a:p>
        </p:txBody>
      </p:sp>
    </p:spTree>
    <p:extLst>
      <p:ext uri="{BB962C8B-B14F-4D97-AF65-F5344CB8AC3E}">
        <p14:creationId xmlns:p14="http://schemas.microsoft.com/office/powerpoint/2010/main" val="2766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2"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6"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1" name="Picture 10">
            <a:extLst>
              <a:ext uri="{FF2B5EF4-FFF2-40B4-BE49-F238E27FC236}">
                <a16:creationId xmlns:a16="http://schemas.microsoft.com/office/drawing/2014/main" id="{73833C60-058B-4783-8CBA-2E728856A76E}"/>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37229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7"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a:extLst>
              <a:ext uri="{FF2B5EF4-FFF2-40B4-BE49-F238E27FC236}">
                <a16:creationId xmlns:a16="http://schemas.microsoft.com/office/drawing/2014/main" id="{03C83904-4777-413B-B463-68E145B9EAEC}"/>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1913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33799"/>
            <a:ext cx="7772400" cy="102235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8049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8">
            <a:extLst>
              <a:ext uri="{FF2B5EF4-FFF2-40B4-BE49-F238E27FC236}">
                <a16:creationId xmlns:a16="http://schemas.microsoft.com/office/drawing/2014/main" id="{7471FE66-DA6C-4A81-8BB5-11CE8CA95DA0}"/>
              </a:ext>
            </a:extLst>
          </p:cNvPr>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9004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3539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006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52101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1043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949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149462"/>
            <a:ext cx="9144000" cy="207645"/>
          </a:xfrm>
          <a:prstGeom prst="rect">
            <a:avLst/>
          </a:prstGeom>
          <a:gradFill flip="none" rotWithShape="1">
            <a:gsLst>
              <a:gs pos="0">
                <a:schemeClr val="bg1">
                  <a:lumMod val="85000"/>
                </a:schemeClr>
              </a:gs>
              <a:gs pos="100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349806"/>
            <a:ext cx="9144000" cy="793694"/>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3505200" y="4818349"/>
            <a:ext cx="2133600" cy="273844"/>
          </a:xfrm>
          <a:prstGeom prst="rect">
            <a:avLst/>
          </a:prstGeom>
        </p:spPr>
        <p:txBody>
          <a:bodyPr anchor="b"/>
          <a:lstStyle>
            <a:lvl1pPr algn="ctr">
              <a:defRPr sz="1200">
                <a:solidFill>
                  <a:schemeClr val="bg1"/>
                </a:solidFill>
              </a:defRPr>
            </a:lvl1pPr>
          </a:lstStyle>
          <a:p>
            <a:fld id="{85932AE1-09F3-9F45-9E77-E9E2AAF2E4F4}"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838" y="4395792"/>
            <a:ext cx="1152596" cy="734726"/>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2219" y="4541396"/>
            <a:ext cx="777623" cy="467690"/>
          </a:xfrm>
          <a:prstGeom prst="rect">
            <a:avLst/>
          </a:prstGeom>
        </p:spPr>
      </p:pic>
    </p:spTree>
    <p:extLst>
      <p:ext uri="{BB962C8B-B14F-4D97-AF65-F5344CB8AC3E}">
        <p14:creationId xmlns:p14="http://schemas.microsoft.com/office/powerpoint/2010/main" val="7079462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65"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defTabSz="457200" rtl="0" eaLnBrk="1" latinLnBrk="0" hangingPunct="1">
        <a:spcBef>
          <a:spcPct val="0"/>
        </a:spcBef>
        <a:buNone/>
        <a:tabLst/>
        <a:defRPr sz="2200" kern="1200">
          <a:solidFill>
            <a:srgbClr val="047678"/>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September 16, 2021 </a:t>
            </a:r>
          </a:p>
        </p:txBody>
      </p:sp>
      <p:sp>
        <p:nvSpPr>
          <p:cNvPr id="3" name="Subtitle 2"/>
          <p:cNvSpPr>
            <a:spLocks noGrp="1"/>
          </p:cNvSpPr>
          <p:nvPr>
            <p:ph type="subTitle" idx="1"/>
          </p:nvPr>
        </p:nvSpPr>
        <p:spPr/>
        <p:txBody>
          <a:bodyPr/>
          <a:lstStyle/>
          <a:p>
            <a:r>
              <a:rPr lang="en-US" dirty="0"/>
              <a:t>D&amp;O Claim Trends and </a:t>
            </a:r>
            <a:br>
              <a:rPr lang="en-US" dirty="0"/>
            </a:br>
            <a:r>
              <a:rPr lang="en-US" dirty="0"/>
              <a:t>Market Outlook</a:t>
            </a:r>
          </a:p>
        </p:txBody>
      </p:sp>
    </p:spTree>
    <p:extLst>
      <p:ext uri="{BB962C8B-B14F-4D97-AF65-F5344CB8AC3E}">
        <p14:creationId xmlns:p14="http://schemas.microsoft.com/office/powerpoint/2010/main" val="24458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7426-FEC8-4360-875B-950397C42941}"/>
              </a:ext>
            </a:extLst>
          </p:cNvPr>
          <p:cNvSpPr>
            <a:spLocks noGrp="1"/>
          </p:cNvSpPr>
          <p:nvPr>
            <p:ph type="title"/>
          </p:nvPr>
        </p:nvSpPr>
        <p:spPr>
          <a:xfrm>
            <a:off x="457200" y="206375"/>
            <a:ext cx="8229600" cy="857250"/>
          </a:xfrm>
        </p:spPr>
        <p:txBody>
          <a:bodyPr anchor="t">
            <a:normAutofit/>
          </a:bodyPr>
          <a:lstStyle/>
          <a:p>
            <a:r>
              <a:rPr lang="en-US" dirty="0"/>
              <a:t>Panelists</a:t>
            </a:r>
          </a:p>
        </p:txBody>
      </p:sp>
      <p:sp>
        <p:nvSpPr>
          <p:cNvPr id="3" name="Content Placeholder 2">
            <a:extLst>
              <a:ext uri="{FF2B5EF4-FFF2-40B4-BE49-F238E27FC236}">
                <a16:creationId xmlns:a16="http://schemas.microsoft.com/office/drawing/2014/main" id="{1414DE1C-B794-48ED-98DB-DAC9E510D769}"/>
              </a:ext>
            </a:extLst>
          </p:cNvPr>
          <p:cNvSpPr>
            <a:spLocks noGrp="1"/>
          </p:cNvSpPr>
          <p:nvPr>
            <p:ph sz="half" idx="2"/>
          </p:nvPr>
        </p:nvSpPr>
        <p:spPr>
          <a:xfrm>
            <a:off x="1874264" y="823632"/>
            <a:ext cx="2782260" cy="3548583"/>
          </a:xfrm>
        </p:spPr>
        <p:txBody>
          <a:bodyPr>
            <a:normAutofit fontScale="92500" lnSpcReduction="10000"/>
          </a:bodyPr>
          <a:lstStyle/>
          <a:p>
            <a:pPr marL="0" indent="0">
              <a:lnSpc>
                <a:spcPct val="110000"/>
              </a:lnSpc>
              <a:buNone/>
            </a:pPr>
            <a:r>
              <a:rPr lang="en-US" sz="1400" b="1" dirty="0"/>
              <a:t>Jacqueline Waters (Moderator):</a:t>
            </a:r>
            <a:r>
              <a:rPr lang="en-US" sz="1400" dirty="0"/>
              <a:t> Jackie is a Managing Director and Practice Leader within Aon’s Financial Services Group (FSG) Legal &amp; Claims Practice. She co-leads the team of attorneys and claim advocates who manage claims for Aon FSG clients. </a:t>
            </a:r>
          </a:p>
          <a:p>
            <a:pPr marL="0" indent="0">
              <a:lnSpc>
                <a:spcPct val="90000"/>
              </a:lnSpc>
              <a:buNone/>
            </a:pPr>
            <a:endParaRPr lang="en-US" sz="1400" dirty="0"/>
          </a:p>
          <a:p>
            <a:pPr marL="0" indent="0">
              <a:lnSpc>
                <a:spcPct val="110000"/>
              </a:lnSpc>
              <a:buNone/>
            </a:pPr>
            <a:r>
              <a:rPr lang="en-US" sz="1400" b="1" dirty="0"/>
              <a:t>Ross Wheeler: </a:t>
            </a:r>
            <a:r>
              <a:rPr lang="en-US" sz="1400" dirty="0"/>
              <a:t>Ross is the co-leader of the Financial Services Group for the Central Region. He has oversight for the region’s placement of over $600 million in annual premium for financial lines.</a:t>
            </a:r>
            <a:endParaRPr lang="en-US" sz="1400" b="1" dirty="0"/>
          </a:p>
        </p:txBody>
      </p:sp>
      <p:pic>
        <p:nvPicPr>
          <p:cNvPr id="1030" name="Picture 6" descr="DAVID KISTENBROKER">
            <a:extLst>
              <a:ext uri="{FF2B5EF4-FFF2-40B4-BE49-F238E27FC236}">
                <a16:creationId xmlns:a16="http://schemas.microsoft.com/office/drawing/2014/main" id="{A119C771-AFA5-4A92-A878-A4B1CAB488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24" r="2281" b="21700"/>
          <a:stretch/>
        </p:blipFill>
        <p:spPr bwMode="auto">
          <a:xfrm>
            <a:off x="4741046" y="848973"/>
            <a:ext cx="1468389" cy="1671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AREN GOLDEN">
            <a:extLst>
              <a:ext uri="{FF2B5EF4-FFF2-40B4-BE49-F238E27FC236}">
                <a16:creationId xmlns:a16="http://schemas.microsoft.com/office/drawing/2014/main" id="{E56A0C14-1415-4096-A0ED-EA503A3BA9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22"/>
          <a:stretch/>
        </p:blipFill>
        <p:spPr bwMode="auto">
          <a:xfrm>
            <a:off x="4741047" y="2676829"/>
            <a:ext cx="1468389" cy="167131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2820CB5E-D3FD-4602-B7C7-AE9D31014913}"/>
              </a:ext>
            </a:extLst>
          </p:cNvPr>
          <p:cNvSpPr txBox="1">
            <a:spLocks/>
          </p:cNvSpPr>
          <p:nvPr/>
        </p:nvSpPr>
        <p:spPr>
          <a:xfrm>
            <a:off x="6240171" y="789509"/>
            <a:ext cx="2922398" cy="323353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200" b="1" dirty="0"/>
              <a:t>David </a:t>
            </a:r>
            <a:r>
              <a:rPr lang="en-US" sz="1200" b="1" dirty="0" err="1"/>
              <a:t>Kistenbroker</a:t>
            </a:r>
            <a:r>
              <a:rPr lang="en-US" sz="1200" b="1" dirty="0"/>
              <a:t>: </a:t>
            </a:r>
            <a:r>
              <a:rPr lang="en-US" sz="1200" dirty="0"/>
              <a:t>David is Global Co-Chair of White Collar Securities Litigation at Dechert LLP. He represents publicly traded companies and their directors and officers in securities class actions, SEC investigations, internal investigations, and corporate governance disputes.</a:t>
            </a:r>
          </a:p>
          <a:p>
            <a:pPr marL="0" indent="0">
              <a:buFont typeface="Arial"/>
              <a:buNone/>
            </a:pPr>
            <a:endParaRPr lang="en-US" sz="800" b="1" dirty="0"/>
          </a:p>
          <a:p>
            <a:pPr marL="0" indent="0">
              <a:buNone/>
            </a:pPr>
            <a:r>
              <a:rPr lang="en-US" sz="1200" b="1" dirty="0"/>
              <a:t>Karen Golden: </a:t>
            </a:r>
            <a:r>
              <a:rPr lang="en-US" sz="1200" dirty="0"/>
              <a:t>Karen is Director of Global Facilities and Risk Management at Navistar, Inc. She is responsible for all aspects of Navistar’s Risk Management function, including operational risk management, claims management, loss control, and traditional insurance procurement. </a:t>
            </a:r>
            <a:endParaRPr lang="en-US" sz="1200" b="1" dirty="0"/>
          </a:p>
        </p:txBody>
      </p:sp>
      <p:pic>
        <p:nvPicPr>
          <p:cNvPr id="1034" name="Picture 10" descr="JACQUELINE A. WATERS, ESQ">
            <a:extLst>
              <a:ext uri="{FF2B5EF4-FFF2-40B4-BE49-F238E27FC236}">
                <a16:creationId xmlns:a16="http://schemas.microsoft.com/office/drawing/2014/main" id="{09D80A47-778E-4231-9401-DE63AFBA08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17" t="72" r="7980" b="24638"/>
          <a:stretch/>
        </p:blipFill>
        <p:spPr bwMode="auto">
          <a:xfrm>
            <a:off x="295892" y="860546"/>
            <a:ext cx="1493848" cy="1770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3AE307-4B87-4229-8F6E-B073DAF777F8}"/>
              </a:ext>
            </a:extLst>
          </p:cNvPr>
          <p:cNvPicPr>
            <a:picLocks noChangeAspect="1"/>
          </p:cNvPicPr>
          <p:nvPr/>
        </p:nvPicPr>
        <p:blipFill>
          <a:blip r:embed="rId5"/>
          <a:stretch>
            <a:fillRect/>
          </a:stretch>
        </p:blipFill>
        <p:spPr>
          <a:xfrm>
            <a:off x="381804" y="2684514"/>
            <a:ext cx="1314339" cy="1673591"/>
          </a:xfrm>
          <a:prstGeom prst="rect">
            <a:avLst/>
          </a:prstGeom>
        </p:spPr>
      </p:pic>
    </p:spTree>
    <p:extLst>
      <p:ext uri="{BB962C8B-B14F-4D97-AF65-F5344CB8AC3E}">
        <p14:creationId xmlns:p14="http://schemas.microsoft.com/office/powerpoint/2010/main" val="36441210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TotalTime>
  <Words>180</Words>
  <Application>Microsoft Office PowerPoint</Application>
  <PresentationFormat>On-screen Show (16:9)</PresentationFormat>
  <Paragraphs>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Custom Design</vt:lpstr>
      <vt:lpstr>September 16, 2021 </vt:lpstr>
      <vt:lpstr>Panelists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16, 2021</dc:title>
  <dc:creator>Vicki Tran</dc:creator>
  <cp:lastModifiedBy>Vicki Tran</cp:lastModifiedBy>
  <cp:revision>3</cp:revision>
  <dcterms:created xsi:type="dcterms:W3CDTF">2021-09-09T18:25:34Z</dcterms:created>
  <dcterms:modified xsi:type="dcterms:W3CDTF">2021-09-09T20:29:19Z</dcterms:modified>
</cp:coreProperties>
</file>