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22"/>
  </p:notesMasterIdLst>
  <p:sldIdLst>
    <p:sldId id="256" r:id="rId5"/>
    <p:sldId id="257" r:id="rId6"/>
    <p:sldId id="260" r:id="rId7"/>
    <p:sldId id="270" r:id="rId8"/>
    <p:sldId id="274" r:id="rId9"/>
    <p:sldId id="268" r:id="rId10"/>
    <p:sldId id="272" r:id="rId11"/>
    <p:sldId id="271" r:id="rId12"/>
    <p:sldId id="261" r:id="rId13"/>
    <p:sldId id="277" r:id="rId14"/>
    <p:sldId id="264" r:id="rId15"/>
    <p:sldId id="262" r:id="rId16"/>
    <p:sldId id="266" r:id="rId17"/>
    <p:sldId id="267" r:id="rId18"/>
    <p:sldId id="265" r:id="rId19"/>
    <p:sldId id="269" r:id="rId20"/>
    <p:sldId id="258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678"/>
    <a:srgbClr val="FF5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77"/>
  </p:normalViewPr>
  <p:slideViewPr>
    <p:cSldViewPr snapToGrid="0" snapToObjects="1" showGuides="1">
      <p:cViewPr varScale="1">
        <p:scale>
          <a:sx n="120" d="100"/>
          <a:sy n="120" d="100"/>
        </p:scale>
        <p:origin x="200" y="528"/>
      </p:cViewPr>
      <p:guideLst>
        <p:guide orient="horz" pos="162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B0304-1B41-A044-9CEE-8D8F70C35729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1F9F7-FD2C-E246-A8D9-04342521C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7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1F9F7-FD2C-E246-A8D9-04342521C8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3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1F9F7-FD2C-E246-A8D9-04342521C8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7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G-Home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/>
          <a:stretch/>
        </p:blipFill>
        <p:spPr>
          <a:xfrm>
            <a:off x="321162" y="-43788"/>
            <a:ext cx="884391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3728" y="2149475"/>
            <a:ext cx="5763776" cy="422275"/>
          </a:xfrm>
        </p:spPr>
        <p:txBody>
          <a:bodyPr anchor="b"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3728" y="2578488"/>
            <a:ext cx="5763776" cy="1314450"/>
          </a:xfrm>
        </p:spPr>
        <p:txBody>
          <a:bodyPr tIns="0" bIns="0">
            <a:normAutofit/>
          </a:bodyPr>
          <a:lstStyle>
            <a:lvl1pPr marL="0" indent="0" algn="l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038267" y="4823384"/>
            <a:ext cx="39764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kern="0" spc="200" dirty="0">
                <a:solidFill>
                  <a:srgbClr val="047678"/>
                </a:solidFill>
                <a:latin typeface="Century Gothic"/>
                <a:cs typeface="Century Gothic"/>
              </a:rPr>
              <a:t>WWW.CHICAGOLANDRISKFORUM.ORG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FF9804-7A2D-4348-ADAD-695ECD5F5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8267" y="164729"/>
            <a:ext cx="3976481" cy="16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9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4801393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68688" y="4780958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4761559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4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4799806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2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505200" y="4800203"/>
            <a:ext cx="2133600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932AE1-09F3-9F45-9E77-E9E2AAF2E4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7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" y="1857836"/>
            <a:ext cx="9144000" cy="1771849"/>
          </a:xfrm>
          <a:prstGeom prst="rect">
            <a:avLst/>
          </a:prstGeom>
          <a:solidFill>
            <a:srgbClr val="047678"/>
          </a:solidFill>
          <a:ln>
            <a:solidFill>
              <a:srgbClr val="0476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6" y="0"/>
            <a:ext cx="353653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964" y="1876828"/>
            <a:ext cx="5704482" cy="694922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965" y="2588669"/>
            <a:ext cx="5704482" cy="13734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833C60-058B-4783-8CBA-2E728856A7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8267" y="164729"/>
            <a:ext cx="3976481" cy="16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7000">
                <a:schemeClr val="bg1"/>
              </a:gs>
            </a:gsLst>
            <a:lin ang="189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" y="1857836"/>
            <a:ext cx="9144000" cy="1771849"/>
          </a:xfrm>
          <a:prstGeom prst="rect">
            <a:avLst/>
          </a:prstGeom>
          <a:solidFill>
            <a:srgbClr val="047678"/>
          </a:solidFill>
          <a:ln>
            <a:solidFill>
              <a:srgbClr val="0476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7" y="0"/>
            <a:ext cx="353653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964" y="1876828"/>
            <a:ext cx="5704482" cy="694922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965" y="2588669"/>
            <a:ext cx="5704482" cy="13734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C83904-4777-413B-B463-68E145B9EA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8267" y="164729"/>
            <a:ext cx="3976481" cy="16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33799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049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471FE66-DA6C-4A81-8BB5-11CE8CA9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4767262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4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4767262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4767262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1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41E2F65-5496-8448-AC98-6D875DBF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94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49462"/>
            <a:ext cx="9144000" cy="2076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349806"/>
            <a:ext cx="9144000" cy="793694"/>
          </a:xfrm>
          <a:prstGeom prst="rect">
            <a:avLst/>
          </a:prstGeom>
          <a:solidFill>
            <a:srgbClr val="047678"/>
          </a:solidFill>
          <a:ln>
            <a:solidFill>
              <a:srgbClr val="0476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818349"/>
            <a:ext cx="2133600" cy="273844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5932AE1-09F3-9F45-9E77-E9E2AAF2E4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8" y="4395792"/>
            <a:ext cx="1152596" cy="734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19" y="4541396"/>
            <a:ext cx="777623" cy="4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65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tabLst/>
        <a:defRPr sz="2200" kern="1200">
          <a:solidFill>
            <a:srgbClr val="047678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Things Business Interruption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Business Interruption 360º</a:t>
            </a:r>
          </a:p>
        </p:txBody>
      </p:sp>
    </p:spTree>
    <p:extLst>
      <p:ext uri="{BB962C8B-B14F-4D97-AF65-F5344CB8AC3E}">
        <p14:creationId xmlns:p14="http://schemas.microsoft.com/office/powerpoint/2010/main" val="24458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19">
            <a:extLst>
              <a:ext uri="{FF2B5EF4-FFF2-40B4-BE49-F238E27FC236}">
                <a16:creationId xmlns:a16="http://schemas.microsoft.com/office/drawing/2014/main" id="{9EA3A24D-385B-B946-81C2-C3BC98BA0E62}"/>
              </a:ext>
            </a:extLst>
          </p:cNvPr>
          <p:cNvSpPr txBox="1">
            <a:spLocks/>
          </p:cNvSpPr>
          <p:nvPr/>
        </p:nvSpPr>
        <p:spPr>
          <a:xfrm>
            <a:off x="900809" y="449134"/>
            <a:ext cx="5718687" cy="77152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2475" dirty="0">
                <a:solidFill>
                  <a:srgbClr val="047678"/>
                </a:solidFill>
                <a:latin typeface="Century Gothic" panose="020B0502020202020204" pitchFamily="34" charset="0"/>
              </a:rPr>
              <a:t>Claim Life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222AD-03C3-A349-BB07-435B4AB59CE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29" y="2109260"/>
            <a:ext cx="1509573" cy="771526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C249F-923A-844D-8FF0-EA955849F48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74349" y="2360548"/>
            <a:ext cx="268949" cy="268949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4B8F5-81AF-9D42-8156-C682883153D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62470" y="2097423"/>
            <a:ext cx="1509573" cy="795198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8DE3D-7DB2-8A45-8BF8-CD902907676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008828" y="3246778"/>
            <a:ext cx="1504951" cy="771526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D1FDF0-83D5-394B-941D-8E31406B466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018353" y="962216"/>
            <a:ext cx="1485901" cy="771526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023BC-185B-094C-8590-7E091210B49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946918" y="2099735"/>
            <a:ext cx="1504951" cy="790576"/>
          </a:xfrm>
          <a:prstGeom prst="rect">
            <a:avLst/>
          </a:prstGeom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D32C34-4054-C946-AC43-A76B72B0D9A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8900000">
            <a:off x="3681079" y="1807224"/>
            <a:ext cx="411496" cy="230137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CCEFE2-F3C8-CC4B-B0B4-9A8C8F71AEA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3500000">
            <a:off x="3681079" y="2952683"/>
            <a:ext cx="411496" cy="230137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8C9567-01A7-5F4B-A0B6-FD1215560832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511904" y="2325839"/>
            <a:ext cx="1215423" cy="338368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8EDE11-FAAE-8141-BD66-8ED8A8A09C5B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8900000">
            <a:off x="5494220" y="2915739"/>
            <a:ext cx="501248" cy="277183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ABB88C-20C4-244A-9E3F-9470BBAAB359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700000">
            <a:off x="5492382" y="1814867"/>
            <a:ext cx="501248" cy="277183"/>
          </a:xfrm>
          <a:prstGeom prst="rect">
            <a:avLst/>
          </a:prstGeom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99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180E-2DD7-5640-BA47-E97E17DB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Ordinary Payroll?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B7A26-47E1-FB47-A39E-4CD4E723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9667"/>
            <a:ext cx="4114800" cy="2785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Coverage to pay for people to stay home POST LOSS for Non-key employees i.e. </a:t>
            </a:r>
            <a:r>
              <a:rPr lang="en-US" alt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“All payroll” except those of officers, managers, contract &amp; other “important” employees</a:t>
            </a:r>
          </a:p>
          <a:p>
            <a:pPr marL="0" indent="0">
              <a:buNone/>
            </a:pPr>
            <a:endParaRPr lang="en-US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When is Coverage Needed?</a:t>
            </a:r>
          </a:p>
          <a:p>
            <a:pPr marL="685800" lvl="2"/>
            <a:r>
              <a:rPr lang="en-US" alt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Tight employment market</a:t>
            </a:r>
          </a:p>
          <a:p>
            <a:pPr marL="685800" lvl="2"/>
            <a:r>
              <a:rPr lang="en-US" alt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Highly skilled workforce</a:t>
            </a:r>
          </a:p>
          <a:p>
            <a:pPr marL="0" indent="0">
              <a:buNone/>
            </a:pPr>
            <a:endParaRPr lang="en-US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How Many Days Do I need?</a:t>
            </a:r>
          </a:p>
          <a:p>
            <a:pPr marL="685800" lvl="2" indent="-285750"/>
            <a:r>
              <a:rPr lang="en-US" alt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Judgment call based on potential exposure</a:t>
            </a:r>
          </a:p>
          <a:p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2 in 3 Australian payroll managers admit they need more ...">
            <a:extLst>
              <a:ext uri="{FF2B5EF4-FFF2-40B4-BE49-F238E27FC236}">
                <a16:creationId xmlns:a16="http://schemas.microsoft.com/office/drawing/2014/main" id="{C61DBD28-8189-2A40-8A29-DCB2F41F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40" y="1260007"/>
            <a:ext cx="3732828" cy="24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180E-2DD7-5640-BA47-E97E17DB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Contingent BI Exposure</a:t>
            </a:r>
            <a:br>
              <a:rPr lang="en-US" dirty="0"/>
            </a:br>
            <a:endParaRPr lang="en-US" dirty="0"/>
          </a:p>
        </p:txBody>
      </p:sp>
      <p:pic>
        <p:nvPicPr>
          <p:cNvPr id="28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00320EC-B0D4-3944-9234-148B023EF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023" y="925354"/>
            <a:ext cx="6256223" cy="3148121"/>
          </a:xfrm>
        </p:spPr>
      </p:pic>
    </p:spTree>
    <p:extLst>
      <p:ext uri="{BB962C8B-B14F-4D97-AF65-F5344CB8AC3E}">
        <p14:creationId xmlns:p14="http://schemas.microsoft.com/office/powerpoint/2010/main" val="327079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180E-2DD7-5640-BA47-E97E17DB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CBI losses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53BC96-74A7-8340-A3BF-E85D5756C5C1}"/>
              </a:ext>
            </a:extLst>
          </p:cNvPr>
          <p:cNvSpPr/>
          <p:nvPr/>
        </p:nvSpPr>
        <p:spPr>
          <a:xfrm>
            <a:off x="2155576" y="1824953"/>
            <a:ext cx="1548384" cy="11582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C41BFE-7AE7-E94D-94D6-C9AEE91F6A68}"/>
              </a:ext>
            </a:extLst>
          </p:cNvPr>
          <p:cNvSpPr/>
          <p:nvPr/>
        </p:nvSpPr>
        <p:spPr>
          <a:xfrm>
            <a:off x="2025257" y="1754830"/>
            <a:ext cx="1797142" cy="1298486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To Supplier, Customer, or Dependent Property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FB26A6-2EE7-3B4B-8E5E-350C5FE25B42}"/>
              </a:ext>
            </a:extLst>
          </p:cNvPr>
          <p:cNvSpPr/>
          <p:nvPr/>
        </p:nvSpPr>
        <p:spPr>
          <a:xfrm>
            <a:off x="457200" y="1754830"/>
            <a:ext cx="1797142" cy="1298486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Physical Damage or Loss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5AA675-96E0-C646-BBA0-91EAD27A089B}"/>
              </a:ext>
            </a:extLst>
          </p:cNvPr>
          <p:cNvSpPr/>
          <p:nvPr/>
        </p:nvSpPr>
        <p:spPr>
          <a:xfrm>
            <a:off x="6825848" y="1754830"/>
            <a:ext cx="1797142" cy="1298486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Of Type Covered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D31B69-80A9-5147-940E-0D9858EBAE2C}"/>
              </a:ext>
            </a:extLst>
          </p:cNvPr>
          <p:cNvSpPr/>
          <p:nvPr/>
        </p:nvSpPr>
        <p:spPr>
          <a:xfrm>
            <a:off x="3629414" y="1792670"/>
            <a:ext cx="1797142" cy="1298486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For a Defined Indemnity Period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A552BD-44EE-5142-9EB2-9BAF8BBBA430}"/>
              </a:ext>
            </a:extLst>
          </p:cNvPr>
          <p:cNvSpPr/>
          <p:nvPr/>
        </p:nvSpPr>
        <p:spPr>
          <a:xfrm>
            <a:off x="5233571" y="1772644"/>
            <a:ext cx="1797142" cy="1298486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Which Causes an Interruption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BD33E-F139-194F-97F1-7BA31185E5B9}"/>
              </a:ext>
            </a:extLst>
          </p:cNvPr>
          <p:cNvSpPr txBox="1"/>
          <p:nvPr/>
        </p:nvSpPr>
        <p:spPr>
          <a:xfrm>
            <a:off x="2008439" y="669344"/>
            <a:ext cx="473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Contingent Business Interruption Chain Rule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4460DC6A-14D4-5F4C-A0DF-45993CF3BCD5}"/>
              </a:ext>
            </a:extLst>
          </p:cNvPr>
          <p:cNvSpPr/>
          <p:nvPr/>
        </p:nvSpPr>
        <p:spPr>
          <a:xfrm>
            <a:off x="1628426" y="1063625"/>
            <a:ext cx="5921816" cy="497567"/>
          </a:xfrm>
          <a:prstGeom prst="trapezoid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Contingent Business Interruption Chain Rule</a:t>
            </a:r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765899E6-3D28-044B-A7B9-C68ECF35C283}"/>
              </a:ext>
            </a:extLst>
          </p:cNvPr>
          <p:cNvSpPr/>
          <p:nvPr/>
        </p:nvSpPr>
        <p:spPr>
          <a:xfrm flipV="1">
            <a:off x="1628426" y="3328573"/>
            <a:ext cx="5921816" cy="491200"/>
          </a:xfrm>
          <a:prstGeom prst="trapezoid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23484-D50E-494C-A2F5-8294BC17DA76}"/>
              </a:ext>
            </a:extLst>
          </p:cNvPr>
          <p:cNvSpPr txBox="1"/>
          <p:nvPr/>
        </p:nvSpPr>
        <p:spPr>
          <a:xfrm>
            <a:off x="3833121" y="3384483"/>
            <a:ext cx="1497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Insured Loss</a:t>
            </a:r>
          </a:p>
        </p:txBody>
      </p:sp>
    </p:spTree>
    <p:extLst>
      <p:ext uri="{BB962C8B-B14F-4D97-AF65-F5344CB8AC3E}">
        <p14:creationId xmlns:p14="http://schemas.microsoft.com/office/powerpoint/2010/main" val="11794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180E-2DD7-5640-BA47-E97E17DB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890"/>
            <a:ext cx="8229600" cy="857250"/>
          </a:xfrm>
        </p:spPr>
        <p:txBody>
          <a:bodyPr/>
          <a:lstStyle/>
          <a:p>
            <a:r>
              <a:rPr lang="en-US" dirty="0"/>
              <a:t>Cyber Business Interruption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B7A26-47E1-FB47-A39E-4CD4E723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1291"/>
            <a:ext cx="8229600" cy="294931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 Loss = Lost Revenues - Saved Expenses during the POI</a:t>
            </a: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POI = Time to Repair / Restore to full operations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 Trigger is caused by cyber event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Follows same process as property claim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Adjusted by law firms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Internal labor considerations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The Policy (RTP)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5 Myths About Sophisticated Cyber Attacks | FiberPlus Inc">
            <a:extLst>
              <a:ext uri="{FF2B5EF4-FFF2-40B4-BE49-F238E27FC236}">
                <a16:creationId xmlns:a16="http://schemas.microsoft.com/office/drawing/2014/main" id="{A350E22E-129F-A341-8F19-CA7C54AB9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4" b="11854"/>
          <a:stretch/>
        </p:blipFill>
        <p:spPr bwMode="auto">
          <a:xfrm>
            <a:off x="5988709" y="1721238"/>
            <a:ext cx="2098423" cy="21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2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180E-2DD7-5640-BA47-E97E17DB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Expense Exposures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47C18-12A1-4E48-8939-8B5B69081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94032"/>
            <a:ext cx="4038600" cy="3051829"/>
          </a:xfrm>
        </p:spPr>
        <p:txBody>
          <a:bodyPr>
            <a:normAutofit/>
          </a:bodyPr>
          <a:lstStyle/>
          <a:p>
            <a:pPr marL="342900" lvl="3" indent="-342900">
              <a:buFont typeface="+mj-lt"/>
              <a:buAutoNum type="arabicPeriod"/>
              <a:defRPr sz="1500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 of Pocket Expenses supported with documents, such as invoices</a:t>
            </a:r>
          </a:p>
          <a:p>
            <a:pPr marL="342900" lvl="3" indent="-342900">
              <a:buFont typeface="+mj-lt"/>
              <a:buAutoNum type="arabicPeriod"/>
              <a:defRPr sz="1500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Calculated based on statistics with a base period and loss period</a:t>
            </a:r>
          </a:p>
          <a:p>
            <a:pPr marL="342900" lvl="3" indent="-342900">
              <a:buFont typeface="+mj-lt"/>
              <a:buAutoNum type="arabicPeriod"/>
              <a:defRPr sz="1500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Consider inefficiencies, external costs, incremental costs, purchases, variable overheads, freight, fees, etc.</a:t>
            </a:r>
          </a:p>
          <a:p>
            <a:pPr marL="342900" lvl="3" indent="-342900">
              <a:buFont typeface="+mj-lt"/>
              <a:buAutoNum type="arabicPeriod"/>
              <a:defRPr sz="1500"/>
            </a:pP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Does the cost have to reduce the BI loss?</a:t>
            </a:r>
          </a:p>
          <a:p>
            <a:pPr marL="342900" lvl="3" indent="-342900">
              <a:buFont typeface="+mj-lt"/>
              <a:buAutoNum type="arabicPeriod"/>
              <a:defRPr sz="1500"/>
            </a:pP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EE defined as the Excess of “Total” Cost</a:t>
            </a:r>
          </a:p>
          <a:p>
            <a:pPr marL="342900" lvl="3" indent="-342900">
              <a:buFont typeface="+mj-lt"/>
              <a:buAutoNum type="arabicPeriod"/>
              <a:defRPr sz="1500"/>
            </a:pP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The Policy (RTP)</a:t>
            </a:r>
          </a:p>
          <a:p>
            <a:pPr marL="457200" lvl="3" indent="0">
              <a:buNone/>
              <a:defRPr sz="1500"/>
            </a:pP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Extra Expense | Claim Ally | Public Insurance Adjusters ...">
            <a:extLst>
              <a:ext uri="{FF2B5EF4-FFF2-40B4-BE49-F238E27FC236}">
                <a16:creationId xmlns:a16="http://schemas.microsoft.com/office/drawing/2014/main" id="{65FCB08C-0F52-2F42-84B4-1B0267D9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158330"/>
            <a:ext cx="4038601" cy="270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35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Things You Need to Know before Hiring a Web Designer ...">
            <a:extLst>
              <a:ext uri="{FF2B5EF4-FFF2-40B4-BE49-F238E27FC236}">
                <a16:creationId xmlns:a16="http://schemas.microsoft.com/office/drawing/2014/main" id="{66AD5888-2D3E-A84F-9A34-5441E5E2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92" y="1484482"/>
            <a:ext cx="3473356" cy="230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CBEDDE-0D14-CF40-A88D-AA9D43B0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Interruption Essentials for 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0A51-DE57-B34E-8D22-16A9E4010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17" y="1172986"/>
            <a:ext cx="7539317" cy="265494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 Takeaways for Risk Management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Have your team &amp; resources ready before the loss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sure BI values are accurate &amp; consistent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Understand your deductible before the loss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Know the basics &amp; rely upon your experts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Master the property claims process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The Policy (RTP)</a:t>
            </a:r>
          </a:p>
          <a:p>
            <a:pPr>
              <a:spcBef>
                <a:spcPts val="636"/>
              </a:spcBef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Q&amp;A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3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4964" y="2020179"/>
            <a:ext cx="5704482" cy="413341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44965" y="2439811"/>
            <a:ext cx="5704482" cy="1373413"/>
          </a:xfrm>
        </p:spPr>
        <p:txBody>
          <a:bodyPr/>
          <a:lstStyle/>
          <a:p>
            <a:r>
              <a:rPr lang="en-US" dirty="0">
                <a:solidFill>
                  <a:srgbClr val="FF5C39"/>
                </a:solidFill>
              </a:rPr>
              <a:t>RWH Myers &amp; Company</a:t>
            </a:r>
          </a:p>
          <a:p>
            <a:r>
              <a:rPr lang="en-US" sz="1800" b="0" dirty="0">
                <a:latin typeface="Century Gothic" panose="020B0502020202020204" pitchFamily="34" charset="0"/>
              </a:rPr>
              <a:t>SharonWolfe@rwhMyers.com</a:t>
            </a:r>
          </a:p>
          <a:p>
            <a:r>
              <a:rPr lang="en-US" sz="1800" b="0" dirty="0">
                <a:latin typeface="Century Gothic" panose="020B0502020202020204" pitchFamily="34" charset="0"/>
              </a:rPr>
              <a:t>JeffEsper@rwhMyers.com</a:t>
            </a:r>
          </a:p>
        </p:txBody>
      </p:sp>
    </p:spTree>
    <p:extLst>
      <p:ext uri="{BB962C8B-B14F-4D97-AF65-F5344CB8AC3E}">
        <p14:creationId xmlns:p14="http://schemas.microsoft.com/office/powerpoint/2010/main" val="10810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8130"/>
            <a:ext cx="8229600" cy="3411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Interruption Overview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BI Values and why are they important?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to measure a BI Loss?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difference between Gross Profits vs. Gross Earnings?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are BI Claims Settled?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about Ordinary Payroll?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Contingent Business Interruption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are Cyber BI losses different?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does Extra Expense policy wording matter? (Total discussion)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Risk Managers should know about BI</a:t>
            </a:r>
          </a:p>
        </p:txBody>
      </p:sp>
    </p:spTree>
    <p:extLst>
      <p:ext uri="{BB962C8B-B14F-4D97-AF65-F5344CB8AC3E}">
        <p14:creationId xmlns:p14="http://schemas.microsoft.com/office/powerpoint/2010/main" val="41090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180E-2DD7-5640-BA47-E97E17DB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Interruption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B7A26-47E1-FB47-A39E-4CD4E723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93214"/>
            <a:ext cx="8229600" cy="3356249"/>
          </a:xfrm>
        </p:spPr>
        <p:txBody>
          <a:bodyPr>
            <a:normAutofit fontScale="92500" lnSpcReduction="20000"/>
          </a:bodyPr>
          <a:lstStyle/>
          <a:p>
            <a:r>
              <a:rPr lang="en-US" sz="17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Theoretically: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do for the insured what the insured would have done for themselves had no loss occurred.</a:t>
            </a: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Practically: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The insured sustains an economic loss whose recovery is governed by the terms and conditions of the contract of insurance, sprinkled with a hefty dose of subjectivity.</a:t>
            </a: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Property Damage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 Chain Rule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lvl="1">
              <a:defRPr sz="1700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damage (or alternate trigger)</a:t>
            </a:r>
          </a:p>
          <a:p>
            <a:pPr lvl="1">
              <a:defRPr sz="1700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insured property (or contingent/service property)</a:t>
            </a:r>
          </a:p>
          <a:p>
            <a:pPr lvl="1">
              <a:defRPr sz="1700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a covered peril in a covered territory</a:t>
            </a:r>
          </a:p>
          <a:p>
            <a:pPr lvl="1">
              <a:defRPr sz="1700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Causing a necessary disruption</a:t>
            </a:r>
          </a:p>
          <a:p>
            <a:pPr lvl="1">
              <a:defRPr sz="1700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Resulting in an actual loss</a:t>
            </a:r>
          </a:p>
          <a:p>
            <a:pPr lvl="1">
              <a:defRPr sz="1700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During the period of indemnity</a:t>
            </a:r>
          </a:p>
          <a:p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3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6C2-50F4-F645-BC2B-18B1E9C2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963"/>
            <a:ext cx="8229600" cy="857250"/>
          </a:xfrm>
        </p:spPr>
        <p:txBody>
          <a:bodyPr/>
          <a:lstStyle/>
          <a:p>
            <a:r>
              <a:rPr lang="en-US" dirty="0"/>
              <a:t>What are BI Values?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B4232-EF89-6042-BF47-72A83403F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58" y="897893"/>
            <a:ext cx="4962855" cy="3233432"/>
          </a:xfrm>
        </p:spPr>
        <p:txBody>
          <a:bodyPr>
            <a:normAutofit/>
          </a:bodyPr>
          <a:lstStyle/>
          <a:p>
            <a:endParaRPr lang="en-US" sz="1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None/>
            </a:pPr>
            <a:r>
              <a:rPr lang="en-US" alt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A projection of what the business will do during a12 month period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en-US" alt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Calculated differently depending on form</a:t>
            </a:r>
          </a:p>
          <a:p>
            <a:pPr lvl="1"/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Gross Earnings = Annual Net Sales - Direct Variable Expenses</a:t>
            </a:r>
          </a:p>
          <a:p>
            <a:pPr lvl="1"/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Gross Profit (Business Income)  = Annual Net Profit + Fixed Expenses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alt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alt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Policy requirement of most insurance markets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Business Income Worksheet">
            <a:extLst>
              <a:ext uri="{FF2B5EF4-FFF2-40B4-BE49-F238E27FC236}">
                <a16:creationId xmlns:a16="http://schemas.microsoft.com/office/drawing/2014/main" id="{7D477D56-DCD2-F340-AE8D-D47D7960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40" y="801191"/>
            <a:ext cx="2401511" cy="3107387"/>
          </a:xfrm>
          <a:prstGeom prst="rect">
            <a:avLst/>
          </a:prstGeom>
          <a:noFill/>
          <a:ln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7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6C2-50F4-F645-BC2B-18B1E9C2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963"/>
            <a:ext cx="8229600" cy="857250"/>
          </a:xfrm>
        </p:spPr>
        <p:txBody>
          <a:bodyPr/>
          <a:lstStyle/>
          <a:p>
            <a:r>
              <a:rPr lang="en-US" dirty="0"/>
              <a:t>Why are BI Values Important?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B4232-EF89-6042-BF47-72A83403F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58" y="897893"/>
            <a:ext cx="4796154" cy="3178348"/>
          </a:xfrm>
        </p:spPr>
        <p:txBody>
          <a:bodyPr>
            <a:normAutofit fontScale="62500" lnSpcReduction="20000"/>
          </a:bodyPr>
          <a:lstStyle/>
          <a:p>
            <a:endParaRPr lang="en-US" sz="1100" dirty="0"/>
          </a:p>
          <a:p>
            <a:pPr marL="0" lvl="1" indent="0">
              <a:buNone/>
            </a:pPr>
            <a:r>
              <a:rPr lang="en-US" sz="2200" dirty="0">
                <a:solidFill>
                  <a:srgbClr val="5F6062"/>
                </a:solidFill>
              </a:rPr>
              <a:t>PRE-LOSS</a:t>
            </a:r>
          </a:p>
          <a:p>
            <a:r>
              <a:rPr lang="en-US" altLang="en-US" sz="2300" dirty="0">
                <a:solidFill>
                  <a:srgbClr val="5F6062"/>
                </a:solidFill>
              </a:rPr>
              <a:t>To determine annual premium</a:t>
            </a:r>
          </a:p>
          <a:p>
            <a:r>
              <a:rPr lang="en-US" altLang="en-US" sz="2300" dirty="0">
                <a:solidFill>
                  <a:srgbClr val="5F6062"/>
                </a:solidFill>
              </a:rPr>
              <a:t>To allocate premium to business units</a:t>
            </a:r>
          </a:p>
          <a:p>
            <a:r>
              <a:rPr lang="en-US" altLang="en-US" sz="2300" dirty="0">
                <a:solidFill>
                  <a:srgbClr val="5F6062"/>
                </a:solidFill>
              </a:rPr>
              <a:t>To determine Probable Maximum Loss (PML) and Maximum Foreseeable Loss (MFL) yardsticks</a:t>
            </a:r>
          </a:p>
          <a:p>
            <a:r>
              <a:rPr lang="en-US" altLang="en-US" sz="2300" dirty="0">
                <a:solidFill>
                  <a:srgbClr val="5F6062"/>
                </a:solidFill>
              </a:rPr>
              <a:t>To determine </a:t>
            </a:r>
            <a:r>
              <a:rPr lang="en-US" dirty="0">
                <a:solidFill>
                  <a:srgbClr val="5F6062"/>
                </a:solidFill>
              </a:rPr>
              <a:t>Limits, Sublimits, maybe coinsurance</a:t>
            </a:r>
          </a:p>
          <a:p>
            <a:endParaRPr lang="en-US" dirty="0">
              <a:solidFill>
                <a:srgbClr val="5F6062"/>
              </a:solidFill>
            </a:endParaRPr>
          </a:p>
          <a:p>
            <a:pPr marL="0" indent="0">
              <a:buNone/>
            </a:pPr>
            <a:r>
              <a:rPr lang="en-US" altLang="en-US" sz="2300" dirty="0">
                <a:solidFill>
                  <a:srgbClr val="5F6062"/>
                </a:solidFill>
              </a:rPr>
              <a:t>POST LOSS</a:t>
            </a:r>
          </a:p>
          <a:p>
            <a:r>
              <a:rPr lang="en-US" altLang="en-US" sz="2300" dirty="0">
                <a:solidFill>
                  <a:srgbClr val="5F6062"/>
                </a:solidFill>
              </a:rPr>
              <a:t>To determine Average Daily Value (ADV) deductibles</a:t>
            </a:r>
          </a:p>
          <a:p>
            <a:r>
              <a:rPr lang="en-US" altLang="en-US" sz="2300" dirty="0">
                <a:solidFill>
                  <a:srgbClr val="5F6062"/>
                </a:solidFill>
              </a:rPr>
              <a:t>To determine estimate BI loss, may be used to assist in setting loss reserves</a:t>
            </a:r>
          </a:p>
          <a:p>
            <a:pPr marL="0" lvl="1" indent="0">
              <a:buNone/>
            </a:pPr>
            <a:endParaRPr lang="en-US" sz="2300" dirty="0">
              <a:solidFill>
                <a:srgbClr val="5F6062"/>
              </a:solidFill>
            </a:endParaRPr>
          </a:p>
          <a:p>
            <a:endParaRPr lang="en-US" sz="1400" dirty="0"/>
          </a:p>
        </p:txBody>
      </p:sp>
      <p:pic>
        <p:nvPicPr>
          <p:cNvPr id="4098" name="Picture 2" descr="Period of time clipart - Clipground">
            <a:extLst>
              <a:ext uri="{FF2B5EF4-FFF2-40B4-BE49-F238E27FC236}">
                <a16:creationId xmlns:a16="http://schemas.microsoft.com/office/drawing/2014/main" id="{F70060F3-3934-8443-B828-F0E2D4D37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8"/>
          <a:stretch/>
        </p:blipFill>
        <p:spPr bwMode="auto">
          <a:xfrm>
            <a:off x="5399713" y="1212050"/>
            <a:ext cx="3307428" cy="24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7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180E-2DD7-5640-BA47-E97E17DB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BI Values calculated?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B7C5251-5B99-2542-9A28-004964177629}"/>
              </a:ext>
            </a:extLst>
          </p:cNvPr>
          <p:cNvSpPr/>
          <p:nvPr/>
        </p:nvSpPr>
        <p:spPr>
          <a:xfrm>
            <a:off x="4318503" y="1374502"/>
            <a:ext cx="3306726" cy="252124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9292E-3018-E740-8167-67559944863B}"/>
              </a:ext>
            </a:extLst>
          </p:cNvPr>
          <p:cNvSpPr txBox="1"/>
          <p:nvPr/>
        </p:nvSpPr>
        <p:spPr>
          <a:xfrm>
            <a:off x="1865026" y="1410714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Corporate Level P&amp;L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20BD2D-F76F-994A-95E8-8630A5ECFA11}"/>
              </a:ext>
            </a:extLst>
          </p:cNvPr>
          <p:cNvCxnSpPr>
            <a:cxnSpLocks/>
          </p:cNvCxnSpPr>
          <p:nvPr/>
        </p:nvCxnSpPr>
        <p:spPr>
          <a:xfrm>
            <a:off x="4316254" y="1595380"/>
            <a:ext cx="1803886" cy="1743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81F1B0-D7F7-A14E-A966-813586092529}"/>
              </a:ext>
            </a:extLst>
          </p:cNvPr>
          <p:cNvSpPr txBox="1"/>
          <p:nvPr/>
        </p:nvSpPr>
        <p:spPr>
          <a:xfrm>
            <a:off x="1566305" y="2382893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Allocation to Locations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5C1E0C-6CDE-DA46-9814-286220C1B40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317379" y="2567559"/>
            <a:ext cx="2445558" cy="41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0419D2-F9B7-F848-9E16-E7FF46A7C3A2}"/>
              </a:ext>
            </a:extLst>
          </p:cNvPr>
          <p:cNvSpPr txBox="1"/>
          <p:nvPr/>
        </p:nvSpPr>
        <p:spPr>
          <a:xfrm>
            <a:off x="2126060" y="3372507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Exposure Analysis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284D8B-079A-244B-AACD-A57FCE97F0F8}"/>
              </a:ext>
            </a:extLst>
          </p:cNvPr>
          <p:cNvCxnSpPr>
            <a:cxnSpLocks/>
          </p:cNvCxnSpPr>
          <p:nvPr/>
        </p:nvCxnSpPr>
        <p:spPr>
          <a:xfrm>
            <a:off x="4259886" y="3557173"/>
            <a:ext cx="31367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29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6C2-50F4-F645-BC2B-18B1E9C2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18" y="261459"/>
            <a:ext cx="8229600" cy="857250"/>
          </a:xfrm>
        </p:spPr>
        <p:txBody>
          <a:bodyPr/>
          <a:lstStyle/>
          <a:p>
            <a:r>
              <a:rPr lang="en-US" dirty="0"/>
              <a:t>How to Measure a BI Loss?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B4232-EF89-6042-BF47-72A83403F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080" y="837282"/>
            <a:ext cx="5844449" cy="3503364"/>
          </a:xfrm>
        </p:spPr>
        <p:txBody>
          <a:bodyPr>
            <a:normAutofit fontScale="25000" lnSpcReduction="20000"/>
          </a:bodyPr>
          <a:lstStyle/>
          <a:p>
            <a:pPr marL="0" lvl="1" indent="0">
              <a:buNone/>
              <a:defRPr sz="1600"/>
            </a:pPr>
            <a:r>
              <a:rPr lang="en-US" sz="6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 Loss = Lost Revenues - Saved Expenses during the POI</a:t>
            </a:r>
          </a:p>
          <a:p>
            <a:pPr marL="0" lvl="1" indent="0">
              <a:buNone/>
              <a:defRPr sz="1600"/>
            </a:pPr>
            <a:endParaRPr lang="en-US" sz="6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indent="0">
              <a:buNone/>
              <a:defRPr sz="1600"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Period of Indemnity (POI)?</a:t>
            </a:r>
          </a:p>
          <a:p>
            <a:pPr marL="400050" lvl="1" indent="0">
              <a:buNone/>
              <a:defRPr sz="1500"/>
            </a:pPr>
            <a:r>
              <a:rPr lang="en-US" sz="6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Length of Time to Repair “As Was” </a:t>
            </a:r>
          </a:p>
          <a:p>
            <a:pPr marL="400050" lvl="1" indent="0">
              <a:buNone/>
              <a:defRPr sz="1500"/>
            </a:pPr>
            <a:r>
              <a:rPr lang="en-US" sz="6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With “Due Diligence and Dispatch”</a:t>
            </a:r>
          </a:p>
          <a:p>
            <a:pPr marL="400050" lvl="1" indent="0">
              <a:buNone/>
              <a:defRPr sz="1500"/>
            </a:pPr>
            <a:r>
              <a:rPr lang="en-US" sz="6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Possible Extended Period</a:t>
            </a:r>
          </a:p>
          <a:p>
            <a:pPr marL="0" lvl="1" indent="0">
              <a:buNone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Inflows Were Impacted (Revenues)?</a:t>
            </a:r>
          </a:p>
          <a:p>
            <a:pPr marL="457200" lvl="3" indent="0">
              <a:buNone/>
              <a:defRPr sz="1500"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Net Sales Lost due to Occurrence</a:t>
            </a:r>
          </a:p>
          <a:p>
            <a:pPr marL="457200" lvl="3" indent="0">
              <a:buNone/>
              <a:defRPr sz="1500"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Projected Less Actual</a:t>
            </a:r>
          </a:p>
          <a:p>
            <a:pPr marL="457200" lvl="3" indent="0">
              <a:buNone/>
              <a:defRPr sz="1500"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Predicting What Did Not Happen</a:t>
            </a:r>
          </a:p>
          <a:p>
            <a:pPr marL="0" lvl="1" indent="0">
              <a:buNone/>
              <a:defRPr sz="1600"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Expenses Were Saved?</a:t>
            </a:r>
          </a:p>
          <a:p>
            <a:pPr marL="457200" lvl="3" indent="0">
              <a:buNone/>
              <a:defRPr sz="1500"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Projected Less Actual</a:t>
            </a:r>
          </a:p>
          <a:p>
            <a:pPr marL="457200" lvl="3" indent="0">
              <a:buNone/>
              <a:defRPr sz="1500"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“Necessarily Continued”</a:t>
            </a:r>
          </a:p>
          <a:p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Period of time clipart - Clipground">
            <a:extLst>
              <a:ext uri="{FF2B5EF4-FFF2-40B4-BE49-F238E27FC236}">
                <a16:creationId xmlns:a16="http://schemas.microsoft.com/office/drawing/2014/main" id="{F70060F3-3934-8443-B828-F0E2D4D37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8"/>
          <a:stretch/>
        </p:blipFill>
        <p:spPr bwMode="auto">
          <a:xfrm>
            <a:off x="5719324" y="1559320"/>
            <a:ext cx="3307428" cy="24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5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6C2-50F4-F645-BC2B-18B1E9C2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64806"/>
          </a:xfrm>
        </p:spPr>
        <p:txBody>
          <a:bodyPr>
            <a:normAutofit/>
          </a:bodyPr>
          <a:lstStyle/>
          <a:p>
            <a:r>
              <a:rPr lang="en-US" dirty="0"/>
              <a:t>Gross Earnings vs. Gross Profit:  Which form is Right for You?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51FF7E-55ED-454C-814A-DEBC782CE23E}"/>
              </a:ext>
            </a:extLst>
          </p:cNvPr>
          <p:cNvSpPr/>
          <p:nvPr/>
        </p:nvSpPr>
        <p:spPr>
          <a:xfrm>
            <a:off x="489099" y="643584"/>
            <a:ext cx="8050306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Gross Earnings: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Typically, more appropriate for manufacturing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BI Loss = Sales value of lost production less saved expenses during the POI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POI is the time to repair or replace damaged property with due diligence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Can be supplemented with extended period (EPOI)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Profits considered earned at the time of production</a:t>
            </a:r>
          </a:p>
          <a:p>
            <a:pPr lvl="1"/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Gross Profits (aka Loss of Profits)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Typically, more appropriate for mercantile or retail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BI Loss = Lost sales less saved expenses during the POI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POI is specific to your policy, generally 12 months.  But read your policy carefully because these forms have been changing considerably over the past few years.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Essentially follows GAAP accounting</a:t>
            </a:r>
          </a:p>
          <a:p>
            <a:pPr lvl="1"/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Main difference is production vs. sales and the POI but the implications of choosing one over the other can dramatically affect the outcome of your claim. </a:t>
            </a:r>
          </a:p>
          <a:p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Read The Policy (RTP)</a:t>
            </a:r>
          </a:p>
        </p:txBody>
      </p:sp>
    </p:spTree>
    <p:extLst>
      <p:ext uri="{BB962C8B-B14F-4D97-AF65-F5344CB8AC3E}">
        <p14:creationId xmlns:p14="http://schemas.microsoft.com/office/powerpoint/2010/main" val="24269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180E-2DD7-5640-BA47-E97E17DB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03754" cy="509721"/>
          </a:xfrm>
        </p:spPr>
        <p:txBody>
          <a:bodyPr/>
          <a:lstStyle/>
          <a:p>
            <a:r>
              <a:rPr lang="en-US" dirty="0"/>
              <a:t>How to Settle a BI Claim?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CAC3E-39CD-E740-877F-3F74499C269F}"/>
              </a:ext>
            </a:extLst>
          </p:cNvPr>
          <p:cNvSpPr/>
          <p:nvPr/>
        </p:nvSpPr>
        <p:spPr>
          <a:xfrm>
            <a:off x="457200" y="782141"/>
            <a:ext cx="500716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1. Understand the Process / People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entury Gothic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2. Know Your Overall Objectives: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Maximize Insurance Recovery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Maintain Cash Flow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Accelerate Claims Process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Minimize Unnecessary Effort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Century Gothic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3. How to Achieve Objectives?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Understand the Loss &amp; the Process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Formulate a Plan of Action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Obtain Advance Payments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Simplify Adjustment Process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Prepare an Effective Claim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</a:rPr>
              <a:t>Manage Settlement Function</a:t>
            </a:r>
          </a:p>
        </p:txBody>
      </p:sp>
      <p:pic>
        <p:nvPicPr>
          <p:cNvPr id="9" name="Picture 2" descr="Period of time clipart - Clipground">
            <a:extLst>
              <a:ext uri="{FF2B5EF4-FFF2-40B4-BE49-F238E27FC236}">
                <a16:creationId xmlns:a16="http://schemas.microsoft.com/office/drawing/2014/main" id="{9B8423D1-CFD7-4D4F-8656-E8A5C2821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8"/>
          <a:stretch/>
        </p:blipFill>
        <p:spPr bwMode="auto">
          <a:xfrm>
            <a:off x="5031252" y="1135609"/>
            <a:ext cx="3307428" cy="24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115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3F7399D789340A39420F9F133016F" ma:contentTypeVersion="12" ma:contentTypeDescription="Create a new document." ma:contentTypeScope="" ma:versionID="47c6a2df16f2bcac443ac330dee61ed8">
  <xsd:schema xmlns:xsd="http://www.w3.org/2001/XMLSchema" xmlns:xs="http://www.w3.org/2001/XMLSchema" xmlns:p="http://schemas.microsoft.com/office/2006/metadata/properties" xmlns:ns2="c05172dc-70e2-4ab4-8f03-c5af4d9637c1" xmlns:ns3="d806b2a8-d82a-4647-84c6-89aa786031dd" targetNamespace="http://schemas.microsoft.com/office/2006/metadata/properties" ma:root="true" ma:fieldsID="cf93bcd3579fd0aa8d3d2c9b70eee018" ns2:_="" ns3:_="">
    <xsd:import namespace="c05172dc-70e2-4ab4-8f03-c5af4d9637c1"/>
    <xsd:import namespace="d806b2a8-d82a-4647-84c6-89aa78603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172dc-70e2-4ab4-8f03-c5af4d963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6b2a8-d82a-4647-84c6-89aa78603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3E4831-4709-44C5-A837-5C0C3CFFB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5172dc-70e2-4ab4-8f03-c5af4d9637c1"/>
    <ds:schemaRef ds:uri="d806b2a8-d82a-4647-84c6-89aa78603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0FC1B3-373D-46F7-AD0A-0645965372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DC517C-6DB7-40A4-AABD-F0D75C0893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20973</TotalTime>
  <Words>946</Words>
  <Application>Microsoft Macintosh PowerPoint</Application>
  <PresentationFormat>On-screen Show (16:9)</PresentationFormat>
  <Paragraphs>147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Custom Design</vt:lpstr>
      <vt:lpstr>All Things Business Interruption</vt:lpstr>
      <vt:lpstr>Agenda</vt:lpstr>
      <vt:lpstr>Business Interruption Overview</vt:lpstr>
      <vt:lpstr>What are BI Values?</vt:lpstr>
      <vt:lpstr>Why are BI Values Important?</vt:lpstr>
      <vt:lpstr>How are BI Values calculated?</vt:lpstr>
      <vt:lpstr>How to Measure a BI Loss?</vt:lpstr>
      <vt:lpstr>Gross Earnings vs. Gross Profit:  Which form is Right for You?</vt:lpstr>
      <vt:lpstr>How to Settle a BI Claim?</vt:lpstr>
      <vt:lpstr>PowerPoint Presentation</vt:lpstr>
      <vt:lpstr>What about Ordinary Payroll?</vt:lpstr>
      <vt:lpstr>Contingent BI Exposure </vt:lpstr>
      <vt:lpstr>CBI losses</vt:lpstr>
      <vt:lpstr>Cyber Business Interruption</vt:lpstr>
      <vt:lpstr>Extra Expense Exposures</vt:lpstr>
      <vt:lpstr>Business Interruption Essentials for Risk Management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CoreTek</dc:creator>
  <cp:lastModifiedBy>Jeff Esper</cp:lastModifiedBy>
  <cp:revision>49</cp:revision>
  <dcterms:created xsi:type="dcterms:W3CDTF">2015-08-10T22:14:49Z</dcterms:created>
  <dcterms:modified xsi:type="dcterms:W3CDTF">2021-09-14T19:40:35Z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0x010100D8F3F7399D789340A39420F9F133016F</vt:lpwstr>
  </property>
</Properties>
</file>