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sldIdLst>
    <p:sldId id="258" r:id="rId2"/>
    <p:sldId id="261" r:id="rId3"/>
    <p:sldId id="260" r:id="rId4"/>
    <p:sldId id="259" r:id="rId5"/>
    <p:sldId id="262" r:id="rId6"/>
    <p:sldId id="273" r:id="rId7"/>
    <p:sldId id="269" r:id="rId8"/>
    <p:sldId id="271" r:id="rId9"/>
    <p:sldId id="272" r:id="rId10"/>
    <p:sldId id="265" r:id="rId11"/>
    <p:sldId id="267" r:id="rId12"/>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6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8"/>
  </p:normalViewPr>
  <p:slideViewPr>
    <p:cSldViewPr snapToGrid="0" snapToObjects="1" showGuides="1">
      <p:cViewPr>
        <p:scale>
          <a:sx n="77" d="100"/>
          <a:sy n="77" d="100"/>
        </p:scale>
        <p:origin x="-108" y="-396"/>
      </p:cViewPr>
      <p:guideLst>
        <p:guide orient="horz" pos="1620"/>
        <p:guide pos="28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G-Home-01.png"/>
          <p:cNvPicPr>
            <a:picLocks noChangeAspect="1"/>
          </p:cNvPicPr>
          <p:nvPr userDrawn="1"/>
        </p:nvPicPr>
        <p:blipFill rotWithShape="1">
          <a:blip r:embed="rId2">
            <a:extLst>
              <a:ext uri="{28A0092B-C50C-407E-A947-70E740481C1C}">
                <a14:useLocalDpi xmlns:a14="http://schemas.microsoft.com/office/drawing/2010/main" val="0"/>
              </a:ext>
            </a:extLst>
          </a:blip>
          <a:srcRect l="3196"/>
          <a:stretch/>
        </p:blipFill>
        <p:spPr>
          <a:xfrm>
            <a:off x="321162" y="-43788"/>
            <a:ext cx="8843913" cy="5143500"/>
          </a:xfrm>
          <a:prstGeom prst="rect">
            <a:avLst/>
          </a:prstGeom>
        </p:spPr>
      </p:pic>
      <p:sp>
        <p:nvSpPr>
          <p:cNvPr id="2" name="Title 1"/>
          <p:cNvSpPr>
            <a:spLocks noGrp="1"/>
          </p:cNvSpPr>
          <p:nvPr>
            <p:ph type="ctrTitle" hasCustomPrompt="1"/>
          </p:nvPr>
        </p:nvSpPr>
        <p:spPr>
          <a:xfrm>
            <a:off x="3343728" y="2149475"/>
            <a:ext cx="5763776" cy="422275"/>
          </a:xfrm>
        </p:spPr>
        <p:txBody>
          <a:bodyPr anchor="b">
            <a:normAutofit/>
          </a:bodyPr>
          <a:lstStyle>
            <a:lvl1pPr>
              <a:defRPr sz="11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3343728" y="2578488"/>
            <a:ext cx="5763776" cy="1314450"/>
          </a:xfrm>
        </p:spPr>
        <p:txBody>
          <a:bodyPr tIns="0" bIns="0">
            <a:norm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13" name="TextBox 12"/>
          <p:cNvSpPr txBox="1"/>
          <p:nvPr userDrawn="1"/>
        </p:nvSpPr>
        <p:spPr>
          <a:xfrm>
            <a:off x="5038267" y="4823384"/>
            <a:ext cx="3976481" cy="230832"/>
          </a:xfrm>
          <a:prstGeom prst="rect">
            <a:avLst/>
          </a:prstGeom>
          <a:noFill/>
        </p:spPr>
        <p:txBody>
          <a:bodyPr wrap="square" rtlCol="0">
            <a:spAutoFit/>
          </a:bodyPr>
          <a:lstStyle/>
          <a:p>
            <a:pPr algn="r"/>
            <a:r>
              <a:rPr lang="en-US" sz="900" kern="0" spc="200" dirty="0">
                <a:solidFill>
                  <a:srgbClr val="047678"/>
                </a:solidFill>
                <a:latin typeface="Century Gothic"/>
                <a:cs typeface="Century Gothic"/>
              </a:rPr>
              <a:t>WWW.CHICAGOLANDRISKFORUM.ORG</a:t>
            </a:r>
          </a:p>
        </p:txBody>
      </p:sp>
      <p:pic>
        <p:nvPicPr>
          <p:cNvPr id="6" name="Picture 5"/>
          <p:cNvPicPr>
            <a:picLocks noChangeAspect="1"/>
          </p:cNvPicPr>
          <p:nvPr userDrawn="1"/>
        </p:nvPicPr>
        <p:blipFill>
          <a:blip r:embed="rId3"/>
          <a:stretch>
            <a:fillRect/>
          </a:stretch>
        </p:blipFill>
        <p:spPr>
          <a:xfrm>
            <a:off x="6202547" y="507196"/>
            <a:ext cx="2812201" cy="1177056"/>
          </a:xfrm>
          <a:prstGeom prst="rect">
            <a:avLst/>
          </a:prstGeom>
        </p:spPr>
      </p:pic>
    </p:spTree>
    <p:extLst>
      <p:ext uri="{BB962C8B-B14F-4D97-AF65-F5344CB8AC3E}">
        <p14:creationId xmlns:p14="http://schemas.microsoft.com/office/powerpoint/2010/main" val="79699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F63728B-ACE9-664A-8735-03EC5DD55332}" type="datetimeFigureOut">
              <a:rPr lang="en-US" smtClean="0"/>
              <a:t>10/4/2019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7527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F63728B-ACE9-664A-8735-03EC5DD55332}" type="datetimeFigureOut">
              <a:rPr lang="en-US" smtClean="0"/>
              <a:t>10/4/2019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57525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F63728B-ACE9-664A-8735-03EC5DD55332}" type="datetimeFigureOut">
              <a:rPr lang="en-US" smtClean="0"/>
              <a:t>10/4/2019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43474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F63728B-ACE9-664A-8735-03EC5DD55332}" type="datetimeFigureOut">
              <a:rPr lang="en-US" smtClean="0"/>
              <a:t>10/4/2019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373122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3505200" y="4818349"/>
            <a:ext cx="2133600" cy="273844"/>
          </a:xfrm>
          <a:prstGeom prst="rect">
            <a:avLst/>
          </a:prstGeom>
        </p:spPr>
        <p:txBody>
          <a:bodyPr anchor="b"/>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932AE1-09F3-9F45-9E77-E9E2AAF2E4F4}" type="slidenum">
              <a:rPr lang="en-US" smtClean="0"/>
              <a:pPr/>
              <a:t>‹#›</a:t>
            </a:fld>
            <a:endParaRPr lang="en-US"/>
          </a:p>
        </p:txBody>
      </p:sp>
    </p:spTree>
    <p:extLst>
      <p:ext uri="{BB962C8B-B14F-4D97-AF65-F5344CB8AC3E}">
        <p14:creationId xmlns:p14="http://schemas.microsoft.com/office/powerpoint/2010/main" val="27667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p:cNvSpPr/>
          <p:nvPr userDrawn="1"/>
        </p:nvSpPr>
        <p:spPr>
          <a:xfrm>
            <a:off x="2"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 y="1857836"/>
            <a:ext cx="9144000" cy="1771849"/>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6" y="0"/>
            <a:ext cx="3536536" cy="5143500"/>
          </a:xfrm>
          <a:prstGeom prst="rect">
            <a:avLst/>
          </a:prstGeom>
        </p:spPr>
      </p:pic>
      <p:sp>
        <p:nvSpPr>
          <p:cNvPr id="2" name="Title 1"/>
          <p:cNvSpPr>
            <a:spLocks noGrp="1"/>
          </p:cNvSpPr>
          <p:nvPr>
            <p:ph type="title"/>
          </p:nvPr>
        </p:nvSpPr>
        <p:spPr>
          <a:xfrm>
            <a:off x="3344964" y="1876828"/>
            <a:ext cx="5704482" cy="694922"/>
          </a:xfrm>
        </p:spPr>
        <p:txBody>
          <a:bodyPr anchor="b">
            <a:normAutofit/>
          </a:bodyPr>
          <a:lstStyle>
            <a:lvl1pPr>
              <a:defRPr sz="1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4965" y="2588669"/>
            <a:ext cx="5704482" cy="1373413"/>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0" name="Picture 9"/>
          <p:cNvPicPr>
            <a:picLocks noChangeAspect="1"/>
          </p:cNvPicPr>
          <p:nvPr userDrawn="1"/>
        </p:nvPicPr>
        <p:blipFill>
          <a:blip r:embed="rId3"/>
          <a:stretch>
            <a:fillRect/>
          </a:stretch>
        </p:blipFill>
        <p:spPr>
          <a:xfrm>
            <a:off x="6202547" y="507196"/>
            <a:ext cx="2812201" cy="1177056"/>
          </a:xfrm>
          <a:prstGeom prst="rect">
            <a:avLst/>
          </a:prstGeom>
        </p:spPr>
      </p:pic>
    </p:spTree>
    <p:extLst>
      <p:ext uri="{BB962C8B-B14F-4D97-AF65-F5344CB8AC3E}">
        <p14:creationId xmlns:p14="http://schemas.microsoft.com/office/powerpoint/2010/main" val="372294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p:cNvSpPr/>
          <p:nvPr userDrawn="1"/>
        </p:nvSpPr>
        <p:spPr>
          <a:xfrm>
            <a:off x="1"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 y="1857836"/>
            <a:ext cx="9144000" cy="1771849"/>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7" y="0"/>
            <a:ext cx="3536536" cy="5143500"/>
          </a:xfrm>
          <a:prstGeom prst="rect">
            <a:avLst/>
          </a:prstGeom>
        </p:spPr>
      </p:pic>
      <p:sp>
        <p:nvSpPr>
          <p:cNvPr id="2" name="Title 1"/>
          <p:cNvSpPr>
            <a:spLocks noGrp="1"/>
          </p:cNvSpPr>
          <p:nvPr>
            <p:ph type="title"/>
          </p:nvPr>
        </p:nvSpPr>
        <p:spPr>
          <a:xfrm>
            <a:off x="3344964" y="1876828"/>
            <a:ext cx="5704482" cy="694922"/>
          </a:xfrm>
        </p:spPr>
        <p:txBody>
          <a:bodyPr anchor="b">
            <a:normAutofit/>
          </a:bodyPr>
          <a:lstStyle>
            <a:lvl1pPr>
              <a:defRPr sz="1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4965" y="2588669"/>
            <a:ext cx="5704482" cy="1373413"/>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8" name="Picture 7"/>
          <p:cNvPicPr>
            <a:picLocks noChangeAspect="1"/>
          </p:cNvPicPr>
          <p:nvPr userDrawn="1"/>
        </p:nvPicPr>
        <p:blipFill>
          <a:blip r:embed="rId3"/>
          <a:stretch>
            <a:fillRect/>
          </a:stretch>
        </p:blipFill>
        <p:spPr>
          <a:xfrm>
            <a:off x="6202547" y="507196"/>
            <a:ext cx="2812201" cy="1177056"/>
          </a:xfrm>
          <a:prstGeom prst="rect">
            <a:avLst/>
          </a:prstGeom>
        </p:spPr>
      </p:pic>
    </p:spTree>
    <p:extLst>
      <p:ext uri="{BB962C8B-B14F-4D97-AF65-F5344CB8AC3E}">
        <p14:creationId xmlns:p14="http://schemas.microsoft.com/office/powerpoint/2010/main" val="191308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2F63728B-ACE9-664A-8735-03EC5DD55332}" type="datetimeFigureOut">
              <a:rPr lang="en-US" smtClean="0"/>
              <a:t>10/4/2019</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90046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2F63728B-ACE9-664A-8735-03EC5DD55332}" type="datetimeFigureOut">
              <a:rPr lang="en-US" smtClean="0"/>
              <a:t>10/4/2019</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35394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2F63728B-ACE9-664A-8735-03EC5DD55332}" type="datetimeFigureOut">
              <a:rPr lang="en-US" smtClean="0"/>
              <a:t>10/4/2019</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0068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2F63728B-ACE9-664A-8735-03EC5DD55332}" type="datetimeFigureOut">
              <a:rPr lang="en-US" smtClean="0"/>
              <a:t>10/4/2019</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352101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2F63728B-ACE9-664A-8735-03EC5DD55332}" type="datetimeFigureOut">
              <a:rPr lang="en-US" smtClean="0"/>
              <a:t>10/4/2019</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410430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2949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149462"/>
            <a:ext cx="9144000" cy="207645"/>
          </a:xfrm>
          <a:prstGeom prst="rect">
            <a:avLst/>
          </a:prstGeom>
          <a:gradFill flip="none" rotWithShape="1">
            <a:gsLst>
              <a:gs pos="0">
                <a:schemeClr val="bg1">
                  <a:lumMod val="85000"/>
                </a:schemeClr>
              </a:gs>
              <a:gs pos="100000">
                <a:srgbClr val="FFFFFF">
                  <a:alpha val="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349806"/>
            <a:ext cx="9144000" cy="793694"/>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3505200" y="4818349"/>
            <a:ext cx="2133600" cy="273844"/>
          </a:xfrm>
          <a:prstGeom prst="rect">
            <a:avLst/>
          </a:prstGeom>
        </p:spPr>
        <p:txBody>
          <a:bodyPr anchor="b"/>
          <a:lstStyle>
            <a:lvl1pPr algn="ctr">
              <a:defRPr sz="1200">
                <a:solidFill>
                  <a:schemeClr val="bg1"/>
                </a:solidFill>
              </a:defRPr>
            </a:lvl1pPr>
          </a:lstStyle>
          <a:p>
            <a:fld id="{85932AE1-09F3-9F45-9E77-E9E2AAF2E4F4}" type="slidenum">
              <a:rPr lang="en-US" smtClean="0"/>
              <a:pPr/>
              <a:t>‹#›</a:t>
            </a:fld>
            <a:endParaRPr lang="en-US"/>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9838" y="4395792"/>
            <a:ext cx="1152596" cy="734726"/>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22219" y="4541396"/>
            <a:ext cx="777623" cy="467690"/>
          </a:xfrm>
          <a:prstGeom prst="rect">
            <a:avLst/>
          </a:prstGeom>
        </p:spPr>
      </p:pic>
    </p:spTree>
    <p:extLst>
      <p:ext uri="{BB962C8B-B14F-4D97-AF65-F5344CB8AC3E}">
        <p14:creationId xmlns:p14="http://schemas.microsoft.com/office/powerpoint/2010/main" val="7079462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65"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defTabSz="457200" rtl="0" eaLnBrk="1" latinLnBrk="0" hangingPunct="1">
        <a:spcBef>
          <a:spcPct val="0"/>
        </a:spcBef>
        <a:buNone/>
        <a:tabLst/>
        <a:defRPr sz="2200" kern="1200">
          <a:solidFill>
            <a:srgbClr val="047678"/>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F53B087-89AF-D345-A87D-355AABBA62F8}"/>
              </a:ext>
            </a:extLst>
          </p:cNvPr>
          <p:cNvPicPr>
            <a:picLocks noChangeAspect="1"/>
          </p:cNvPicPr>
          <p:nvPr/>
        </p:nvPicPr>
        <p:blipFill>
          <a:blip r:embed="rId2"/>
          <a:stretch>
            <a:fillRect/>
          </a:stretch>
        </p:blipFill>
        <p:spPr>
          <a:xfrm>
            <a:off x="7715026" y="436323"/>
            <a:ext cx="1350914" cy="1350914"/>
          </a:xfrm>
          <a:prstGeom prst="rect">
            <a:avLst/>
          </a:prstGeom>
        </p:spPr>
      </p:pic>
      <p:sp>
        <p:nvSpPr>
          <p:cNvPr id="7" name="Subtitle 2"/>
          <p:cNvSpPr txBox="1">
            <a:spLocks/>
          </p:cNvSpPr>
          <p:nvPr/>
        </p:nvSpPr>
        <p:spPr>
          <a:xfrm>
            <a:off x="3302164" y="1882068"/>
            <a:ext cx="5763776" cy="981147"/>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400" b="1" kern="1200">
                <a:solidFill>
                  <a:schemeClr val="bg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bg1"/>
                </a:solidFill>
                <a:latin typeface="Century Gothic"/>
                <a:ea typeface="+mn-ea"/>
                <a:cs typeface="Century Gothic"/>
              </a:defRPr>
            </a:lvl2pPr>
            <a:lvl3pPr marL="1143000" indent="-228600" algn="l" defTabSz="457200" rtl="0" eaLnBrk="1" latinLnBrk="0" hangingPunct="1">
              <a:spcBef>
                <a:spcPct val="20000"/>
              </a:spcBef>
              <a:buFont typeface="Arial"/>
              <a:buChar char="•"/>
              <a:defRPr sz="1400" kern="1200">
                <a:solidFill>
                  <a:schemeClr val="bg1"/>
                </a:solidFill>
                <a:latin typeface="Century Gothic"/>
                <a:ea typeface="+mn-ea"/>
                <a:cs typeface="Century Gothic"/>
              </a:defRPr>
            </a:lvl3pPr>
            <a:lvl4pPr marL="1600200" indent="-228600" algn="l" defTabSz="457200" rtl="0" eaLnBrk="1" latinLnBrk="0" hangingPunct="1">
              <a:spcBef>
                <a:spcPct val="20000"/>
              </a:spcBef>
              <a:buFont typeface="Arial"/>
              <a:buChar char="–"/>
              <a:defRPr sz="1200" kern="1200">
                <a:solidFill>
                  <a:schemeClr val="bg1"/>
                </a:solidFill>
                <a:latin typeface="Century Gothic"/>
                <a:ea typeface="+mn-ea"/>
                <a:cs typeface="Century Gothic"/>
              </a:defRPr>
            </a:lvl4pPr>
            <a:lvl5pPr marL="2057400" indent="-228600" algn="l" defTabSz="457200" rtl="0" eaLnBrk="1" latinLnBrk="0" hangingPunct="1">
              <a:spcBef>
                <a:spcPct val="20000"/>
              </a:spcBef>
              <a:buFont typeface="Arial"/>
              <a:buChar char="»"/>
              <a:defRPr sz="1200" kern="1200">
                <a:solidFill>
                  <a:schemeClr val="bg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Using Data to Measure Law Firm Performance </a:t>
            </a:r>
          </a:p>
        </p:txBody>
      </p:sp>
      <p:sp>
        <p:nvSpPr>
          <p:cNvPr id="8" name="Title 1"/>
          <p:cNvSpPr txBox="1">
            <a:spLocks/>
          </p:cNvSpPr>
          <p:nvPr/>
        </p:nvSpPr>
        <p:spPr>
          <a:xfrm>
            <a:off x="3302164" y="2863215"/>
            <a:ext cx="4643231" cy="679151"/>
          </a:xfrm>
          <a:prstGeom prst="rect">
            <a:avLst/>
          </a:prstGeom>
        </p:spPr>
        <p:txBody>
          <a:bodyPr vert="horz" lIns="91440" tIns="45720" rIns="91440" bIns="45720" rtlCol="0" anchor="b">
            <a:normAutofit fontScale="90000" lnSpcReduction="20000"/>
          </a:bodyPr>
          <a:lstStyle>
            <a:lvl1pPr algn="l" defTabSz="457200" rtl="0" eaLnBrk="1" latinLnBrk="0" hangingPunct="1">
              <a:spcBef>
                <a:spcPct val="0"/>
              </a:spcBef>
              <a:buNone/>
              <a:tabLst/>
              <a:defRPr sz="1200" kern="1200">
                <a:solidFill>
                  <a:schemeClr val="bg1"/>
                </a:solidFill>
                <a:latin typeface="Century Gothic"/>
                <a:ea typeface="+mj-ea"/>
                <a:cs typeface="Century Gothic"/>
              </a:defRPr>
            </a:lvl1pPr>
          </a:lstStyle>
          <a:p>
            <a:r>
              <a:rPr lang="en-US" dirty="0"/>
              <a:t>-Christopher Carucci, Client Executive Director, Gallagher Bassett</a:t>
            </a:r>
            <a:br>
              <a:rPr lang="en-US" dirty="0"/>
            </a:br>
            <a:r>
              <a:rPr lang="en-US" dirty="0"/>
              <a:t>-Jim Stevenson, Managing Partner, Wiedner &amp; McAuliffe</a:t>
            </a:r>
            <a:br>
              <a:rPr lang="en-US" dirty="0"/>
            </a:br>
            <a:r>
              <a:rPr lang="en-US" dirty="0"/>
              <a:t>-Janice Van Allen, Senior Director of Risk Management, Walmart</a:t>
            </a:r>
            <a:br>
              <a:rPr lang="en-US" dirty="0"/>
            </a:br>
            <a:endParaRPr lang="en-US" dirty="0"/>
          </a:p>
        </p:txBody>
      </p:sp>
    </p:spTree>
    <p:extLst>
      <p:ext uri="{BB962C8B-B14F-4D97-AF65-F5344CB8AC3E}">
        <p14:creationId xmlns:p14="http://schemas.microsoft.com/office/powerpoint/2010/main" val="108109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76" y="0"/>
            <a:ext cx="8609929" cy="4346189"/>
          </a:xfrm>
          <a:prstGeom prst="rect">
            <a:avLst/>
          </a:prstGeom>
        </p:spPr>
      </p:pic>
    </p:spTree>
    <p:extLst>
      <p:ext uri="{BB962C8B-B14F-4D97-AF65-F5344CB8AC3E}">
        <p14:creationId xmlns:p14="http://schemas.microsoft.com/office/powerpoint/2010/main" val="1970509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1000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Jim Stevenson</a:t>
            </a:r>
            <a:br>
              <a:rPr lang="en-US" b="1" dirty="0"/>
            </a:br>
            <a:endParaRPr lang="en-US" b="1" dirty="0"/>
          </a:p>
        </p:txBody>
      </p:sp>
      <p:sp>
        <p:nvSpPr>
          <p:cNvPr id="3" name="Content Placeholder 2"/>
          <p:cNvSpPr>
            <a:spLocks noGrp="1"/>
          </p:cNvSpPr>
          <p:nvPr>
            <p:ph idx="1"/>
          </p:nvPr>
        </p:nvSpPr>
        <p:spPr>
          <a:xfrm>
            <a:off x="457200" y="767664"/>
            <a:ext cx="8229600" cy="2949312"/>
          </a:xfrm>
        </p:spPr>
        <p:txBody>
          <a:bodyPr>
            <a:normAutofit/>
          </a:bodyPr>
          <a:lstStyle/>
          <a:p>
            <a:pPr marL="0" indent="0">
              <a:buNone/>
            </a:pPr>
            <a:r>
              <a:rPr lang="en-US" dirty="0"/>
              <a:t>Jim Stevenson is president and managing partner at Wiedner &amp; McAuliffe. He oversees the operations, technology needs, development, and expansion of the firm’s offices throughout the Midwest.</a:t>
            </a:r>
          </a:p>
          <a:p>
            <a:pPr marL="0" indent="0">
              <a:buNone/>
            </a:pPr>
            <a:endParaRPr lang="en-US" dirty="0"/>
          </a:p>
          <a:p>
            <a:pPr marL="0" indent="0">
              <a:buNone/>
            </a:pPr>
            <a:r>
              <a:rPr lang="en-US" dirty="0"/>
              <a:t>Jim frequently writes and speaks on workers’ compensation and employment law topics. He has served as a Board Member for the Workers’ Compensation Law Section Counsel and as Co-Editor of the ISBA’s Workers’ Compensation Law Section quarterly newsletter. Jim is sworn in as an Attorney and Counselor of the United States.</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477" y="3834194"/>
            <a:ext cx="1181718" cy="367917"/>
          </a:xfrm>
          <a:prstGeom prst="rect">
            <a:avLst/>
          </a:prstGeom>
        </p:spPr>
      </p:pic>
    </p:spTree>
    <p:extLst>
      <p:ext uri="{BB962C8B-B14F-4D97-AF65-F5344CB8AC3E}">
        <p14:creationId xmlns:p14="http://schemas.microsoft.com/office/powerpoint/2010/main" val="316915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Janice Van Allen</a:t>
            </a:r>
          </a:p>
        </p:txBody>
      </p:sp>
      <p:sp>
        <p:nvSpPr>
          <p:cNvPr id="3" name="Content Placeholder 2"/>
          <p:cNvSpPr>
            <a:spLocks noGrp="1"/>
          </p:cNvSpPr>
          <p:nvPr>
            <p:ph idx="1"/>
          </p:nvPr>
        </p:nvSpPr>
        <p:spPr>
          <a:xfrm>
            <a:off x="457200" y="681168"/>
            <a:ext cx="8229600" cy="2949312"/>
          </a:xfrm>
        </p:spPr>
        <p:txBody>
          <a:bodyPr>
            <a:normAutofit fontScale="92500" lnSpcReduction="20000"/>
          </a:bodyPr>
          <a:lstStyle/>
          <a:p>
            <a:pPr marL="0" indent="0">
              <a:buNone/>
            </a:pPr>
            <a:r>
              <a:rPr lang="en-US" dirty="0"/>
              <a:t>Janice Van Allen is the Senior Director of Walmart’s Risk Management, responsible for the management of workers’ compensation claims for all divisions of Wal-Mart Stores, Inc., including Walmart Stores, Sam’s Club, and Walmart’s Logistics, and Transportation operations.</a:t>
            </a:r>
          </a:p>
          <a:p>
            <a:pPr marL="0" indent="0">
              <a:buNone/>
            </a:pPr>
            <a:endParaRPr lang="en-US" dirty="0"/>
          </a:p>
          <a:p>
            <a:pPr marL="0" indent="0">
              <a:buNone/>
            </a:pPr>
            <a:r>
              <a:rPr lang="en-US" dirty="0"/>
              <a:t>Janice develops and implements strategies to improve overall claim outcomes and efficiency for claims adjusters. She also leads Walmart’s ongoing efforts to determine whether insurance or qualified self-insurance represents the best risk financing method for funding work injuries in each state. As part of this process, she led Walmart’s initiative to provide an ERISA alternative for workplace injuries in Texas and qualified self-insurance in Maine. Janice implements teamwork-oriented strategy with claims administration and work injury defense to achieve a shared goal of success.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542" y="3540101"/>
            <a:ext cx="855667" cy="801297"/>
          </a:xfrm>
          <a:prstGeom prst="rect">
            <a:avLst/>
          </a:prstGeom>
        </p:spPr>
      </p:pic>
    </p:spTree>
    <p:extLst>
      <p:ext uri="{BB962C8B-B14F-4D97-AF65-F5344CB8AC3E}">
        <p14:creationId xmlns:p14="http://schemas.microsoft.com/office/powerpoint/2010/main" val="353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Chris Carucci </a:t>
            </a:r>
          </a:p>
        </p:txBody>
      </p:sp>
      <p:sp>
        <p:nvSpPr>
          <p:cNvPr id="2" name="Content Placeholder 1"/>
          <p:cNvSpPr>
            <a:spLocks noGrp="1"/>
          </p:cNvSpPr>
          <p:nvPr>
            <p:ph idx="1"/>
          </p:nvPr>
        </p:nvSpPr>
        <p:spPr>
          <a:xfrm>
            <a:off x="457200" y="815547"/>
            <a:ext cx="8229600" cy="3138616"/>
          </a:xfrm>
        </p:spPr>
        <p:txBody>
          <a:bodyPr>
            <a:normAutofit fontScale="92500" lnSpcReduction="20000"/>
          </a:bodyPr>
          <a:lstStyle/>
          <a:p>
            <a:pPr marL="0" indent="0">
              <a:buNone/>
            </a:pPr>
            <a:r>
              <a:rPr lang="en-US" dirty="0"/>
              <a:t>Christopher A. Carucci is a Client Executive Director for Gallagher Bassett, responsible for overseeing national accounts and litigation management. Prior to Gallagher Bassett, Chris held claim leadership roles at Everest National Insurance Company and Zurich North America. He also worked at AIG, managing nationwide, high exposure claims. </a:t>
            </a:r>
          </a:p>
          <a:p>
            <a:pPr marL="0" indent="0">
              <a:buNone/>
            </a:pPr>
            <a:endParaRPr lang="en-US" dirty="0"/>
          </a:p>
          <a:p>
            <a:pPr marL="0" indent="0">
              <a:buNone/>
            </a:pPr>
            <a:r>
              <a:rPr lang="en-US" dirty="0"/>
              <a:t>Chris is a professor at the CLM Litigation Management Institute and a frequent speaker at industry events on topics including claim management, litigation management, and good faith claim handling. He is a member of the American Bar Association, the New York Bar Association, the Claims and Litigation Management Alliance (Advisory Board Member), the Federation of Defense and Corporate Counsel, USLAW (Client Advisory Board), and the Defense Research Institute.</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870" y="3499881"/>
            <a:ext cx="735570" cy="735570"/>
          </a:xfrm>
          <a:prstGeom prst="rect">
            <a:avLst/>
          </a:prstGeom>
        </p:spPr>
      </p:pic>
    </p:spTree>
    <p:extLst>
      <p:ext uri="{BB962C8B-B14F-4D97-AF65-F5344CB8AC3E}">
        <p14:creationId xmlns:p14="http://schemas.microsoft.com/office/powerpoint/2010/main" val="281057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596814"/>
          </a:xfrm>
        </p:spPr>
        <p:txBody>
          <a:bodyPr>
            <a:normAutofit fontScale="90000"/>
          </a:bodyPr>
          <a:lstStyle/>
          <a:p>
            <a:pPr algn="ctr"/>
            <a:r>
              <a:rPr lang="en-US" sz="2700" b="1" dirty="0"/>
              <a:t>Topics to include… </a:t>
            </a:r>
            <a:r>
              <a:rPr lang="en-US" b="1" dirty="0"/>
              <a:t/>
            </a:r>
            <a:br>
              <a:rPr lang="en-US" b="1" dirty="0"/>
            </a:br>
            <a:r>
              <a:rPr lang="en-US" b="1" dirty="0"/>
              <a:t/>
            </a:r>
            <a:br>
              <a:rPr lang="en-US" b="1" dirty="0"/>
            </a:br>
            <a:endParaRPr lang="en-US" b="1" dirty="0"/>
          </a:p>
        </p:txBody>
      </p:sp>
      <p:sp>
        <p:nvSpPr>
          <p:cNvPr id="4" name="TextBox 3"/>
          <p:cNvSpPr txBox="1"/>
          <p:nvPr/>
        </p:nvSpPr>
        <p:spPr>
          <a:xfrm>
            <a:off x="457200" y="902044"/>
            <a:ext cx="8229600" cy="355481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t>Evolution of data in legal industry </a:t>
            </a:r>
          </a:p>
          <a:p>
            <a:pPr marL="342900" indent="-342900">
              <a:lnSpc>
                <a:spcPct val="150000"/>
              </a:lnSpc>
              <a:buFont typeface="Arial" panose="020B0604020202020204" pitchFamily="34" charset="0"/>
              <a:buChar char="•"/>
            </a:pPr>
            <a:r>
              <a:rPr lang="en-US" dirty="0"/>
              <a:t>Historical perspective of data management from legal to claims departments</a:t>
            </a:r>
          </a:p>
          <a:p>
            <a:pPr marL="342900" indent="-342900">
              <a:lnSpc>
                <a:spcPct val="150000"/>
              </a:lnSpc>
              <a:buFont typeface="Arial" panose="020B0604020202020204" pitchFamily="34" charset="0"/>
              <a:buChar char="•"/>
            </a:pPr>
            <a:r>
              <a:rPr lang="en-US" dirty="0"/>
              <a:t>Importance of managing data in risk management </a:t>
            </a:r>
          </a:p>
          <a:p>
            <a:pPr marL="342900" indent="-342900">
              <a:lnSpc>
                <a:spcPct val="150000"/>
              </a:lnSpc>
              <a:buFont typeface="Arial" panose="020B0604020202020204" pitchFamily="34" charset="0"/>
              <a:buChar char="•"/>
            </a:pPr>
            <a:r>
              <a:rPr lang="en-US" dirty="0"/>
              <a:t>Identifying and evaluating meaningful data and Key Performance Indicators (KPI)</a:t>
            </a:r>
          </a:p>
          <a:p>
            <a:pPr marL="342900" indent="-342900">
              <a:lnSpc>
                <a:spcPct val="150000"/>
              </a:lnSpc>
              <a:buFont typeface="Arial" panose="020B0604020202020204" pitchFamily="34" charset="0"/>
              <a:buChar char="•"/>
            </a:pPr>
            <a:r>
              <a:rPr lang="en-US" dirty="0"/>
              <a:t>How to access, maintain, and analyze Data</a:t>
            </a:r>
          </a:p>
          <a:p>
            <a:pPr marL="342900" indent="-342900">
              <a:lnSpc>
                <a:spcPct val="150000"/>
              </a:lnSpc>
              <a:buFont typeface="Arial" panose="020B0604020202020204" pitchFamily="34" charset="0"/>
              <a:buChar char="•"/>
            </a:pPr>
            <a:r>
              <a:rPr lang="en-US" dirty="0"/>
              <a:t>Effectively presenting data</a:t>
            </a:r>
          </a:p>
          <a:p>
            <a:pPr marL="342900" indent="-342900">
              <a:lnSpc>
                <a:spcPct val="150000"/>
              </a:lnSpc>
              <a:buFont typeface="Arial" panose="020B0604020202020204" pitchFamily="34" charset="0"/>
              <a:buChar char="•"/>
            </a:pPr>
            <a:r>
              <a:rPr lang="en-US" dirty="0"/>
              <a:t>Balance between data and existing relationships </a:t>
            </a:r>
          </a:p>
          <a:p>
            <a:endParaRPr lang="en-US" dirty="0"/>
          </a:p>
          <a:p>
            <a:endParaRPr lang="en-US" dirty="0"/>
          </a:p>
        </p:txBody>
      </p:sp>
    </p:spTree>
    <p:extLst>
      <p:ext uri="{BB962C8B-B14F-4D97-AF65-F5344CB8AC3E}">
        <p14:creationId xmlns:p14="http://schemas.microsoft.com/office/powerpoint/2010/main" val="12101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553069-B1C6-6440-B96F-6E763E6EFAD4}"/>
              </a:ext>
            </a:extLst>
          </p:cNvPr>
          <p:cNvSpPr>
            <a:spLocks noGrp="1"/>
          </p:cNvSpPr>
          <p:nvPr>
            <p:ph type="title"/>
          </p:nvPr>
        </p:nvSpPr>
        <p:spPr/>
        <p:txBody>
          <a:bodyPr/>
          <a:lstStyle/>
          <a:p>
            <a:pPr algn="ctr"/>
            <a:r>
              <a:rPr lang="en-US" dirty="0"/>
              <a:t>Walmart and Hurricane Katrina Relief</a:t>
            </a:r>
          </a:p>
        </p:txBody>
      </p:sp>
      <p:pic>
        <p:nvPicPr>
          <p:cNvPr id="6" name="Picture Placeholder 5">
            <a:extLst>
              <a:ext uri="{FF2B5EF4-FFF2-40B4-BE49-F238E27FC236}">
                <a16:creationId xmlns:a16="http://schemas.microsoft.com/office/drawing/2014/main" xmlns="" id="{9714CC65-59F8-D24B-A1DE-ED0486BF8BD3}"/>
              </a:ext>
            </a:extLst>
          </p:cNvPr>
          <p:cNvPicPr>
            <a:picLocks noGrp="1" noChangeAspect="1"/>
          </p:cNvPicPr>
          <p:nvPr>
            <p:ph type="pic" idx="1"/>
          </p:nvPr>
        </p:nvPicPr>
        <p:blipFill>
          <a:blip r:embed="rId2"/>
          <a:srcRect t="12500" b="12500"/>
          <a:stretch>
            <a:fillRect/>
          </a:stretch>
        </p:blipFill>
        <p:spPr/>
      </p:pic>
      <p:sp>
        <p:nvSpPr>
          <p:cNvPr id="4" name="Text Placeholder 3">
            <a:extLst>
              <a:ext uri="{FF2B5EF4-FFF2-40B4-BE49-F238E27FC236}">
                <a16:creationId xmlns:a16="http://schemas.microsoft.com/office/drawing/2014/main" xmlns="" id="{FAE9446E-13C4-3643-8529-5FA16CCB9EC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5941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0664751-11B5-46C9-B3E4-65E9FAF044EA}"/>
              </a:ext>
            </a:extLst>
          </p:cNvPr>
          <p:cNvPicPr>
            <a:picLocks noChangeAspect="1"/>
          </p:cNvPicPr>
          <p:nvPr/>
        </p:nvPicPr>
        <p:blipFill rotWithShape="1">
          <a:blip r:embed="rId2"/>
          <a:srcRect b="1478"/>
          <a:stretch/>
        </p:blipFill>
        <p:spPr>
          <a:xfrm>
            <a:off x="0" y="746149"/>
            <a:ext cx="9144000" cy="3711551"/>
          </a:xfrm>
          <a:prstGeom prst="rect">
            <a:avLst/>
          </a:prstGeom>
        </p:spPr>
      </p:pic>
      <p:sp>
        <p:nvSpPr>
          <p:cNvPr id="7" name="Shape 356">
            <a:extLst>
              <a:ext uri="{FF2B5EF4-FFF2-40B4-BE49-F238E27FC236}">
                <a16:creationId xmlns:a16="http://schemas.microsoft.com/office/drawing/2014/main" xmlns="" id="{2336E4B5-1F6E-4518-B1E6-D5F0100D0E26}"/>
              </a:ext>
            </a:extLst>
          </p:cNvPr>
          <p:cNvSpPr>
            <a:spLocks noGrp="1"/>
          </p:cNvSpPr>
          <p:nvPr>
            <p:ph type="title"/>
          </p:nvPr>
        </p:nvSpPr>
        <p:spPr>
          <a:xfrm>
            <a:off x="304800" y="122635"/>
            <a:ext cx="8229600" cy="391715"/>
          </a:xfrm>
          <a:prstGeom prst="rect">
            <a:avLst/>
          </a:prstGeom>
        </p:spPr>
        <p:txBody>
          <a:bodyPr anchor="ctr">
            <a:noAutofit/>
          </a:bodyPr>
          <a:lstStyle/>
          <a:p>
            <a:pPr algn="l"/>
            <a:r>
              <a:rPr lang="en-US" sz="2000" b="1" dirty="0">
                <a:solidFill>
                  <a:schemeClr val="accent1"/>
                </a:solidFill>
                <a:latin typeface="+mn-lt"/>
              </a:rPr>
              <a:t>The Input– Litigation Progress Report</a:t>
            </a:r>
            <a:endParaRPr sz="2000" b="1" dirty="0">
              <a:solidFill>
                <a:schemeClr val="accent1"/>
              </a:solidFill>
              <a:latin typeface="+mn-lt"/>
            </a:endParaRPr>
          </a:p>
        </p:txBody>
      </p:sp>
    </p:spTree>
    <p:extLst>
      <p:ext uri="{BB962C8B-B14F-4D97-AF65-F5344CB8AC3E}">
        <p14:creationId xmlns:p14="http://schemas.microsoft.com/office/powerpoint/2010/main" val="96100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56">
            <a:extLst>
              <a:ext uri="{FF2B5EF4-FFF2-40B4-BE49-F238E27FC236}">
                <a16:creationId xmlns:a16="http://schemas.microsoft.com/office/drawing/2014/main" xmlns="" id="{761452AC-8638-4611-BFEC-515B43165E54}"/>
              </a:ext>
            </a:extLst>
          </p:cNvPr>
          <p:cNvSpPr>
            <a:spLocks noGrp="1"/>
          </p:cNvSpPr>
          <p:nvPr>
            <p:ph type="title"/>
          </p:nvPr>
        </p:nvSpPr>
        <p:spPr>
          <a:xfrm>
            <a:off x="304800" y="114301"/>
            <a:ext cx="8229600" cy="391715"/>
          </a:xfrm>
          <a:prstGeom prst="rect">
            <a:avLst/>
          </a:prstGeom>
        </p:spPr>
        <p:txBody>
          <a:bodyPr anchor="ctr">
            <a:noAutofit/>
          </a:bodyPr>
          <a:lstStyle/>
          <a:p>
            <a:pPr algn="l"/>
            <a:r>
              <a:rPr lang="en-US" sz="2000" b="1" dirty="0">
                <a:solidFill>
                  <a:schemeClr val="accent1"/>
                </a:solidFill>
                <a:latin typeface="+mn-lt"/>
              </a:rPr>
              <a:t>The Details– Litigation Progress Report</a:t>
            </a:r>
            <a:endParaRPr sz="2000" b="1" dirty="0">
              <a:solidFill>
                <a:schemeClr val="accent1"/>
              </a:solidFill>
              <a:latin typeface="+mn-lt"/>
            </a:endParaRPr>
          </a:p>
        </p:txBody>
      </p:sp>
      <p:pic>
        <p:nvPicPr>
          <p:cNvPr id="6" name="Picture 5">
            <a:extLst>
              <a:ext uri="{FF2B5EF4-FFF2-40B4-BE49-F238E27FC236}">
                <a16:creationId xmlns:a16="http://schemas.microsoft.com/office/drawing/2014/main" xmlns="" id="{A498301C-AB81-4B72-93A0-2061359CCE71}"/>
              </a:ext>
            </a:extLst>
          </p:cNvPr>
          <p:cNvPicPr>
            <a:picLocks noChangeAspect="1"/>
          </p:cNvPicPr>
          <p:nvPr/>
        </p:nvPicPr>
        <p:blipFill>
          <a:blip r:embed="rId2"/>
          <a:stretch>
            <a:fillRect/>
          </a:stretch>
        </p:blipFill>
        <p:spPr>
          <a:xfrm>
            <a:off x="0" y="799861"/>
            <a:ext cx="9144000" cy="3543779"/>
          </a:xfrm>
          <a:prstGeom prst="rect">
            <a:avLst/>
          </a:prstGeom>
        </p:spPr>
      </p:pic>
    </p:spTree>
    <p:extLst>
      <p:ext uri="{BB962C8B-B14F-4D97-AF65-F5344CB8AC3E}">
        <p14:creationId xmlns:p14="http://schemas.microsoft.com/office/powerpoint/2010/main" val="111073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56">
            <a:extLst>
              <a:ext uri="{FF2B5EF4-FFF2-40B4-BE49-F238E27FC236}">
                <a16:creationId xmlns:a16="http://schemas.microsoft.com/office/drawing/2014/main" xmlns="" id="{340ADBC9-C547-4FCA-BABD-FD3BAAFEC4A3}"/>
              </a:ext>
            </a:extLst>
          </p:cNvPr>
          <p:cNvSpPr>
            <a:spLocks noGrp="1"/>
          </p:cNvSpPr>
          <p:nvPr>
            <p:ph type="title"/>
          </p:nvPr>
        </p:nvSpPr>
        <p:spPr>
          <a:xfrm>
            <a:off x="304800" y="114301"/>
            <a:ext cx="8229600" cy="391715"/>
          </a:xfrm>
          <a:prstGeom prst="rect">
            <a:avLst/>
          </a:prstGeom>
        </p:spPr>
        <p:txBody>
          <a:bodyPr anchor="ctr">
            <a:noAutofit/>
          </a:bodyPr>
          <a:lstStyle/>
          <a:p>
            <a:pPr algn="l"/>
            <a:r>
              <a:rPr lang="en-US" sz="2000" b="1" dirty="0">
                <a:solidFill>
                  <a:schemeClr val="accent1"/>
                </a:solidFill>
                <a:latin typeface="+mn-lt"/>
              </a:rPr>
              <a:t>Identifying Outliers– Litigation Progress Report</a:t>
            </a:r>
            <a:endParaRPr sz="2000" b="1" dirty="0">
              <a:solidFill>
                <a:schemeClr val="accent1"/>
              </a:solidFill>
              <a:latin typeface="+mn-lt"/>
            </a:endParaRPr>
          </a:p>
        </p:txBody>
      </p:sp>
      <p:pic>
        <p:nvPicPr>
          <p:cNvPr id="2" name="Picture 1">
            <a:extLst>
              <a:ext uri="{FF2B5EF4-FFF2-40B4-BE49-F238E27FC236}">
                <a16:creationId xmlns:a16="http://schemas.microsoft.com/office/drawing/2014/main" xmlns="" id="{94C353EF-6E31-47A2-B668-0B23924FBDA1}"/>
              </a:ext>
            </a:extLst>
          </p:cNvPr>
          <p:cNvPicPr>
            <a:picLocks noChangeAspect="1"/>
          </p:cNvPicPr>
          <p:nvPr/>
        </p:nvPicPr>
        <p:blipFill>
          <a:blip r:embed="rId2"/>
          <a:stretch>
            <a:fillRect/>
          </a:stretch>
        </p:blipFill>
        <p:spPr>
          <a:xfrm>
            <a:off x="0" y="466324"/>
            <a:ext cx="9144000" cy="4391426"/>
          </a:xfrm>
          <a:prstGeom prst="rect">
            <a:avLst/>
          </a:prstGeom>
        </p:spPr>
      </p:pic>
    </p:spTree>
    <p:extLst>
      <p:ext uri="{BB962C8B-B14F-4D97-AF65-F5344CB8AC3E}">
        <p14:creationId xmlns:p14="http://schemas.microsoft.com/office/powerpoint/2010/main" val="10970968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681</TotalTime>
  <Words>383</Words>
  <Application>Microsoft Office PowerPoint</Application>
  <PresentationFormat>On-screen Show (16:9)</PresentationFormat>
  <Paragraphs>27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Custom Design</vt:lpstr>
      <vt:lpstr>PowerPoint Presentation</vt:lpstr>
      <vt:lpstr>Jim Stevenson </vt:lpstr>
      <vt:lpstr>Janice Van Allen</vt:lpstr>
      <vt:lpstr>Chris Carucci </vt:lpstr>
      <vt:lpstr>Topics to include…   </vt:lpstr>
      <vt:lpstr>Walmart and Hurricane Katrina Relief</vt:lpstr>
      <vt:lpstr>The Input– Litigation Progress Report</vt:lpstr>
      <vt:lpstr>The Details– Litigation Progress Report</vt:lpstr>
      <vt:lpstr>Identifying Outliers– Litigation Progress Report</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CoreTek</dc:creator>
  <cp:lastModifiedBy>Landis A. Wiedner</cp:lastModifiedBy>
  <cp:revision>43</cp:revision>
  <cp:lastPrinted>2019-09-17T17:10:25Z</cp:lastPrinted>
  <dcterms:created xsi:type="dcterms:W3CDTF">2015-08-10T22:14:49Z</dcterms:created>
  <dcterms:modified xsi:type="dcterms:W3CDTF">2019-10-04T14:25:23Z</dcterms:modified>
</cp:coreProperties>
</file>