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8.xml" ContentType="application/vnd.openxmlformats-officedocument.themeOverride+xml"/>
  <Override PartName="/ppt/tags/tag21.xml" ContentType="application/vnd.openxmlformats-officedocument.presentationml.tags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theme/themeOverride10.xml" ContentType="application/vnd.openxmlformats-officedocument.themeOverride+xml"/>
  <Override PartName="/ppt/tags/tag23.xml" ContentType="application/vnd.openxmlformats-officedocument.presentationml.tags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2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Override13.xml" ContentType="application/vnd.openxmlformats-officedocument.themeOverride+xml"/>
  <Override PartName="/ppt/tags/tag35.xml" ContentType="application/vnd.openxmlformats-officedocument.presentationml.tags+xml"/>
  <Override PartName="/ppt/theme/themeOverride14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5.xml" ContentType="application/vnd.openxmlformats-officedocument.themeOverride+xml"/>
  <Override PartName="/ppt/tags/tag41.xml" ContentType="application/vnd.openxmlformats-officedocument.presentationml.tags+xml"/>
  <Override PartName="/ppt/theme/themeOverride16.xml" ContentType="application/vnd.openxmlformats-officedocument.themeOverride+xml"/>
  <Override PartName="/ppt/tags/tag42.xml" ContentType="application/vnd.openxmlformats-officedocument.presentationml.tags+xml"/>
  <Override PartName="/ppt/theme/themeOverride17.xml" ContentType="application/vnd.openxmlformats-officedocument.themeOverride+xml"/>
  <Override PartName="/ppt/tags/tag43.xml" ContentType="application/vnd.openxmlformats-officedocument.presentationml.tags+xml"/>
  <Override PartName="/ppt/theme/themeOverride18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Override19.xml" ContentType="application/vnd.openxmlformats-officedocument.themeOverride+xml"/>
  <Override PartName="/ppt/tags/tag48.xml" ContentType="application/vnd.openxmlformats-officedocument.presentationml.tags+xml"/>
  <Override PartName="/ppt/theme/themeOverride20.xml" ContentType="application/vnd.openxmlformats-officedocument.themeOverride+xml"/>
  <Override PartName="/ppt/tags/tag49.xml" ContentType="application/vnd.openxmlformats-officedocument.presentationml.tags+xml"/>
  <Override PartName="/ppt/theme/themeOverride21.xml" ContentType="application/vnd.openxmlformats-officedocument.themeOverride+xml"/>
  <Override PartName="/ppt/tags/tag50.xml" ContentType="application/vnd.openxmlformats-officedocument.presentationml.tags+xml"/>
  <Override PartName="/ppt/theme/themeOverride2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23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24.xml" ContentType="application/vnd.openxmlformats-officedocument.themeOverride+xml"/>
  <Override PartName="/ppt/tags/tag62.xml" ContentType="application/vnd.openxmlformats-officedocument.presentationml.tags+xml"/>
  <Override PartName="/ppt/theme/themeOverride25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26.xml" ContentType="application/vnd.openxmlformats-officedocument.themeOverride+xml"/>
  <Override PartName="/ppt/tags/tag68.xml" ContentType="application/vnd.openxmlformats-officedocument.presentationml.tags+xml"/>
  <Override PartName="/ppt/theme/themeOverride27.xml" ContentType="application/vnd.openxmlformats-officedocument.themeOverride+xml"/>
  <Override PartName="/ppt/tags/tag69.xml" ContentType="application/vnd.openxmlformats-officedocument.presentationml.tags+xml"/>
  <Override PartName="/ppt/theme/themeOverride28.xml" ContentType="application/vnd.openxmlformats-officedocument.themeOverride+xml"/>
  <Override PartName="/ppt/tags/tag70.xml" ContentType="application/vnd.openxmlformats-officedocument.presentationml.tags+xml"/>
  <Override PartName="/ppt/theme/themeOverride29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Override30.xml" ContentType="application/vnd.openxmlformats-officedocument.themeOverride+xml"/>
  <Override PartName="/ppt/tags/tag75.xml" ContentType="application/vnd.openxmlformats-officedocument.presentationml.tags+xml"/>
  <Override PartName="/ppt/theme/themeOverride31.xml" ContentType="application/vnd.openxmlformats-officedocument.themeOverride+xml"/>
  <Override PartName="/ppt/tags/tag76.xml" ContentType="application/vnd.openxmlformats-officedocument.presentationml.tags+xml"/>
  <Override PartName="/ppt/theme/themeOverride32.xml" ContentType="application/vnd.openxmlformats-officedocument.themeOverride+xml"/>
  <Override PartName="/ppt/tags/tag77.xml" ContentType="application/vnd.openxmlformats-officedocument.presentationml.tags+xml"/>
  <Override PartName="/ppt/theme/themeOverride33.xml" ContentType="application/vnd.openxmlformats-officedocument.themeOverr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34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Override35.xml" ContentType="application/vnd.openxmlformats-officedocument.themeOverride+xml"/>
  <Override PartName="/ppt/tags/tag89.xml" ContentType="application/vnd.openxmlformats-officedocument.presentationml.tags+xml"/>
  <Override PartName="/ppt/theme/themeOverride36.xml" ContentType="application/vnd.openxmlformats-officedocument.themeOverr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37.xml" ContentType="application/vnd.openxmlformats-officedocument.themeOverride+xml"/>
  <Override PartName="/ppt/tags/tag95.xml" ContentType="application/vnd.openxmlformats-officedocument.presentationml.tags+xml"/>
  <Override PartName="/ppt/theme/themeOverride38.xml" ContentType="application/vnd.openxmlformats-officedocument.themeOverride+xml"/>
  <Override PartName="/ppt/tags/tag96.xml" ContentType="application/vnd.openxmlformats-officedocument.presentationml.tags+xml"/>
  <Override PartName="/ppt/theme/themeOverride39.xml" ContentType="application/vnd.openxmlformats-officedocument.themeOverride+xml"/>
  <Override PartName="/ppt/tags/tag97.xml" ContentType="application/vnd.openxmlformats-officedocument.presentationml.tags+xml"/>
  <Override PartName="/ppt/theme/themeOverride40.xml" ContentType="application/vnd.openxmlformats-officedocument.themeOverr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41.xml" ContentType="application/vnd.openxmlformats-officedocument.themeOverride+xml"/>
  <Override PartName="/ppt/tags/tag102.xml" ContentType="application/vnd.openxmlformats-officedocument.presentationml.tags+xml"/>
  <Override PartName="/ppt/theme/themeOverride42.xml" ContentType="application/vnd.openxmlformats-officedocument.themeOverride+xml"/>
  <Override PartName="/ppt/tags/tag103.xml" ContentType="application/vnd.openxmlformats-officedocument.presentationml.tags+xml"/>
  <Override PartName="/ppt/theme/themeOverride43.xml" ContentType="application/vnd.openxmlformats-officedocument.themeOverride+xml"/>
  <Override PartName="/ppt/tags/tag104.xml" ContentType="application/vnd.openxmlformats-officedocument.presentationml.tags+xml"/>
  <Override PartName="/ppt/theme/themeOverride44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Override45.xml" ContentType="application/vnd.openxmlformats-officedocument.themeOverr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46.xml" ContentType="application/vnd.openxmlformats-officedocument.themeOverride+xml"/>
  <Override PartName="/ppt/tags/tag116.xml" ContentType="application/vnd.openxmlformats-officedocument.presentationml.tags+xml"/>
  <Override PartName="/ppt/theme/themeOverride47.xml" ContentType="application/vnd.openxmlformats-officedocument.themeOverr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Override48.xml" ContentType="application/vnd.openxmlformats-officedocument.themeOverride+xml"/>
  <Override PartName="/ppt/tags/tag122.xml" ContentType="application/vnd.openxmlformats-officedocument.presentationml.tags+xml"/>
  <Override PartName="/ppt/theme/themeOverride49.xml" ContentType="application/vnd.openxmlformats-officedocument.themeOverride+xml"/>
  <Override PartName="/ppt/tags/tag123.xml" ContentType="application/vnd.openxmlformats-officedocument.presentationml.tags+xml"/>
  <Override PartName="/ppt/theme/themeOverride50.xml" ContentType="application/vnd.openxmlformats-officedocument.themeOverride+xml"/>
  <Override PartName="/ppt/tags/tag124.xml" ContentType="application/vnd.openxmlformats-officedocument.presentationml.tags+xml"/>
  <Override PartName="/ppt/theme/themeOverride51.xml" ContentType="application/vnd.openxmlformats-officedocument.themeOverr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Override52.xml" ContentType="application/vnd.openxmlformats-officedocument.themeOverride+xml"/>
  <Override PartName="/ppt/tags/tag129.xml" ContentType="application/vnd.openxmlformats-officedocument.presentationml.tags+xml"/>
  <Override PartName="/ppt/theme/themeOverride53.xml" ContentType="application/vnd.openxmlformats-officedocument.themeOverride+xml"/>
  <Override PartName="/ppt/tags/tag130.xml" ContentType="application/vnd.openxmlformats-officedocument.presentationml.tags+xml"/>
  <Override PartName="/ppt/theme/themeOverride54.xml" ContentType="application/vnd.openxmlformats-officedocument.themeOverride+xml"/>
  <Override PartName="/ppt/tags/tag131.xml" ContentType="application/vnd.openxmlformats-officedocument.presentationml.tags+xml"/>
  <Override PartName="/ppt/theme/themeOverride55.xml" ContentType="application/vnd.openxmlformats-officedocument.themeOverr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56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heme/themeOverride57.xml" ContentType="application/vnd.openxmlformats-officedocument.themeOverride+xml"/>
  <Override PartName="/ppt/tags/tag143.xml" ContentType="application/vnd.openxmlformats-officedocument.presentationml.tags+xml"/>
  <Override PartName="/ppt/theme/themeOverride58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heme/themeOverride59.xml" ContentType="application/vnd.openxmlformats-officedocument.themeOverride+xml"/>
  <Override PartName="/ppt/tags/tag149.xml" ContentType="application/vnd.openxmlformats-officedocument.presentationml.tags+xml"/>
  <Override PartName="/ppt/theme/themeOverride60.xml" ContentType="application/vnd.openxmlformats-officedocument.themeOverride+xml"/>
  <Override PartName="/ppt/tags/tag150.xml" ContentType="application/vnd.openxmlformats-officedocument.presentationml.tags+xml"/>
  <Override PartName="/ppt/theme/themeOverride61.xml" ContentType="application/vnd.openxmlformats-officedocument.themeOverride+xml"/>
  <Override PartName="/ppt/tags/tag151.xml" ContentType="application/vnd.openxmlformats-officedocument.presentationml.tags+xml"/>
  <Override PartName="/ppt/theme/themeOverride62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Override63.xml" ContentType="application/vnd.openxmlformats-officedocument.themeOverride+xml"/>
  <Override PartName="/ppt/tags/tag156.xml" ContentType="application/vnd.openxmlformats-officedocument.presentationml.tags+xml"/>
  <Override PartName="/ppt/theme/themeOverride64.xml" ContentType="application/vnd.openxmlformats-officedocument.themeOverride+xml"/>
  <Override PartName="/ppt/tags/tag157.xml" ContentType="application/vnd.openxmlformats-officedocument.presentationml.tags+xml"/>
  <Override PartName="/ppt/theme/themeOverride65.xml" ContentType="application/vnd.openxmlformats-officedocument.themeOverride+xml"/>
  <Override PartName="/ppt/tags/tag158.xml" ContentType="application/vnd.openxmlformats-officedocument.presentationml.tags+xml"/>
  <Override PartName="/ppt/theme/themeOverride66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heme/themeOverride67.xml" ContentType="application/vnd.openxmlformats-officedocument.themeOverr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Override68.xml" ContentType="application/vnd.openxmlformats-officedocument.themeOverride+xml"/>
  <Override PartName="/ppt/tags/tag170.xml" ContentType="application/vnd.openxmlformats-officedocument.presentationml.tags+xml"/>
  <Override PartName="/ppt/theme/themeOverride69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heme/themeOverride70.xml" ContentType="application/vnd.openxmlformats-officedocument.themeOverride+xml"/>
  <Override PartName="/ppt/tags/tag176.xml" ContentType="application/vnd.openxmlformats-officedocument.presentationml.tags+xml"/>
  <Override PartName="/ppt/theme/themeOverride71.xml" ContentType="application/vnd.openxmlformats-officedocument.themeOverride+xml"/>
  <Override PartName="/ppt/tags/tag177.xml" ContentType="application/vnd.openxmlformats-officedocument.presentationml.tags+xml"/>
  <Override PartName="/ppt/theme/themeOverride72.xml" ContentType="application/vnd.openxmlformats-officedocument.themeOverride+xml"/>
  <Override PartName="/ppt/tags/tag178.xml" ContentType="application/vnd.openxmlformats-officedocument.presentationml.tags+xml"/>
  <Override PartName="/ppt/theme/themeOverride73.xml" ContentType="application/vnd.openxmlformats-officedocument.themeOverr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heme/themeOverride74.xml" ContentType="application/vnd.openxmlformats-officedocument.themeOverride+xml"/>
  <Override PartName="/ppt/tags/tag183.xml" ContentType="application/vnd.openxmlformats-officedocument.presentationml.tags+xml"/>
  <Override PartName="/ppt/theme/themeOverride75.xml" ContentType="application/vnd.openxmlformats-officedocument.themeOverride+xml"/>
  <Override PartName="/ppt/tags/tag184.xml" ContentType="application/vnd.openxmlformats-officedocument.presentationml.tags+xml"/>
  <Override PartName="/ppt/theme/themeOverride76.xml" ContentType="application/vnd.openxmlformats-officedocument.themeOverride+xml"/>
  <Override PartName="/ppt/tags/tag185.xml" ContentType="application/vnd.openxmlformats-officedocument.presentationml.tags+xml"/>
  <Override PartName="/ppt/theme/themeOverride77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heme/themeOverride78.xml" ContentType="application/vnd.openxmlformats-officedocument.themeOverr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Override79.xml" ContentType="application/vnd.openxmlformats-officedocument.themeOverride+xml"/>
  <Override PartName="/ppt/tags/tag197.xml" ContentType="application/vnd.openxmlformats-officedocument.presentationml.tags+xml"/>
  <Override PartName="/ppt/theme/themeOverride80.xml" ContentType="application/vnd.openxmlformats-officedocument.themeOverr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Override81.xml" ContentType="application/vnd.openxmlformats-officedocument.themeOverride+xml"/>
  <Override PartName="/ppt/tags/tag203.xml" ContentType="application/vnd.openxmlformats-officedocument.presentationml.tags+xml"/>
  <Override PartName="/ppt/theme/themeOverride82.xml" ContentType="application/vnd.openxmlformats-officedocument.themeOverride+xml"/>
  <Override PartName="/ppt/tags/tag204.xml" ContentType="application/vnd.openxmlformats-officedocument.presentationml.tags+xml"/>
  <Override PartName="/ppt/theme/themeOverride83.xml" ContentType="application/vnd.openxmlformats-officedocument.themeOverride+xml"/>
  <Override PartName="/ppt/tags/tag205.xml" ContentType="application/vnd.openxmlformats-officedocument.presentationml.tags+xml"/>
  <Override PartName="/ppt/theme/themeOverride84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heme/themeOverride85.xml" ContentType="application/vnd.openxmlformats-officedocument.themeOverride+xml"/>
  <Override PartName="/ppt/tags/tag210.xml" ContentType="application/vnd.openxmlformats-officedocument.presentationml.tags+xml"/>
  <Override PartName="/ppt/theme/themeOverride86.xml" ContentType="application/vnd.openxmlformats-officedocument.themeOverride+xml"/>
  <Override PartName="/ppt/tags/tag211.xml" ContentType="application/vnd.openxmlformats-officedocument.presentationml.tags+xml"/>
  <Override PartName="/ppt/theme/themeOverride87.xml" ContentType="application/vnd.openxmlformats-officedocument.themeOverride+xml"/>
  <Override PartName="/ppt/tags/tag212.xml" ContentType="application/vnd.openxmlformats-officedocument.presentationml.tags+xml"/>
  <Override PartName="/ppt/theme/themeOverride88.xml" ContentType="application/vnd.openxmlformats-officedocument.themeOverr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2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89.xml" ContentType="application/vnd.openxmlformats-officedocument.themeOverride+xml"/>
  <Override PartName="/ppt/tags/tag219.xml" ContentType="application/vnd.openxmlformats-officedocument.presentationml.tags+xml"/>
  <Override PartName="/ppt/theme/themeOverride90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notesMasterIdLst>
    <p:notesMasterId r:id="rId37"/>
  </p:notesMasterIdLst>
  <p:handoutMasterIdLst>
    <p:handoutMasterId r:id="rId38"/>
  </p:handoutMasterIdLst>
  <p:sldIdLst>
    <p:sldId id="337" r:id="rId9"/>
    <p:sldId id="325" r:id="rId10"/>
    <p:sldId id="373" r:id="rId11"/>
    <p:sldId id="338" r:id="rId12"/>
    <p:sldId id="339" r:id="rId13"/>
    <p:sldId id="324" r:id="rId14"/>
    <p:sldId id="341" r:id="rId15"/>
    <p:sldId id="317" r:id="rId16"/>
    <p:sldId id="361" r:id="rId17"/>
    <p:sldId id="349" r:id="rId18"/>
    <p:sldId id="362" r:id="rId19"/>
    <p:sldId id="366" r:id="rId20"/>
    <p:sldId id="363" r:id="rId21"/>
    <p:sldId id="364" r:id="rId22"/>
    <p:sldId id="365" r:id="rId23"/>
    <p:sldId id="357" r:id="rId24"/>
    <p:sldId id="368" r:id="rId25"/>
    <p:sldId id="352" r:id="rId26"/>
    <p:sldId id="354" r:id="rId27"/>
    <p:sldId id="355" r:id="rId28"/>
    <p:sldId id="353" r:id="rId29"/>
    <p:sldId id="369" r:id="rId30"/>
    <p:sldId id="370" r:id="rId31"/>
    <p:sldId id="372" r:id="rId32"/>
    <p:sldId id="371" r:id="rId33"/>
    <p:sldId id="308" r:id="rId34"/>
    <p:sldId id="342" r:id="rId35"/>
    <p:sldId id="261" r:id="rId36"/>
  </p:sldIdLst>
  <p:sldSz cx="9144000" cy="6858000" type="screen4x3"/>
  <p:notesSz cx="7315200" cy="9601200"/>
  <p:embeddedFontLst>
    <p:embeddedFont>
      <p:font typeface="SwissReSans Light" panose="020B0504020202020204" pitchFamily="34" charset="0"/>
      <p:regular r:id="rId39"/>
      <p:bold r:id="rId40"/>
      <p:italic r:id="rId41"/>
      <p:boldItalic r:id="rId42"/>
    </p:embeddedFont>
    <p:embeddedFont>
      <p:font typeface="SimSun" panose="02010600030101010101" pitchFamily="2" charset="-122"/>
      <p:regular r:id="rId43"/>
    </p:embeddedFont>
    <p:embeddedFont>
      <p:font typeface="SwissReSans" panose="020B060402020202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431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1D3A9"/>
    <a:srgbClr val="51C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3408" y="96"/>
      </p:cViewPr>
      <p:guideLst>
        <p:guide orient="horz" pos="164"/>
        <p:guide orient="horz" pos="436"/>
        <p:guide orient="horz" pos="1026"/>
        <p:guide orient="horz" pos="3793"/>
        <p:guide pos="431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580F-BE37-4832-9731-D2610959AC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B0EE11A-A8D7-4B61-9E4F-49242EBCEE5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Define Triggers</a:t>
          </a:r>
          <a:endParaRPr lang="en-US" dirty="0"/>
        </a:p>
      </dgm:t>
    </dgm:pt>
    <dgm:pt modelId="{AE967DBD-0191-493F-9710-ED05C83B7093}" type="parTrans" cxnId="{CC6E39CD-FD63-447E-98A4-B7A84781902A}">
      <dgm:prSet/>
      <dgm:spPr/>
      <dgm:t>
        <a:bodyPr/>
        <a:lstStyle/>
        <a:p>
          <a:endParaRPr lang="en-US"/>
        </a:p>
      </dgm:t>
    </dgm:pt>
    <dgm:pt modelId="{73ED1A63-6E3F-4132-86ED-37D61369F88C}" type="sibTrans" cxnId="{CC6E39CD-FD63-447E-98A4-B7A84781902A}">
      <dgm:prSet/>
      <dgm:spPr/>
      <dgm:t>
        <a:bodyPr/>
        <a:lstStyle/>
        <a:p>
          <a:endParaRPr lang="en-US"/>
        </a:p>
      </dgm:t>
    </dgm:pt>
    <dgm:pt modelId="{52A4C869-DC83-41FB-A2E1-9094EB05807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Event  Occurs</a:t>
          </a:r>
          <a:endParaRPr lang="en-US" dirty="0"/>
        </a:p>
      </dgm:t>
    </dgm:pt>
    <dgm:pt modelId="{F1C60451-F91E-459E-A331-E91C32D915D5}" type="parTrans" cxnId="{17F68700-CD8D-4694-8E83-A1107F278FB9}">
      <dgm:prSet/>
      <dgm:spPr/>
      <dgm:t>
        <a:bodyPr/>
        <a:lstStyle/>
        <a:p>
          <a:endParaRPr lang="en-US"/>
        </a:p>
      </dgm:t>
    </dgm:pt>
    <dgm:pt modelId="{B6C4F76A-0294-4F55-A245-D09B9076ACC6}" type="sibTrans" cxnId="{17F68700-CD8D-4694-8E83-A1107F278FB9}">
      <dgm:prSet/>
      <dgm:spPr/>
      <dgm:t>
        <a:bodyPr/>
        <a:lstStyle/>
        <a:p>
          <a:endParaRPr lang="en-US"/>
        </a:p>
      </dgm:t>
    </dgm:pt>
    <dgm:pt modelId="{8E0335ED-2202-4F9D-9F9D-AB7269805FC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Payment Made</a:t>
          </a:r>
          <a:endParaRPr lang="en-US" dirty="0"/>
        </a:p>
      </dgm:t>
    </dgm:pt>
    <dgm:pt modelId="{49F37CC8-D09C-45A4-8CDD-04579E18233D}" type="parTrans" cxnId="{7DB4CA0C-4BEB-489D-A60E-9DDA45EE9057}">
      <dgm:prSet/>
      <dgm:spPr/>
      <dgm:t>
        <a:bodyPr/>
        <a:lstStyle/>
        <a:p>
          <a:endParaRPr lang="en-US"/>
        </a:p>
      </dgm:t>
    </dgm:pt>
    <dgm:pt modelId="{3C56AB9A-F732-4EC5-B8C3-26E078404846}" type="sibTrans" cxnId="{7DB4CA0C-4BEB-489D-A60E-9DDA45EE9057}">
      <dgm:prSet/>
      <dgm:spPr/>
      <dgm:t>
        <a:bodyPr/>
        <a:lstStyle/>
        <a:p>
          <a:endParaRPr lang="en-US"/>
        </a:p>
      </dgm:t>
    </dgm:pt>
    <dgm:pt modelId="{3721E9C1-06E0-420D-B2F2-1DA58962FC0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Losses Confirmed</a:t>
          </a:r>
          <a:endParaRPr lang="en-US" dirty="0"/>
        </a:p>
      </dgm:t>
    </dgm:pt>
    <dgm:pt modelId="{F441A237-9A68-404E-807C-00BB0852D860}" type="parTrans" cxnId="{B865BB65-A7D2-4678-BF37-8559A639AC14}">
      <dgm:prSet/>
      <dgm:spPr/>
      <dgm:t>
        <a:bodyPr/>
        <a:lstStyle/>
        <a:p>
          <a:endParaRPr lang="en-US"/>
        </a:p>
      </dgm:t>
    </dgm:pt>
    <dgm:pt modelId="{02376605-1B1E-4525-AEC7-C88D7BD3FDA8}" type="sibTrans" cxnId="{B865BB65-A7D2-4678-BF37-8559A639AC14}">
      <dgm:prSet/>
      <dgm:spPr/>
      <dgm:t>
        <a:bodyPr/>
        <a:lstStyle/>
        <a:p>
          <a:endParaRPr lang="en-US"/>
        </a:p>
      </dgm:t>
    </dgm:pt>
    <dgm:pt modelId="{674065F0-53F1-4587-B771-CA5C7336A37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Bind Policy</a:t>
          </a:r>
          <a:endParaRPr lang="en-US" dirty="0"/>
        </a:p>
      </dgm:t>
    </dgm:pt>
    <dgm:pt modelId="{C2320099-7378-44C4-8263-03239533FD16}" type="parTrans" cxnId="{A68467FE-332B-4B91-9FFA-2B59F32092B9}">
      <dgm:prSet/>
      <dgm:spPr/>
      <dgm:t>
        <a:bodyPr/>
        <a:lstStyle/>
        <a:p>
          <a:endParaRPr lang="en-US"/>
        </a:p>
      </dgm:t>
    </dgm:pt>
    <dgm:pt modelId="{E72EF15A-C1E1-4FD8-AFC7-4EEE887526F3}" type="sibTrans" cxnId="{A68467FE-332B-4B91-9FFA-2B59F32092B9}">
      <dgm:prSet/>
      <dgm:spPr/>
      <dgm:t>
        <a:bodyPr/>
        <a:lstStyle/>
        <a:p>
          <a:endParaRPr lang="en-US"/>
        </a:p>
      </dgm:t>
    </dgm:pt>
    <dgm:pt modelId="{A51E2E66-98E9-4443-864E-5F2AD26CC034}" type="pres">
      <dgm:prSet presAssocID="{FBAB580F-BE37-4832-9731-D2610959AC59}" presName="Name0" presStyleCnt="0">
        <dgm:presLayoutVars>
          <dgm:dir/>
          <dgm:animLvl val="lvl"/>
          <dgm:resizeHandles val="exact"/>
        </dgm:presLayoutVars>
      </dgm:prSet>
      <dgm:spPr/>
    </dgm:pt>
    <dgm:pt modelId="{8C8861D5-A4D8-47BA-9084-97FC38EDEB33}" type="pres">
      <dgm:prSet presAssocID="{FB0EE11A-A8D7-4B61-9E4F-49242EBCEE50}" presName="parTxOnly" presStyleLbl="node1" presStyleIdx="0" presStyleCnt="5" custLinFactNeighborX="-1123" custLinFactNeighborY="-52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5CF48-D958-4E46-8A23-7F5B889F4FEF}" type="pres">
      <dgm:prSet presAssocID="{73ED1A63-6E3F-4132-86ED-37D61369F88C}" presName="parTxOnlySpace" presStyleCnt="0"/>
      <dgm:spPr/>
    </dgm:pt>
    <dgm:pt modelId="{E0068086-B028-4D1A-99F2-45068B84BC22}" type="pres">
      <dgm:prSet presAssocID="{674065F0-53F1-4587-B771-CA5C7336A373}" presName="parTxOnly" presStyleLbl="node1" presStyleIdx="1" presStyleCnt="5" custLinFactNeighborX="-1833" custLinFactNeighborY="-25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A7AD7-372B-41DD-AD9F-081E6E681BDB}" type="pres">
      <dgm:prSet presAssocID="{E72EF15A-C1E1-4FD8-AFC7-4EEE887526F3}" presName="parTxOnlySpace" presStyleCnt="0"/>
      <dgm:spPr/>
    </dgm:pt>
    <dgm:pt modelId="{013D9C65-DF93-4395-9E87-D7CD2E65F566}" type="pres">
      <dgm:prSet presAssocID="{52A4C869-DC83-41FB-A2E1-9094EB05807B}" presName="parTxOnly" presStyleLbl="node1" presStyleIdx="2" presStyleCnt="5" custLinFactNeighborX="-2544" custLinFactNeighborY="-25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E3C9D-6398-49B0-803A-55325FFBAD38}" type="pres">
      <dgm:prSet presAssocID="{B6C4F76A-0294-4F55-A245-D09B9076ACC6}" presName="parTxOnlySpace" presStyleCnt="0"/>
      <dgm:spPr/>
    </dgm:pt>
    <dgm:pt modelId="{C5DD63AA-C63C-42E6-9F1D-D9EE5A8C9361}" type="pres">
      <dgm:prSet presAssocID="{8E0335ED-2202-4F9D-9F9D-AB7269805FC0}" presName="parTxOnly" presStyleLbl="node1" presStyleIdx="3" presStyleCnt="5" custLinFactNeighborX="-774" custLinFactNeighborY="-25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EB4B-9290-42D3-A813-DD0CBD5D2F6A}" type="pres">
      <dgm:prSet presAssocID="{3C56AB9A-F732-4EC5-B8C3-26E078404846}" presName="parTxOnlySpace" presStyleCnt="0"/>
      <dgm:spPr/>
    </dgm:pt>
    <dgm:pt modelId="{9F79F460-4255-4919-9DE1-364C0D09E1BC}" type="pres">
      <dgm:prSet presAssocID="{3721E9C1-06E0-420D-B2F2-1DA58962FC07}" presName="parTxOnly" presStyleLbl="node1" presStyleIdx="4" presStyleCnt="5" custLinFactNeighborX="-3964" custLinFactNeighborY="-25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ADE35-0844-4263-B5F7-7F04C6B9026C}" type="presOf" srcId="{FBAB580F-BE37-4832-9731-D2610959AC59}" destId="{A51E2E66-98E9-4443-864E-5F2AD26CC034}" srcOrd="0" destOrd="0" presId="urn:microsoft.com/office/officeart/2005/8/layout/chevron1"/>
    <dgm:cxn modelId="{9622E411-5076-434B-B732-A51AF1A36DC5}" type="presOf" srcId="{52A4C869-DC83-41FB-A2E1-9094EB05807B}" destId="{013D9C65-DF93-4395-9E87-D7CD2E65F566}" srcOrd="0" destOrd="0" presId="urn:microsoft.com/office/officeart/2005/8/layout/chevron1"/>
    <dgm:cxn modelId="{D8F197D4-5E3F-4299-9B62-65D43E825841}" type="presOf" srcId="{8E0335ED-2202-4F9D-9F9D-AB7269805FC0}" destId="{C5DD63AA-C63C-42E6-9F1D-D9EE5A8C9361}" srcOrd="0" destOrd="0" presId="urn:microsoft.com/office/officeart/2005/8/layout/chevron1"/>
    <dgm:cxn modelId="{6C73C753-2546-4AF2-B1A7-B2580AC4757E}" type="presOf" srcId="{FB0EE11A-A8D7-4B61-9E4F-49242EBCEE50}" destId="{8C8861D5-A4D8-47BA-9084-97FC38EDEB33}" srcOrd="0" destOrd="0" presId="urn:microsoft.com/office/officeart/2005/8/layout/chevron1"/>
    <dgm:cxn modelId="{17F68700-CD8D-4694-8E83-A1107F278FB9}" srcId="{FBAB580F-BE37-4832-9731-D2610959AC59}" destId="{52A4C869-DC83-41FB-A2E1-9094EB05807B}" srcOrd="2" destOrd="0" parTransId="{F1C60451-F91E-459E-A331-E91C32D915D5}" sibTransId="{B6C4F76A-0294-4F55-A245-D09B9076ACC6}"/>
    <dgm:cxn modelId="{DDE4E37A-583C-4C4C-BCE2-7B33D9B54044}" type="presOf" srcId="{674065F0-53F1-4587-B771-CA5C7336A373}" destId="{E0068086-B028-4D1A-99F2-45068B84BC22}" srcOrd="0" destOrd="0" presId="urn:microsoft.com/office/officeart/2005/8/layout/chevron1"/>
    <dgm:cxn modelId="{7DB4CA0C-4BEB-489D-A60E-9DDA45EE9057}" srcId="{FBAB580F-BE37-4832-9731-D2610959AC59}" destId="{8E0335ED-2202-4F9D-9F9D-AB7269805FC0}" srcOrd="3" destOrd="0" parTransId="{49F37CC8-D09C-45A4-8CDD-04579E18233D}" sibTransId="{3C56AB9A-F732-4EC5-B8C3-26E078404846}"/>
    <dgm:cxn modelId="{AB80DB3F-6FE1-4431-9141-42438390CB97}" type="presOf" srcId="{3721E9C1-06E0-420D-B2F2-1DA58962FC07}" destId="{9F79F460-4255-4919-9DE1-364C0D09E1BC}" srcOrd="0" destOrd="0" presId="urn:microsoft.com/office/officeart/2005/8/layout/chevron1"/>
    <dgm:cxn modelId="{CC6E39CD-FD63-447E-98A4-B7A84781902A}" srcId="{FBAB580F-BE37-4832-9731-D2610959AC59}" destId="{FB0EE11A-A8D7-4B61-9E4F-49242EBCEE50}" srcOrd="0" destOrd="0" parTransId="{AE967DBD-0191-493F-9710-ED05C83B7093}" sibTransId="{73ED1A63-6E3F-4132-86ED-37D61369F88C}"/>
    <dgm:cxn modelId="{A68467FE-332B-4B91-9FFA-2B59F32092B9}" srcId="{FBAB580F-BE37-4832-9731-D2610959AC59}" destId="{674065F0-53F1-4587-B771-CA5C7336A373}" srcOrd="1" destOrd="0" parTransId="{C2320099-7378-44C4-8263-03239533FD16}" sibTransId="{E72EF15A-C1E1-4FD8-AFC7-4EEE887526F3}"/>
    <dgm:cxn modelId="{B865BB65-A7D2-4678-BF37-8559A639AC14}" srcId="{FBAB580F-BE37-4832-9731-D2610959AC59}" destId="{3721E9C1-06E0-420D-B2F2-1DA58962FC07}" srcOrd="4" destOrd="0" parTransId="{F441A237-9A68-404E-807C-00BB0852D860}" sibTransId="{02376605-1B1E-4525-AEC7-C88D7BD3FDA8}"/>
    <dgm:cxn modelId="{00D7B33F-D653-43F3-B60B-85A7504AF1F6}" type="presParOf" srcId="{A51E2E66-98E9-4443-864E-5F2AD26CC034}" destId="{8C8861D5-A4D8-47BA-9084-97FC38EDEB33}" srcOrd="0" destOrd="0" presId="urn:microsoft.com/office/officeart/2005/8/layout/chevron1"/>
    <dgm:cxn modelId="{83C7AE7A-AE59-4E97-95E0-5CB70B995837}" type="presParOf" srcId="{A51E2E66-98E9-4443-864E-5F2AD26CC034}" destId="{A465CF48-D958-4E46-8A23-7F5B889F4FEF}" srcOrd="1" destOrd="0" presId="urn:microsoft.com/office/officeart/2005/8/layout/chevron1"/>
    <dgm:cxn modelId="{0432F913-24E7-4831-AD17-D6E36C08F252}" type="presParOf" srcId="{A51E2E66-98E9-4443-864E-5F2AD26CC034}" destId="{E0068086-B028-4D1A-99F2-45068B84BC22}" srcOrd="2" destOrd="0" presId="urn:microsoft.com/office/officeart/2005/8/layout/chevron1"/>
    <dgm:cxn modelId="{228D9180-1C06-4007-93A9-34BB0D4DC09B}" type="presParOf" srcId="{A51E2E66-98E9-4443-864E-5F2AD26CC034}" destId="{BADA7AD7-372B-41DD-AD9F-081E6E681BDB}" srcOrd="3" destOrd="0" presId="urn:microsoft.com/office/officeart/2005/8/layout/chevron1"/>
    <dgm:cxn modelId="{685DB4EB-C9D5-40E8-BDC5-5AF36BA0E2EA}" type="presParOf" srcId="{A51E2E66-98E9-4443-864E-5F2AD26CC034}" destId="{013D9C65-DF93-4395-9E87-D7CD2E65F566}" srcOrd="4" destOrd="0" presId="urn:microsoft.com/office/officeart/2005/8/layout/chevron1"/>
    <dgm:cxn modelId="{A59B5C16-D886-4598-950B-D2AF37CB1E3E}" type="presParOf" srcId="{A51E2E66-98E9-4443-864E-5F2AD26CC034}" destId="{790E3C9D-6398-49B0-803A-55325FFBAD38}" srcOrd="5" destOrd="0" presId="urn:microsoft.com/office/officeart/2005/8/layout/chevron1"/>
    <dgm:cxn modelId="{794FB764-95C9-49A1-AD46-BEC681BC4204}" type="presParOf" srcId="{A51E2E66-98E9-4443-864E-5F2AD26CC034}" destId="{C5DD63AA-C63C-42E6-9F1D-D9EE5A8C9361}" srcOrd="6" destOrd="0" presId="urn:microsoft.com/office/officeart/2005/8/layout/chevron1"/>
    <dgm:cxn modelId="{2B0ACFF3-9E2C-4F47-9AF1-24F55D837CE1}" type="presParOf" srcId="{A51E2E66-98E9-4443-864E-5F2AD26CC034}" destId="{B7F4EB4B-9290-42D3-A813-DD0CBD5D2F6A}" srcOrd="7" destOrd="0" presId="urn:microsoft.com/office/officeart/2005/8/layout/chevron1"/>
    <dgm:cxn modelId="{1716EAFF-505A-4D93-8CF6-FD984539B783}" type="presParOf" srcId="{A51E2E66-98E9-4443-864E-5F2AD26CC034}" destId="{9F79F460-4255-4919-9DE1-364C0D09E1B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B9CAF-7578-4762-810B-A3D297D72E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EF1A8-5137-481B-9E92-8751ECA826BC}">
      <dgm:prSet phldrT="[Text]"/>
      <dgm:spPr/>
      <dgm:t>
        <a:bodyPr/>
        <a:lstStyle/>
        <a:p>
          <a:r>
            <a:rPr lang="en-US" dirty="0" smtClean="0"/>
            <a:t>Limit Allocation</a:t>
          </a:r>
          <a:endParaRPr lang="en-US" dirty="0"/>
        </a:p>
      </dgm:t>
    </dgm:pt>
    <dgm:pt modelId="{958256A2-F8B1-44FA-B84D-6ECB0B9E2DF4}" type="parTrans" cxnId="{7A087F7B-2626-4C67-BEA3-ADD525A45BFD}">
      <dgm:prSet/>
      <dgm:spPr/>
      <dgm:t>
        <a:bodyPr/>
        <a:lstStyle/>
        <a:p>
          <a:endParaRPr lang="en-US"/>
        </a:p>
      </dgm:t>
    </dgm:pt>
    <dgm:pt modelId="{E62BE62A-4D9F-4222-9F33-59F103400AC6}" type="sibTrans" cxnId="{7A087F7B-2626-4C67-BEA3-ADD525A45BFD}">
      <dgm:prSet/>
      <dgm:spPr/>
      <dgm:t>
        <a:bodyPr/>
        <a:lstStyle/>
        <a:p>
          <a:endParaRPr lang="en-US"/>
        </a:p>
      </dgm:t>
    </dgm:pt>
    <dgm:pt modelId="{21FB78EC-0D22-4A6F-A72A-195B0E51274E}">
      <dgm:prSet phldrT="[Text]"/>
      <dgm:spPr/>
      <dgm:t>
        <a:bodyPr/>
        <a:lstStyle/>
        <a:p>
          <a:r>
            <a:rPr lang="en-US" dirty="0" smtClean="0"/>
            <a:t>Payout Table</a:t>
          </a:r>
          <a:endParaRPr lang="en-US" dirty="0"/>
        </a:p>
      </dgm:t>
    </dgm:pt>
    <dgm:pt modelId="{AF67777C-A149-4B2D-BB42-F36C69C812B4}" type="parTrans" cxnId="{CE77BE6B-80D3-410F-9ADD-31C6E633A385}">
      <dgm:prSet/>
      <dgm:spPr/>
      <dgm:t>
        <a:bodyPr/>
        <a:lstStyle/>
        <a:p>
          <a:endParaRPr lang="en-US"/>
        </a:p>
      </dgm:t>
    </dgm:pt>
    <dgm:pt modelId="{7BC93398-11CF-4C96-9B45-E05A5C836381}" type="sibTrans" cxnId="{CE77BE6B-80D3-410F-9ADD-31C6E633A385}">
      <dgm:prSet/>
      <dgm:spPr/>
      <dgm:t>
        <a:bodyPr/>
        <a:lstStyle/>
        <a:p>
          <a:endParaRPr lang="en-US"/>
        </a:p>
      </dgm:t>
    </dgm:pt>
    <dgm:pt modelId="{301EBD29-E978-4033-9059-E37BC3EF1B77}">
      <dgm:prSet phldrT="[Text]"/>
      <dgm:spPr/>
      <dgm:t>
        <a:bodyPr/>
        <a:lstStyle/>
        <a:p>
          <a:r>
            <a:rPr lang="en-US" dirty="0" smtClean="0"/>
            <a:t>Payout Table is established to determine the payout by wind speed at each Trigger Location.</a:t>
          </a:r>
          <a:endParaRPr lang="en-US" dirty="0"/>
        </a:p>
      </dgm:t>
    </dgm:pt>
    <dgm:pt modelId="{DD97ED1D-23A3-4360-8990-F6AFA818AA7A}" type="parTrans" cxnId="{8F7311A8-3701-4176-8E4F-B0EA3DA7CE0B}">
      <dgm:prSet/>
      <dgm:spPr/>
      <dgm:t>
        <a:bodyPr/>
        <a:lstStyle/>
        <a:p>
          <a:endParaRPr lang="en-US"/>
        </a:p>
      </dgm:t>
    </dgm:pt>
    <dgm:pt modelId="{AE26FC4F-2F48-420B-894A-9532BA2D5AA3}" type="sibTrans" cxnId="{8F7311A8-3701-4176-8E4F-B0EA3DA7CE0B}">
      <dgm:prSet/>
      <dgm:spPr/>
      <dgm:t>
        <a:bodyPr/>
        <a:lstStyle/>
        <a:p>
          <a:endParaRPr lang="en-US"/>
        </a:p>
      </dgm:t>
    </dgm:pt>
    <dgm:pt modelId="{CEF3AC66-D121-4344-A2A4-481D7F3F89EF}">
      <dgm:prSet phldrT="[Text]"/>
      <dgm:spPr/>
      <dgm:t>
        <a:bodyPr/>
        <a:lstStyle/>
        <a:p>
          <a:r>
            <a:rPr lang="en-US" dirty="0" smtClean="0"/>
            <a:t>Event Reporting</a:t>
          </a:r>
          <a:endParaRPr lang="en-US" dirty="0"/>
        </a:p>
      </dgm:t>
    </dgm:pt>
    <dgm:pt modelId="{2E430A7B-84BD-4776-9646-DCD8E171FDE7}" type="parTrans" cxnId="{6604AE07-73BA-4A03-8C6F-20082D0761DA}">
      <dgm:prSet/>
      <dgm:spPr/>
      <dgm:t>
        <a:bodyPr/>
        <a:lstStyle/>
        <a:p>
          <a:endParaRPr lang="en-US"/>
        </a:p>
      </dgm:t>
    </dgm:pt>
    <dgm:pt modelId="{92D7B4E5-9287-481A-AEDC-7139BC1BEAE6}" type="sibTrans" cxnId="{6604AE07-73BA-4A03-8C6F-20082D0761DA}">
      <dgm:prSet/>
      <dgm:spPr/>
      <dgm:t>
        <a:bodyPr/>
        <a:lstStyle/>
        <a:p>
          <a:endParaRPr lang="en-US"/>
        </a:p>
      </dgm:t>
    </dgm:pt>
    <dgm:pt modelId="{5C1C087B-D818-49F1-803C-DA1A4D12B814}">
      <dgm:prSet phldrT="[Text]"/>
      <dgm:spPr/>
      <dgm:t>
        <a:bodyPr/>
        <a:lstStyle/>
        <a:p>
          <a:r>
            <a:rPr lang="en-US" dirty="0" smtClean="0"/>
            <a:t>Post-event we receive a wind footprint from RMS HWind, which is used to determine the wind speed at each Trigger Location.</a:t>
          </a:r>
          <a:endParaRPr lang="en-US" dirty="0"/>
        </a:p>
      </dgm:t>
    </dgm:pt>
    <dgm:pt modelId="{A13064AA-49A6-44F9-ABA6-A6E57FA49DF7}" type="parTrans" cxnId="{DD8341CF-03ED-4BC7-BA3A-24EE189AB232}">
      <dgm:prSet/>
      <dgm:spPr/>
      <dgm:t>
        <a:bodyPr/>
        <a:lstStyle/>
        <a:p>
          <a:endParaRPr lang="en-US"/>
        </a:p>
      </dgm:t>
    </dgm:pt>
    <dgm:pt modelId="{37717275-5C3A-405B-AC77-F817EB3EA3CB}" type="sibTrans" cxnId="{DD8341CF-03ED-4BC7-BA3A-24EE189AB232}">
      <dgm:prSet/>
      <dgm:spPr/>
      <dgm:t>
        <a:bodyPr/>
        <a:lstStyle/>
        <a:p>
          <a:endParaRPr lang="en-US"/>
        </a:p>
      </dgm:t>
    </dgm:pt>
    <dgm:pt modelId="{267C5790-8AE9-491B-A3F5-9E9115F18133}">
      <dgm:prSet/>
      <dgm:spPr/>
      <dgm:t>
        <a:bodyPr/>
        <a:lstStyle/>
        <a:p>
          <a:r>
            <a:rPr lang="en-US" dirty="0" smtClean="0"/>
            <a:t>Payout</a:t>
          </a:r>
          <a:endParaRPr lang="en-US" dirty="0"/>
        </a:p>
      </dgm:t>
    </dgm:pt>
    <dgm:pt modelId="{755CDACC-9929-41AC-AB88-98870636D95A}" type="parTrans" cxnId="{ABFD50AC-9F2E-4510-82A3-D990DA0A9FA4}">
      <dgm:prSet/>
      <dgm:spPr/>
      <dgm:t>
        <a:bodyPr/>
        <a:lstStyle/>
        <a:p>
          <a:endParaRPr lang="en-US"/>
        </a:p>
      </dgm:t>
    </dgm:pt>
    <dgm:pt modelId="{0DF3BE1D-323B-4AE6-B64E-DBDED2575954}" type="sibTrans" cxnId="{ABFD50AC-9F2E-4510-82A3-D990DA0A9FA4}">
      <dgm:prSet/>
      <dgm:spPr/>
      <dgm:t>
        <a:bodyPr/>
        <a:lstStyle/>
        <a:p>
          <a:endParaRPr lang="en-US"/>
        </a:p>
      </dgm:t>
    </dgm:pt>
    <dgm:pt modelId="{5A949C91-2A12-46FA-84D3-EA6AB5A536D0}">
      <dgm:prSet/>
      <dgm:spPr/>
      <dgm:t>
        <a:bodyPr/>
        <a:lstStyle/>
        <a:p>
          <a:r>
            <a:rPr lang="en-US" dirty="0" smtClean="0"/>
            <a:t>We pay you according to the HWind calculated wind speed and Payout Table.</a:t>
          </a:r>
          <a:endParaRPr lang="en-US" dirty="0"/>
        </a:p>
      </dgm:t>
    </dgm:pt>
    <dgm:pt modelId="{06DF37F8-D674-431D-AD6C-EAC964F5D168}" type="parTrans" cxnId="{8346132A-9465-4984-A6A4-225BFA393320}">
      <dgm:prSet/>
      <dgm:spPr/>
      <dgm:t>
        <a:bodyPr/>
        <a:lstStyle/>
        <a:p>
          <a:endParaRPr lang="en-US"/>
        </a:p>
      </dgm:t>
    </dgm:pt>
    <dgm:pt modelId="{8F95729F-AC66-406C-A162-B42F740507DF}" type="sibTrans" cxnId="{8346132A-9465-4984-A6A4-225BFA393320}">
      <dgm:prSet/>
      <dgm:spPr/>
      <dgm:t>
        <a:bodyPr/>
        <a:lstStyle/>
        <a:p>
          <a:endParaRPr lang="en-US"/>
        </a:p>
      </dgm:t>
    </dgm:pt>
    <dgm:pt modelId="{EB117595-4BE3-4D67-9F6F-0D4CFD1E029F}">
      <dgm:prSet/>
      <dgm:spPr/>
      <dgm:t>
        <a:bodyPr/>
        <a:lstStyle/>
        <a:p>
          <a:r>
            <a:rPr lang="en-US" dirty="0" smtClean="0"/>
            <a:t>Loss Confirmation</a:t>
          </a:r>
          <a:endParaRPr lang="en-US" dirty="0"/>
        </a:p>
      </dgm:t>
    </dgm:pt>
    <dgm:pt modelId="{435E3F42-FEE0-4FBE-8FC8-D1569044EE7F}" type="parTrans" cxnId="{DB0C21B0-0C09-429D-BB90-7FB83663097D}">
      <dgm:prSet/>
      <dgm:spPr/>
      <dgm:t>
        <a:bodyPr/>
        <a:lstStyle/>
        <a:p>
          <a:endParaRPr lang="en-US"/>
        </a:p>
      </dgm:t>
    </dgm:pt>
    <dgm:pt modelId="{39DF6F80-E66E-4E77-A972-5828F9C6517D}" type="sibTrans" cxnId="{DB0C21B0-0C09-429D-BB90-7FB83663097D}">
      <dgm:prSet/>
      <dgm:spPr/>
      <dgm:t>
        <a:bodyPr/>
        <a:lstStyle/>
        <a:p>
          <a:endParaRPr lang="en-US"/>
        </a:p>
      </dgm:t>
    </dgm:pt>
    <dgm:pt modelId="{CED6E37C-FA8C-47C6-9CF3-6496343BA9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Limits are allocated to specific Trigger Locations (e.g. lat longs) to best reflect your exposure.</a:t>
          </a:r>
          <a:endParaRPr lang="en-US" dirty="0"/>
        </a:p>
      </dgm:t>
    </dgm:pt>
    <dgm:pt modelId="{5D142E68-0441-4ACA-8B10-C6AF9443D27F}" type="sibTrans" cxnId="{44E333A1-AA87-47F8-B479-E295396E8FC7}">
      <dgm:prSet/>
      <dgm:spPr/>
      <dgm:t>
        <a:bodyPr/>
        <a:lstStyle/>
        <a:p>
          <a:endParaRPr lang="en-US"/>
        </a:p>
      </dgm:t>
    </dgm:pt>
    <dgm:pt modelId="{1CAFB48F-B7CC-48FB-90CD-7FFED8A68071}" type="parTrans" cxnId="{44E333A1-AA87-47F8-B479-E295396E8FC7}">
      <dgm:prSet/>
      <dgm:spPr/>
      <dgm:t>
        <a:bodyPr/>
        <a:lstStyle/>
        <a:p>
          <a:endParaRPr lang="en-US"/>
        </a:p>
      </dgm:t>
    </dgm:pt>
    <dgm:pt modelId="{F998A78D-8AC7-4F01-8ECE-90A8A9B93001}">
      <dgm:prSet/>
      <dgm:spPr/>
      <dgm:t>
        <a:bodyPr/>
        <a:lstStyle/>
        <a:p>
          <a:r>
            <a:rPr lang="en-US" dirty="0" smtClean="0"/>
            <a:t>You confirm to us that your loss from the event met or exceeded the payout.</a:t>
          </a:r>
          <a:endParaRPr lang="en-US" dirty="0"/>
        </a:p>
      </dgm:t>
    </dgm:pt>
    <dgm:pt modelId="{5491C96B-57B5-4D29-B8AB-656BBA616A9A}" type="parTrans" cxnId="{A9D61BF7-43A3-4F33-8BE1-B6B5CE0AF3A1}">
      <dgm:prSet/>
      <dgm:spPr/>
      <dgm:t>
        <a:bodyPr/>
        <a:lstStyle/>
        <a:p>
          <a:endParaRPr lang="en-US"/>
        </a:p>
      </dgm:t>
    </dgm:pt>
    <dgm:pt modelId="{4AC3A230-89E6-4DAB-9F22-F3CAF1384849}" type="sibTrans" cxnId="{A9D61BF7-43A3-4F33-8BE1-B6B5CE0AF3A1}">
      <dgm:prSet/>
      <dgm:spPr/>
      <dgm:t>
        <a:bodyPr/>
        <a:lstStyle/>
        <a:p>
          <a:endParaRPr lang="en-US"/>
        </a:p>
      </dgm:t>
    </dgm:pt>
    <dgm:pt modelId="{818E9DA3-461F-48BB-BA41-70181C3A466E}" type="pres">
      <dgm:prSet presAssocID="{F85B9CAF-7578-4762-810B-A3D297D72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A6F1C-1669-42D4-954B-97DC8BCD079E}" type="pres">
      <dgm:prSet presAssocID="{79AEF1A8-5137-481B-9E92-8751ECA826BC}" presName="linNode" presStyleCnt="0"/>
      <dgm:spPr/>
    </dgm:pt>
    <dgm:pt modelId="{C5B05585-05CA-4F11-9C0C-82C08F42DB31}" type="pres">
      <dgm:prSet presAssocID="{79AEF1A8-5137-481B-9E92-8751ECA826BC}" presName="parentText" presStyleLbl="node1" presStyleIdx="0" presStyleCnt="5" custLinFactNeighborX="-19531" custLinFactNeighborY="6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7963C-5F09-4988-B82D-131CB3A7545D}" type="pres">
      <dgm:prSet presAssocID="{79AEF1A8-5137-481B-9E92-8751ECA826B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BB56B-19F7-48C7-8E52-FA7814E18BAE}" type="pres">
      <dgm:prSet presAssocID="{E62BE62A-4D9F-4222-9F33-59F103400AC6}" presName="sp" presStyleCnt="0"/>
      <dgm:spPr/>
    </dgm:pt>
    <dgm:pt modelId="{55D0C2D2-3D85-45CF-A81F-2D0F7F5516B4}" type="pres">
      <dgm:prSet presAssocID="{21FB78EC-0D22-4A6F-A72A-195B0E51274E}" presName="linNode" presStyleCnt="0"/>
      <dgm:spPr/>
    </dgm:pt>
    <dgm:pt modelId="{3FFA60F2-58A6-4D87-A0A6-29532200970C}" type="pres">
      <dgm:prSet presAssocID="{21FB78EC-0D22-4A6F-A72A-195B0E51274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F7291-12DF-4C3F-9C51-FA64F0FEE5CA}" type="pres">
      <dgm:prSet presAssocID="{21FB78EC-0D22-4A6F-A72A-195B0E51274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25F7-FD19-4358-9CE5-C860A2976288}" type="pres">
      <dgm:prSet presAssocID="{7BC93398-11CF-4C96-9B45-E05A5C836381}" presName="sp" presStyleCnt="0"/>
      <dgm:spPr/>
    </dgm:pt>
    <dgm:pt modelId="{0B8BB6E7-7941-45B0-9261-74F9E191C130}" type="pres">
      <dgm:prSet presAssocID="{CEF3AC66-D121-4344-A2A4-481D7F3F89EF}" presName="linNode" presStyleCnt="0"/>
      <dgm:spPr/>
    </dgm:pt>
    <dgm:pt modelId="{FAD13F0A-E7E4-4FE1-B1D2-8FF81ACDBF82}" type="pres">
      <dgm:prSet presAssocID="{CEF3AC66-D121-4344-A2A4-481D7F3F89E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B7A05-7E2C-4CEA-9DEB-8AB7B35B977B}" type="pres">
      <dgm:prSet presAssocID="{CEF3AC66-D121-4344-A2A4-481D7F3F89E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ABA4B-6D9B-4916-BB4B-E6B3EF8808DC}" type="pres">
      <dgm:prSet presAssocID="{92D7B4E5-9287-481A-AEDC-7139BC1BEAE6}" presName="sp" presStyleCnt="0"/>
      <dgm:spPr/>
    </dgm:pt>
    <dgm:pt modelId="{44E33AA3-9594-4B42-A658-0AA1F7EAF4C9}" type="pres">
      <dgm:prSet presAssocID="{267C5790-8AE9-491B-A3F5-9E9115F18133}" presName="linNode" presStyleCnt="0"/>
      <dgm:spPr/>
    </dgm:pt>
    <dgm:pt modelId="{12321D73-EDC2-4E88-9A41-1E0C2BE945BB}" type="pres">
      <dgm:prSet presAssocID="{267C5790-8AE9-491B-A3F5-9E9115F1813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44D84-DAF6-4269-BFC7-C8C37CD6DBF8}" type="pres">
      <dgm:prSet presAssocID="{267C5790-8AE9-491B-A3F5-9E9115F1813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9AB5C-1C78-44E0-A4E1-B0854EA9499B}" type="pres">
      <dgm:prSet presAssocID="{0DF3BE1D-323B-4AE6-B64E-DBDED2575954}" presName="sp" presStyleCnt="0"/>
      <dgm:spPr/>
    </dgm:pt>
    <dgm:pt modelId="{81A2775C-5001-4B1D-871B-C26FDD9B8545}" type="pres">
      <dgm:prSet presAssocID="{EB117595-4BE3-4D67-9F6F-0D4CFD1E029F}" presName="linNode" presStyleCnt="0"/>
      <dgm:spPr/>
    </dgm:pt>
    <dgm:pt modelId="{873BB2C5-ACD3-4B8C-8115-4F5A57FBAB93}" type="pres">
      <dgm:prSet presAssocID="{EB117595-4BE3-4D67-9F6F-0D4CFD1E029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0A20-2AEC-470C-A884-7995A034D87F}" type="pres">
      <dgm:prSet presAssocID="{EB117595-4BE3-4D67-9F6F-0D4CFD1E029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FD50AC-9F2E-4510-82A3-D990DA0A9FA4}" srcId="{F85B9CAF-7578-4762-810B-A3D297D72EA1}" destId="{267C5790-8AE9-491B-A3F5-9E9115F18133}" srcOrd="3" destOrd="0" parTransId="{755CDACC-9929-41AC-AB88-98870636D95A}" sibTransId="{0DF3BE1D-323B-4AE6-B64E-DBDED2575954}"/>
    <dgm:cxn modelId="{7A087F7B-2626-4C67-BEA3-ADD525A45BFD}" srcId="{F85B9CAF-7578-4762-810B-A3D297D72EA1}" destId="{79AEF1A8-5137-481B-9E92-8751ECA826BC}" srcOrd="0" destOrd="0" parTransId="{958256A2-F8B1-44FA-B84D-6ECB0B9E2DF4}" sibTransId="{E62BE62A-4D9F-4222-9F33-59F103400AC6}"/>
    <dgm:cxn modelId="{EBF0C010-83A6-4381-94B8-43FD4771190A}" type="presOf" srcId="{CEF3AC66-D121-4344-A2A4-481D7F3F89EF}" destId="{FAD13F0A-E7E4-4FE1-B1D2-8FF81ACDBF82}" srcOrd="0" destOrd="0" presId="urn:microsoft.com/office/officeart/2005/8/layout/vList5"/>
    <dgm:cxn modelId="{5200D432-D7F4-4EA2-B73F-EDE590BD0B4E}" type="presOf" srcId="{EB117595-4BE3-4D67-9F6F-0D4CFD1E029F}" destId="{873BB2C5-ACD3-4B8C-8115-4F5A57FBAB93}" srcOrd="0" destOrd="0" presId="urn:microsoft.com/office/officeart/2005/8/layout/vList5"/>
    <dgm:cxn modelId="{A47955E8-3065-42EE-B12B-E3D27823DAD3}" type="presOf" srcId="{F85B9CAF-7578-4762-810B-A3D297D72EA1}" destId="{818E9DA3-461F-48BB-BA41-70181C3A466E}" srcOrd="0" destOrd="0" presId="urn:microsoft.com/office/officeart/2005/8/layout/vList5"/>
    <dgm:cxn modelId="{8F7311A8-3701-4176-8E4F-B0EA3DA7CE0B}" srcId="{21FB78EC-0D22-4A6F-A72A-195B0E51274E}" destId="{301EBD29-E978-4033-9059-E37BC3EF1B77}" srcOrd="0" destOrd="0" parTransId="{DD97ED1D-23A3-4360-8990-F6AFA818AA7A}" sibTransId="{AE26FC4F-2F48-420B-894A-9532BA2D5AA3}"/>
    <dgm:cxn modelId="{8346132A-9465-4984-A6A4-225BFA393320}" srcId="{267C5790-8AE9-491B-A3F5-9E9115F18133}" destId="{5A949C91-2A12-46FA-84D3-EA6AB5A536D0}" srcOrd="0" destOrd="0" parTransId="{06DF37F8-D674-431D-AD6C-EAC964F5D168}" sibTransId="{8F95729F-AC66-406C-A162-B42F740507DF}"/>
    <dgm:cxn modelId="{A2DBE54C-8FD9-4B44-AD03-7228857EF40D}" type="presOf" srcId="{21FB78EC-0D22-4A6F-A72A-195B0E51274E}" destId="{3FFA60F2-58A6-4D87-A0A6-29532200970C}" srcOrd="0" destOrd="0" presId="urn:microsoft.com/office/officeart/2005/8/layout/vList5"/>
    <dgm:cxn modelId="{CBE34CEE-7BAD-4B62-A65D-0490CB2A4DBC}" type="presOf" srcId="{267C5790-8AE9-491B-A3F5-9E9115F18133}" destId="{12321D73-EDC2-4E88-9A41-1E0C2BE945BB}" srcOrd="0" destOrd="0" presId="urn:microsoft.com/office/officeart/2005/8/layout/vList5"/>
    <dgm:cxn modelId="{D7F8E9DD-B33B-40D6-8C98-9FF0411E87F7}" type="presOf" srcId="{5C1C087B-D818-49F1-803C-DA1A4D12B814}" destId="{A1DB7A05-7E2C-4CEA-9DEB-8AB7B35B977B}" srcOrd="0" destOrd="0" presId="urn:microsoft.com/office/officeart/2005/8/layout/vList5"/>
    <dgm:cxn modelId="{CE77BE6B-80D3-410F-9ADD-31C6E633A385}" srcId="{F85B9CAF-7578-4762-810B-A3D297D72EA1}" destId="{21FB78EC-0D22-4A6F-A72A-195B0E51274E}" srcOrd="1" destOrd="0" parTransId="{AF67777C-A149-4B2D-BB42-F36C69C812B4}" sibTransId="{7BC93398-11CF-4C96-9B45-E05A5C836381}"/>
    <dgm:cxn modelId="{1C197B2C-CE23-4B54-A314-F3C92BFC2C2E}" type="presOf" srcId="{CED6E37C-FA8C-47C6-9CF3-6496343BA91D}" destId="{9167963C-5F09-4988-B82D-131CB3A7545D}" srcOrd="0" destOrd="0" presId="urn:microsoft.com/office/officeart/2005/8/layout/vList5"/>
    <dgm:cxn modelId="{6604AE07-73BA-4A03-8C6F-20082D0761DA}" srcId="{F85B9CAF-7578-4762-810B-A3D297D72EA1}" destId="{CEF3AC66-D121-4344-A2A4-481D7F3F89EF}" srcOrd="2" destOrd="0" parTransId="{2E430A7B-84BD-4776-9646-DCD8E171FDE7}" sibTransId="{92D7B4E5-9287-481A-AEDC-7139BC1BEAE6}"/>
    <dgm:cxn modelId="{21E5ABC2-E5A5-482E-8B24-15C226781EED}" type="presOf" srcId="{5A949C91-2A12-46FA-84D3-EA6AB5A536D0}" destId="{2AE44D84-DAF6-4269-BFC7-C8C37CD6DBF8}" srcOrd="0" destOrd="0" presId="urn:microsoft.com/office/officeart/2005/8/layout/vList5"/>
    <dgm:cxn modelId="{F9216C82-B545-41CC-84F0-42BAAE9E54A1}" type="presOf" srcId="{79AEF1A8-5137-481B-9E92-8751ECA826BC}" destId="{C5B05585-05CA-4F11-9C0C-82C08F42DB31}" srcOrd="0" destOrd="0" presId="urn:microsoft.com/office/officeart/2005/8/layout/vList5"/>
    <dgm:cxn modelId="{7F544A81-806C-4814-8C01-C553B8F24E11}" type="presOf" srcId="{F998A78D-8AC7-4F01-8ECE-90A8A9B93001}" destId="{E7E60A20-2AEC-470C-A884-7995A034D87F}" srcOrd="0" destOrd="0" presId="urn:microsoft.com/office/officeart/2005/8/layout/vList5"/>
    <dgm:cxn modelId="{44E333A1-AA87-47F8-B479-E295396E8FC7}" srcId="{79AEF1A8-5137-481B-9E92-8751ECA826BC}" destId="{CED6E37C-FA8C-47C6-9CF3-6496343BA91D}" srcOrd="0" destOrd="0" parTransId="{1CAFB48F-B7CC-48FB-90CD-7FFED8A68071}" sibTransId="{5D142E68-0441-4ACA-8B10-C6AF9443D27F}"/>
    <dgm:cxn modelId="{DE657BC0-DDBD-4E82-801A-EC12DC8A4143}" type="presOf" srcId="{301EBD29-E978-4033-9059-E37BC3EF1B77}" destId="{5E7F7291-12DF-4C3F-9C51-FA64F0FEE5CA}" srcOrd="0" destOrd="0" presId="urn:microsoft.com/office/officeart/2005/8/layout/vList5"/>
    <dgm:cxn modelId="{DD8341CF-03ED-4BC7-BA3A-24EE189AB232}" srcId="{CEF3AC66-D121-4344-A2A4-481D7F3F89EF}" destId="{5C1C087B-D818-49F1-803C-DA1A4D12B814}" srcOrd="0" destOrd="0" parTransId="{A13064AA-49A6-44F9-ABA6-A6E57FA49DF7}" sibTransId="{37717275-5C3A-405B-AC77-F817EB3EA3CB}"/>
    <dgm:cxn modelId="{DB0C21B0-0C09-429D-BB90-7FB83663097D}" srcId="{F85B9CAF-7578-4762-810B-A3D297D72EA1}" destId="{EB117595-4BE3-4D67-9F6F-0D4CFD1E029F}" srcOrd="4" destOrd="0" parTransId="{435E3F42-FEE0-4FBE-8FC8-D1569044EE7F}" sibTransId="{39DF6F80-E66E-4E77-A972-5828F9C6517D}"/>
    <dgm:cxn modelId="{A9D61BF7-43A3-4F33-8BE1-B6B5CE0AF3A1}" srcId="{EB117595-4BE3-4D67-9F6F-0D4CFD1E029F}" destId="{F998A78D-8AC7-4F01-8ECE-90A8A9B93001}" srcOrd="0" destOrd="0" parTransId="{5491C96B-57B5-4D29-B8AB-656BBA616A9A}" sibTransId="{4AC3A230-89E6-4DAB-9F22-F3CAF1384849}"/>
    <dgm:cxn modelId="{4EE3B444-7285-4B95-9625-E043FD5A8EA5}" type="presParOf" srcId="{818E9DA3-461F-48BB-BA41-70181C3A466E}" destId="{5ABA6F1C-1669-42D4-954B-97DC8BCD079E}" srcOrd="0" destOrd="0" presId="urn:microsoft.com/office/officeart/2005/8/layout/vList5"/>
    <dgm:cxn modelId="{25AAEB60-05F1-4365-ACB5-F6A0FB4A0882}" type="presParOf" srcId="{5ABA6F1C-1669-42D4-954B-97DC8BCD079E}" destId="{C5B05585-05CA-4F11-9C0C-82C08F42DB31}" srcOrd="0" destOrd="0" presId="urn:microsoft.com/office/officeart/2005/8/layout/vList5"/>
    <dgm:cxn modelId="{6770FDB8-A4DC-4A39-ACAF-6F2609600071}" type="presParOf" srcId="{5ABA6F1C-1669-42D4-954B-97DC8BCD079E}" destId="{9167963C-5F09-4988-B82D-131CB3A7545D}" srcOrd="1" destOrd="0" presId="urn:microsoft.com/office/officeart/2005/8/layout/vList5"/>
    <dgm:cxn modelId="{5C2B2B94-E8AA-4C35-BAA7-D2B69449707E}" type="presParOf" srcId="{818E9DA3-461F-48BB-BA41-70181C3A466E}" destId="{FFCBB56B-19F7-48C7-8E52-FA7814E18BAE}" srcOrd="1" destOrd="0" presId="urn:microsoft.com/office/officeart/2005/8/layout/vList5"/>
    <dgm:cxn modelId="{DA2E5D6F-54EB-4278-9D9F-815CF6BBF6D8}" type="presParOf" srcId="{818E9DA3-461F-48BB-BA41-70181C3A466E}" destId="{55D0C2D2-3D85-45CF-A81F-2D0F7F5516B4}" srcOrd="2" destOrd="0" presId="urn:microsoft.com/office/officeart/2005/8/layout/vList5"/>
    <dgm:cxn modelId="{5F88A469-66EB-4204-BD85-A24F0562FA61}" type="presParOf" srcId="{55D0C2D2-3D85-45CF-A81F-2D0F7F5516B4}" destId="{3FFA60F2-58A6-4D87-A0A6-29532200970C}" srcOrd="0" destOrd="0" presId="urn:microsoft.com/office/officeart/2005/8/layout/vList5"/>
    <dgm:cxn modelId="{9B50F233-5FE9-4FB5-903F-D9AED14618CB}" type="presParOf" srcId="{55D0C2D2-3D85-45CF-A81F-2D0F7F5516B4}" destId="{5E7F7291-12DF-4C3F-9C51-FA64F0FEE5CA}" srcOrd="1" destOrd="0" presId="urn:microsoft.com/office/officeart/2005/8/layout/vList5"/>
    <dgm:cxn modelId="{FF188E93-ACC1-4165-A646-A8B411FF9A99}" type="presParOf" srcId="{818E9DA3-461F-48BB-BA41-70181C3A466E}" destId="{58CF25F7-FD19-4358-9CE5-C860A2976288}" srcOrd="3" destOrd="0" presId="urn:microsoft.com/office/officeart/2005/8/layout/vList5"/>
    <dgm:cxn modelId="{D637536E-E5E5-464D-BEB6-BD7ADE062D58}" type="presParOf" srcId="{818E9DA3-461F-48BB-BA41-70181C3A466E}" destId="{0B8BB6E7-7941-45B0-9261-74F9E191C130}" srcOrd="4" destOrd="0" presId="urn:microsoft.com/office/officeart/2005/8/layout/vList5"/>
    <dgm:cxn modelId="{067686C8-C9EE-4798-828E-FA7602EEEEBE}" type="presParOf" srcId="{0B8BB6E7-7941-45B0-9261-74F9E191C130}" destId="{FAD13F0A-E7E4-4FE1-B1D2-8FF81ACDBF82}" srcOrd="0" destOrd="0" presId="urn:microsoft.com/office/officeart/2005/8/layout/vList5"/>
    <dgm:cxn modelId="{5F59FD63-B3E4-45A4-94F7-74CCBAA17F12}" type="presParOf" srcId="{0B8BB6E7-7941-45B0-9261-74F9E191C130}" destId="{A1DB7A05-7E2C-4CEA-9DEB-8AB7B35B977B}" srcOrd="1" destOrd="0" presId="urn:microsoft.com/office/officeart/2005/8/layout/vList5"/>
    <dgm:cxn modelId="{060E7159-095B-42FA-8344-6A4F1A08C56F}" type="presParOf" srcId="{818E9DA3-461F-48BB-BA41-70181C3A466E}" destId="{6EFABA4B-6D9B-4916-BB4B-E6B3EF8808DC}" srcOrd="5" destOrd="0" presId="urn:microsoft.com/office/officeart/2005/8/layout/vList5"/>
    <dgm:cxn modelId="{89DE6913-874F-4CB7-B956-29F33B5996DA}" type="presParOf" srcId="{818E9DA3-461F-48BB-BA41-70181C3A466E}" destId="{44E33AA3-9594-4B42-A658-0AA1F7EAF4C9}" srcOrd="6" destOrd="0" presId="urn:microsoft.com/office/officeart/2005/8/layout/vList5"/>
    <dgm:cxn modelId="{B837D654-9841-452F-A752-BC2DC6367993}" type="presParOf" srcId="{44E33AA3-9594-4B42-A658-0AA1F7EAF4C9}" destId="{12321D73-EDC2-4E88-9A41-1E0C2BE945BB}" srcOrd="0" destOrd="0" presId="urn:microsoft.com/office/officeart/2005/8/layout/vList5"/>
    <dgm:cxn modelId="{DAD401CC-49BB-4424-9E80-5C2E32876457}" type="presParOf" srcId="{44E33AA3-9594-4B42-A658-0AA1F7EAF4C9}" destId="{2AE44D84-DAF6-4269-BFC7-C8C37CD6DBF8}" srcOrd="1" destOrd="0" presId="urn:microsoft.com/office/officeart/2005/8/layout/vList5"/>
    <dgm:cxn modelId="{14DA3CD8-C9AD-476A-BDB7-8F2264580923}" type="presParOf" srcId="{818E9DA3-461F-48BB-BA41-70181C3A466E}" destId="{0B69AB5C-1C78-44E0-A4E1-B0854EA9499B}" srcOrd="7" destOrd="0" presId="urn:microsoft.com/office/officeart/2005/8/layout/vList5"/>
    <dgm:cxn modelId="{8D9CC4CE-1DB6-46DF-8E8B-66A38EB90DAA}" type="presParOf" srcId="{818E9DA3-461F-48BB-BA41-70181C3A466E}" destId="{81A2775C-5001-4B1D-871B-C26FDD9B8545}" srcOrd="8" destOrd="0" presId="urn:microsoft.com/office/officeart/2005/8/layout/vList5"/>
    <dgm:cxn modelId="{906B2080-AD2B-45B6-B7EC-02A72042C429}" type="presParOf" srcId="{81A2775C-5001-4B1D-871B-C26FDD9B8545}" destId="{873BB2C5-ACD3-4B8C-8115-4F5A57FBAB93}" srcOrd="0" destOrd="0" presId="urn:microsoft.com/office/officeart/2005/8/layout/vList5"/>
    <dgm:cxn modelId="{5C2225C0-8621-4BFE-9473-446593A3040D}" type="presParOf" srcId="{81A2775C-5001-4B1D-871B-C26FDD9B8545}" destId="{E7E60A20-2AEC-470C-A884-7995A034D8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B9CAF-7578-4762-810B-A3D297D72E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EF1A8-5137-481B-9E92-8751ECA826BC}">
      <dgm:prSet phldrT="[Text]"/>
      <dgm:spPr/>
      <dgm:t>
        <a:bodyPr/>
        <a:lstStyle/>
        <a:p>
          <a:r>
            <a:rPr lang="en-US" dirty="0" smtClean="0"/>
            <a:t>Limit Allocation</a:t>
          </a:r>
          <a:endParaRPr lang="en-US" dirty="0"/>
        </a:p>
      </dgm:t>
    </dgm:pt>
    <dgm:pt modelId="{958256A2-F8B1-44FA-B84D-6ECB0B9E2DF4}" type="parTrans" cxnId="{7A087F7B-2626-4C67-BEA3-ADD525A45BFD}">
      <dgm:prSet/>
      <dgm:spPr/>
      <dgm:t>
        <a:bodyPr/>
        <a:lstStyle/>
        <a:p>
          <a:endParaRPr lang="en-US"/>
        </a:p>
      </dgm:t>
    </dgm:pt>
    <dgm:pt modelId="{E62BE62A-4D9F-4222-9F33-59F103400AC6}" type="sibTrans" cxnId="{7A087F7B-2626-4C67-BEA3-ADD525A45BFD}">
      <dgm:prSet/>
      <dgm:spPr/>
      <dgm:t>
        <a:bodyPr/>
        <a:lstStyle/>
        <a:p>
          <a:endParaRPr lang="en-US"/>
        </a:p>
      </dgm:t>
    </dgm:pt>
    <dgm:pt modelId="{21FB78EC-0D22-4A6F-A72A-195B0E51274E}">
      <dgm:prSet phldrT="[Text]"/>
      <dgm:spPr/>
      <dgm:t>
        <a:bodyPr/>
        <a:lstStyle/>
        <a:p>
          <a:r>
            <a:rPr lang="en-US" dirty="0" smtClean="0"/>
            <a:t>Payout Table</a:t>
          </a:r>
          <a:endParaRPr lang="en-US" dirty="0"/>
        </a:p>
      </dgm:t>
    </dgm:pt>
    <dgm:pt modelId="{AF67777C-A149-4B2D-BB42-F36C69C812B4}" type="parTrans" cxnId="{CE77BE6B-80D3-410F-9ADD-31C6E633A385}">
      <dgm:prSet/>
      <dgm:spPr/>
      <dgm:t>
        <a:bodyPr/>
        <a:lstStyle/>
        <a:p>
          <a:endParaRPr lang="en-US"/>
        </a:p>
      </dgm:t>
    </dgm:pt>
    <dgm:pt modelId="{7BC93398-11CF-4C96-9B45-E05A5C836381}" type="sibTrans" cxnId="{CE77BE6B-80D3-410F-9ADD-31C6E633A385}">
      <dgm:prSet/>
      <dgm:spPr/>
      <dgm:t>
        <a:bodyPr/>
        <a:lstStyle/>
        <a:p>
          <a:endParaRPr lang="en-US"/>
        </a:p>
      </dgm:t>
    </dgm:pt>
    <dgm:pt modelId="{301EBD29-E978-4033-9059-E37BC3EF1B77}">
      <dgm:prSet phldrT="[Text]"/>
      <dgm:spPr/>
      <dgm:t>
        <a:bodyPr/>
        <a:lstStyle/>
        <a:p>
          <a:r>
            <a:rPr lang="en-US" dirty="0" smtClean="0"/>
            <a:t>Payout Table is established to determine the payout by shake intensity (PSA 0.3s) at each Trigger Location.</a:t>
          </a:r>
          <a:endParaRPr lang="en-US" dirty="0"/>
        </a:p>
      </dgm:t>
    </dgm:pt>
    <dgm:pt modelId="{DD97ED1D-23A3-4360-8990-F6AFA818AA7A}" type="parTrans" cxnId="{8F7311A8-3701-4176-8E4F-B0EA3DA7CE0B}">
      <dgm:prSet/>
      <dgm:spPr/>
      <dgm:t>
        <a:bodyPr/>
        <a:lstStyle/>
        <a:p>
          <a:endParaRPr lang="en-US"/>
        </a:p>
      </dgm:t>
    </dgm:pt>
    <dgm:pt modelId="{AE26FC4F-2F48-420B-894A-9532BA2D5AA3}" type="sibTrans" cxnId="{8F7311A8-3701-4176-8E4F-B0EA3DA7CE0B}">
      <dgm:prSet/>
      <dgm:spPr/>
      <dgm:t>
        <a:bodyPr/>
        <a:lstStyle/>
        <a:p>
          <a:endParaRPr lang="en-US"/>
        </a:p>
      </dgm:t>
    </dgm:pt>
    <dgm:pt modelId="{CEF3AC66-D121-4344-A2A4-481D7F3F89EF}">
      <dgm:prSet phldrT="[Text]"/>
      <dgm:spPr/>
      <dgm:t>
        <a:bodyPr/>
        <a:lstStyle/>
        <a:p>
          <a:r>
            <a:rPr lang="en-US" dirty="0" smtClean="0"/>
            <a:t>Event Reporting</a:t>
          </a:r>
          <a:endParaRPr lang="en-US" dirty="0"/>
        </a:p>
      </dgm:t>
    </dgm:pt>
    <dgm:pt modelId="{2E430A7B-84BD-4776-9646-DCD8E171FDE7}" type="parTrans" cxnId="{6604AE07-73BA-4A03-8C6F-20082D0761DA}">
      <dgm:prSet/>
      <dgm:spPr/>
      <dgm:t>
        <a:bodyPr/>
        <a:lstStyle/>
        <a:p>
          <a:endParaRPr lang="en-US"/>
        </a:p>
      </dgm:t>
    </dgm:pt>
    <dgm:pt modelId="{92D7B4E5-9287-481A-AEDC-7139BC1BEAE6}" type="sibTrans" cxnId="{6604AE07-73BA-4A03-8C6F-20082D0761DA}">
      <dgm:prSet/>
      <dgm:spPr/>
      <dgm:t>
        <a:bodyPr/>
        <a:lstStyle/>
        <a:p>
          <a:endParaRPr lang="en-US"/>
        </a:p>
      </dgm:t>
    </dgm:pt>
    <dgm:pt modelId="{5C1C087B-D818-49F1-803C-DA1A4D12B814}">
      <dgm:prSet phldrT="[Text]"/>
      <dgm:spPr/>
      <dgm:t>
        <a:bodyPr/>
        <a:lstStyle/>
        <a:p>
          <a:r>
            <a:rPr lang="en-US" dirty="0" smtClean="0"/>
            <a:t>Post-event we pull the USGS ShakeMap, which is used to determine the shake intensity (PSA 0.3s) at each Trigger Location.</a:t>
          </a:r>
          <a:endParaRPr lang="en-US" dirty="0"/>
        </a:p>
      </dgm:t>
    </dgm:pt>
    <dgm:pt modelId="{A13064AA-49A6-44F9-ABA6-A6E57FA49DF7}" type="parTrans" cxnId="{DD8341CF-03ED-4BC7-BA3A-24EE189AB232}">
      <dgm:prSet/>
      <dgm:spPr/>
      <dgm:t>
        <a:bodyPr/>
        <a:lstStyle/>
        <a:p>
          <a:endParaRPr lang="en-US"/>
        </a:p>
      </dgm:t>
    </dgm:pt>
    <dgm:pt modelId="{37717275-5C3A-405B-AC77-F817EB3EA3CB}" type="sibTrans" cxnId="{DD8341CF-03ED-4BC7-BA3A-24EE189AB232}">
      <dgm:prSet/>
      <dgm:spPr/>
      <dgm:t>
        <a:bodyPr/>
        <a:lstStyle/>
        <a:p>
          <a:endParaRPr lang="en-US"/>
        </a:p>
      </dgm:t>
    </dgm:pt>
    <dgm:pt modelId="{267C5790-8AE9-491B-A3F5-9E9115F18133}">
      <dgm:prSet/>
      <dgm:spPr/>
      <dgm:t>
        <a:bodyPr/>
        <a:lstStyle/>
        <a:p>
          <a:r>
            <a:rPr lang="en-US" dirty="0" smtClean="0"/>
            <a:t>Payout</a:t>
          </a:r>
          <a:endParaRPr lang="en-US" dirty="0"/>
        </a:p>
      </dgm:t>
    </dgm:pt>
    <dgm:pt modelId="{755CDACC-9929-41AC-AB88-98870636D95A}" type="parTrans" cxnId="{ABFD50AC-9F2E-4510-82A3-D990DA0A9FA4}">
      <dgm:prSet/>
      <dgm:spPr/>
      <dgm:t>
        <a:bodyPr/>
        <a:lstStyle/>
        <a:p>
          <a:endParaRPr lang="en-US"/>
        </a:p>
      </dgm:t>
    </dgm:pt>
    <dgm:pt modelId="{0DF3BE1D-323B-4AE6-B64E-DBDED2575954}" type="sibTrans" cxnId="{ABFD50AC-9F2E-4510-82A3-D990DA0A9FA4}">
      <dgm:prSet/>
      <dgm:spPr/>
      <dgm:t>
        <a:bodyPr/>
        <a:lstStyle/>
        <a:p>
          <a:endParaRPr lang="en-US"/>
        </a:p>
      </dgm:t>
    </dgm:pt>
    <dgm:pt modelId="{5A949C91-2A12-46FA-84D3-EA6AB5A536D0}">
      <dgm:prSet/>
      <dgm:spPr/>
      <dgm:t>
        <a:bodyPr/>
        <a:lstStyle/>
        <a:p>
          <a:r>
            <a:rPr lang="en-US" dirty="0" smtClean="0"/>
            <a:t>We pay you according to the USGS calculated shake intensity and Payout Table.</a:t>
          </a:r>
          <a:endParaRPr lang="en-US" dirty="0"/>
        </a:p>
      </dgm:t>
    </dgm:pt>
    <dgm:pt modelId="{06DF37F8-D674-431D-AD6C-EAC964F5D168}" type="parTrans" cxnId="{8346132A-9465-4984-A6A4-225BFA393320}">
      <dgm:prSet/>
      <dgm:spPr/>
      <dgm:t>
        <a:bodyPr/>
        <a:lstStyle/>
        <a:p>
          <a:endParaRPr lang="en-US"/>
        </a:p>
      </dgm:t>
    </dgm:pt>
    <dgm:pt modelId="{8F95729F-AC66-406C-A162-B42F740507DF}" type="sibTrans" cxnId="{8346132A-9465-4984-A6A4-225BFA393320}">
      <dgm:prSet/>
      <dgm:spPr/>
      <dgm:t>
        <a:bodyPr/>
        <a:lstStyle/>
        <a:p>
          <a:endParaRPr lang="en-US"/>
        </a:p>
      </dgm:t>
    </dgm:pt>
    <dgm:pt modelId="{EB117595-4BE3-4D67-9F6F-0D4CFD1E029F}">
      <dgm:prSet/>
      <dgm:spPr/>
      <dgm:t>
        <a:bodyPr/>
        <a:lstStyle/>
        <a:p>
          <a:r>
            <a:rPr lang="en-US" dirty="0" smtClean="0"/>
            <a:t>Loss Confirmation</a:t>
          </a:r>
          <a:endParaRPr lang="en-US" dirty="0"/>
        </a:p>
      </dgm:t>
    </dgm:pt>
    <dgm:pt modelId="{435E3F42-FEE0-4FBE-8FC8-D1569044EE7F}" type="parTrans" cxnId="{DB0C21B0-0C09-429D-BB90-7FB83663097D}">
      <dgm:prSet/>
      <dgm:spPr/>
      <dgm:t>
        <a:bodyPr/>
        <a:lstStyle/>
        <a:p>
          <a:endParaRPr lang="en-US"/>
        </a:p>
      </dgm:t>
    </dgm:pt>
    <dgm:pt modelId="{39DF6F80-E66E-4E77-A972-5828F9C6517D}" type="sibTrans" cxnId="{DB0C21B0-0C09-429D-BB90-7FB83663097D}">
      <dgm:prSet/>
      <dgm:spPr/>
      <dgm:t>
        <a:bodyPr/>
        <a:lstStyle/>
        <a:p>
          <a:endParaRPr lang="en-US"/>
        </a:p>
      </dgm:t>
    </dgm:pt>
    <dgm:pt modelId="{CED6E37C-FA8C-47C6-9CF3-6496343BA9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Limits are allocated to specific Trigger Locations (e.g. lat longs) to best reflect your exposure.</a:t>
          </a:r>
          <a:endParaRPr lang="en-US" dirty="0"/>
        </a:p>
      </dgm:t>
    </dgm:pt>
    <dgm:pt modelId="{5D142E68-0441-4ACA-8B10-C6AF9443D27F}" type="sibTrans" cxnId="{44E333A1-AA87-47F8-B479-E295396E8FC7}">
      <dgm:prSet/>
      <dgm:spPr/>
      <dgm:t>
        <a:bodyPr/>
        <a:lstStyle/>
        <a:p>
          <a:endParaRPr lang="en-US"/>
        </a:p>
      </dgm:t>
    </dgm:pt>
    <dgm:pt modelId="{1CAFB48F-B7CC-48FB-90CD-7FFED8A68071}" type="parTrans" cxnId="{44E333A1-AA87-47F8-B479-E295396E8FC7}">
      <dgm:prSet/>
      <dgm:spPr/>
      <dgm:t>
        <a:bodyPr/>
        <a:lstStyle/>
        <a:p>
          <a:endParaRPr lang="en-US"/>
        </a:p>
      </dgm:t>
    </dgm:pt>
    <dgm:pt modelId="{F998A78D-8AC7-4F01-8ECE-90A8A9B93001}">
      <dgm:prSet/>
      <dgm:spPr/>
      <dgm:t>
        <a:bodyPr/>
        <a:lstStyle/>
        <a:p>
          <a:r>
            <a:rPr lang="en-US" dirty="0" smtClean="0"/>
            <a:t>You confirm to us that your loss from the event met or exceeded the payout.</a:t>
          </a:r>
          <a:endParaRPr lang="en-US" dirty="0"/>
        </a:p>
      </dgm:t>
    </dgm:pt>
    <dgm:pt modelId="{5491C96B-57B5-4D29-B8AB-656BBA616A9A}" type="parTrans" cxnId="{A9D61BF7-43A3-4F33-8BE1-B6B5CE0AF3A1}">
      <dgm:prSet/>
      <dgm:spPr/>
      <dgm:t>
        <a:bodyPr/>
        <a:lstStyle/>
        <a:p>
          <a:endParaRPr lang="en-US"/>
        </a:p>
      </dgm:t>
    </dgm:pt>
    <dgm:pt modelId="{4AC3A230-89E6-4DAB-9F22-F3CAF1384849}" type="sibTrans" cxnId="{A9D61BF7-43A3-4F33-8BE1-B6B5CE0AF3A1}">
      <dgm:prSet/>
      <dgm:spPr/>
      <dgm:t>
        <a:bodyPr/>
        <a:lstStyle/>
        <a:p>
          <a:endParaRPr lang="en-US"/>
        </a:p>
      </dgm:t>
    </dgm:pt>
    <dgm:pt modelId="{818E9DA3-461F-48BB-BA41-70181C3A466E}" type="pres">
      <dgm:prSet presAssocID="{F85B9CAF-7578-4762-810B-A3D297D72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A6F1C-1669-42D4-954B-97DC8BCD079E}" type="pres">
      <dgm:prSet presAssocID="{79AEF1A8-5137-481B-9E92-8751ECA826BC}" presName="linNode" presStyleCnt="0"/>
      <dgm:spPr/>
    </dgm:pt>
    <dgm:pt modelId="{C5B05585-05CA-4F11-9C0C-82C08F42DB31}" type="pres">
      <dgm:prSet presAssocID="{79AEF1A8-5137-481B-9E92-8751ECA826BC}" presName="parentText" presStyleLbl="node1" presStyleIdx="0" presStyleCnt="5" custLinFactNeighborX="-19531" custLinFactNeighborY="6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7963C-5F09-4988-B82D-131CB3A7545D}" type="pres">
      <dgm:prSet presAssocID="{79AEF1A8-5137-481B-9E92-8751ECA826B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BB56B-19F7-48C7-8E52-FA7814E18BAE}" type="pres">
      <dgm:prSet presAssocID="{E62BE62A-4D9F-4222-9F33-59F103400AC6}" presName="sp" presStyleCnt="0"/>
      <dgm:spPr/>
    </dgm:pt>
    <dgm:pt modelId="{55D0C2D2-3D85-45CF-A81F-2D0F7F5516B4}" type="pres">
      <dgm:prSet presAssocID="{21FB78EC-0D22-4A6F-A72A-195B0E51274E}" presName="linNode" presStyleCnt="0"/>
      <dgm:spPr/>
    </dgm:pt>
    <dgm:pt modelId="{3FFA60F2-58A6-4D87-A0A6-29532200970C}" type="pres">
      <dgm:prSet presAssocID="{21FB78EC-0D22-4A6F-A72A-195B0E51274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F7291-12DF-4C3F-9C51-FA64F0FEE5CA}" type="pres">
      <dgm:prSet presAssocID="{21FB78EC-0D22-4A6F-A72A-195B0E51274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25F7-FD19-4358-9CE5-C860A2976288}" type="pres">
      <dgm:prSet presAssocID="{7BC93398-11CF-4C96-9B45-E05A5C836381}" presName="sp" presStyleCnt="0"/>
      <dgm:spPr/>
    </dgm:pt>
    <dgm:pt modelId="{0B8BB6E7-7941-45B0-9261-74F9E191C130}" type="pres">
      <dgm:prSet presAssocID="{CEF3AC66-D121-4344-A2A4-481D7F3F89EF}" presName="linNode" presStyleCnt="0"/>
      <dgm:spPr/>
    </dgm:pt>
    <dgm:pt modelId="{FAD13F0A-E7E4-4FE1-B1D2-8FF81ACDBF82}" type="pres">
      <dgm:prSet presAssocID="{CEF3AC66-D121-4344-A2A4-481D7F3F89E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B7A05-7E2C-4CEA-9DEB-8AB7B35B977B}" type="pres">
      <dgm:prSet presAssocID="{CEF3AC66-D121-4344-A2A4-481D7F3F89E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ABA4B-6D9B-4916-BB4B-E6B3EF8808DC}" type="pres">
      <dgm:prSet presAssocID="{92D7B4E5-9287-481A-AEDC-7139BC1BEAE6}" presName="sp" presStyleCnt="0"/>
      <dgm:spPr/>
    </dgm:pt>
    <dgm:pt modelId="{44E33AA3-9594-4B42-A658-0AA1F7EAF4C9}" type="pres">
      <dgm:prSet presAssocID="{267C5790-8AE9-491B-A3F5-9E9115F18133}" presName="linNode" presStyleCnt="0"/>
      <dgm:spPr/>
    </dgm:pt>
    <dgm:pt modelId="{12321D73-EDC2-4E88-9A41-1E0C2BE945BB}" type="pres">
      <dgm:prSet presAssocID="{267C5790-8AE9-491B-A3F5-9E9115F1813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44D84-DAF6-4269-BFC7-C8C37CD6DBF8}" type="pres">
      <dgm:prSet presAssocID="{267C5790-8AE9-491B-A3F5-9E9115F1813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9AB5C-1C78-44E0-A4E1-B0854EA9499B}" type="pres">
      <dgm:prSet presAssocID="{0DF3BE1D-323B-4AE6-B64E-DBDED2575954}" presName="sp" presStyleCnt="0"/>
      <dgm:spPr/>
    </dgm:pt>
    <dgm:pt modelId="{81A2775C-5001-4B1D-871B-C26FDD9B8545}" type="pres">
      <dgm:prSet presAssocID="{EB117595-4BE3-4D67-9F6F-0D4CFD1E029F}" presName="linNode" presStyleCnt="0"/>
      <dgm:spPr/>
    </dgm:pt>
    <dgm:pt modelId="{873BB2C5-ACD3-4B8C-8115-4F5A57FBAB93}" type="pres">
      <dgm:prSet presAssocID="{EB117595-4BE3-4D67-9F6F-0D4CFD1E029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0A20-2AEC-470C-A884-7995A034D87F}" type="pres">
      <dgm:prSet presAssocID="{EB117595-4BE3-4D67-9F6F-0D4CFD1E029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FD50AC-9F2E-4510-82A3-D990DA0A9FA4}" srcId="{F85B9CAF-7578-4762-810B-A3D297D72EA1}" destId="{267C5790-8AE9-491B-A3F5-9E9115F18133}" srcOrd="3" destOrd="0" parTransId="{755CDACC-9929-41AC-AB88-98870636D95A}" sibTransId="{0DF3BE1D-323B-4AE6-B64E-DBDED2575954}"/>
    <dgm:cxn modelId="{7A087F7B-2626-4C67-BEA3-ADD525A45BFD}" srcId="{F85B9CAF-7578-4762-810B-A3D297D72EA1}" destId="{79AEF1A8-5137-481B-9E92-8751ECA826BC}" srcOrd="0" destOrd="0" parTransId="{958256A2-F8B1-44FA-B84D-6ECB0B9E2DF4}" sibTransId="{E62BE62A-4D9F-4222-9F33-59F103400AC6}"/>
    <dgm:cxn modelId="{7FA5E178-908D-4A94-8BDC-B2CD5AE3FFDF}" type="presOf" srcId="{EB117595-4BE3-4D67-9F6F-0D4CFD1E029F}" destId="{873BB2C5-ACD3-4B8C-8115-4F5A57FBAB93}" srcOrd="0" destOrd="0" presId="urn:microsoft.com/office/officeart/2005/8/layout/vList5"/>
    <dgm:cxn modelId="{7C994F71-D349-4C1B-BFA8-59EFDEE30595}" type="presOf" srcId="{79AEF1A8-5137-481B-9E92-8751ECA826BC}" destId="{C5B05585-05CA-4F11-9C0C-82C08F42DB31}" srcOrd="0" destOrd="0" presId="urn:microsoft.com/office/officeart/2005/8/layout/vList5"/>
    <dgm:cxn modelId="{60D23906-22B2-4AD6-86B1-DB51F3DC38F3}" type="presOf" srcId="{CED6E37C-FA8C-47C6-9CF3-6496343BA91D}" destId="{9167963C-5F09-4988-B82D-131CB3A7545D}" srcOrd="0" destOrd="0" presId="urn:microsoft.com/office/officeart/2005/8/layout/vList5"/>
    <dgm:cxn modelId="{B721326B-38A1-48F0-B969-16346D392720}" type="presOf" srcId="{5C1C087B-D818-49F1-803C-DA1A4D12B814}" destId="{A1DB7A05-7E2C-4CEA-9DEB-8AB7B35B977B}" srcOrd="0" destOrd="0" presId="urn:microsoft.com/office/officeart/2005/8/layout/vList5"/>
    <dgm:cxn modelId="{8F7311A8-3701-4176-8E4F-B0EA3DA7CE0B}" srcId="{21FB78EC-0D22-4A6F-A72A-195B0E51274E}" destId="{301EBD29-E978-4033-9059-E37BC3EF1B77}" srcOrd="0" destOrd="0" parTransId="{DD97ED1D-23A3-4360-8990-F6AFA818AA7A}" sibTransId="{AE26FC4F-2F48-420B-894A-9532BA2D5AA3}"/>
    <dgm:cxn modelId="{8346132A-9465-4984-A6A4-225BFA393320}" srcId="{267C5790-8AE9-491B-A3F5-9E9115F18133}" destId="{5A949C91-2A12-46FA-84D3-EA6AB5A536D0}" srcOrd="0" destOrd="0" parTransId="{06DF37F8-D674-431D-AD6C-EAC964F5D168}" sibTransId="{8F95729F-AC66-406C-A162-B42F740507DF}"/>
    <dgm:cxn modelId="{8AACF33A-ED3C-440F-9892-5F93D0CFC140}" type="presOf" srcId="{301EBD29-E978-4033-9059-E37BC3EF1B77}" destId="{5E7F7291-12DF-4C3F-9C51-FA64F0FEE5CA}" srcOrd="0" destOrd="0" presId="urn:microsoft.com/office/officeart/2005/8/layout/vList5"/>
    <dgm:cxn modelId="{CE77BE6B-80D3-410F-9ADD-31C6E633A385}" srcId="{F85B9CAF-7578-4762-810B-A3D297D72EA1}" destId="{21FB78EC-0D22-4A6F-A72A-195B0E51274E}" srcOrd="1" destOrd="0" parTransId="{AF67777C-A149-4B2D-BB42-F36C69C812B4}" sibTransId="{7BC93398-11CF-4C96-9B45-E05A5C836381}"/>
    <dgm:cxn modelId="{AABEAC3A-9A72-415C-8BCB-7F382367324C}" type="presOf" srcId="{F998A78D-8AC7-4F01-8ECE-90A8A9B93001}" destId="{E7E60A20-2AEC-470C-A884-7995A034D87F}" srcOrd="0" destOrd="0" presId="urn:microsoft.com/office/officeart/2005/8/layout/vList5"/>
    <dgm:cxn modelId="{A753539C-4FD8-4FB1-9805-8190DD810E72}" type="presOf" srcId="{267C5790-8AE9-491B-A3F5-9E9115F18133}" destId="{12321D73-EDC2-4E88-9A41-1E0C2BE945BB}" srcOrd="0" destOrd="0" presId="urn:microsoft.com/office/officeart/2005/8/layout/vList5"/>
    <dgm:cxn modelId="{6604AE07-73BA-4A03-8C6F-20082D0761DA}" srcId="{F85B9CAF-7578-4762-810B-A3D297D72EA1}" destId="{CEF3AC66-D121-4344-A2A4-481D7F3F89EF}" srcOrd="2" destOrd="0" parTransId="{2E430A7B-84BD-4776-9646-DCD8E171FDE7}" sibTransId="{92D7B4E5-9287-481A-AEDC-7139BC1BEAE6}"/>
    <dgm:cxn modelId="{8FC2DD64-5CFD-40D4-BD75-9838495BDDBA}" type="presOf" srcId="{21FB78EC-0D22-4A6F-A72A-195B0E51274E}" destId="{3FFA60F2-58A6-4D87-A0A6-29532200970C}" srcOrd="0" destOrd="0" presId="urn:microsoft.com/office/officeart/2005/8/layout/vList5"/>
    <dgm:cxn modelId="{124D43D0-7C65-45B1-8E7D-AFF2E6EDECBD}" type="presOf" srcId="{5A949C91-2A12-46FA-84D3-EA6AB5A536D0}" destId="{2AE44D84-DAF6-4269-BFC7-C8C37CD6DBF8}" srcOrd="0" destOrd="0" presId="urn:microsoft.com/office/officeart/2005/8/layout/vList5"/>
    <dgm:cxn modelId="{7484371A-F4EF-436B-B930-0CC9AAFCBC81}" type="presOf" srcId="{CEF3AC66-D121-4344-A2A4-481D7F3F89EF}" destId="{FAD13F0A-E7E4-4FE1-B1D2-8FF81ACDBF82}" srcOrd="0" destOrd="0" presId="urn:microsoft.com/office/officeart/2005/8/layout/vList5"/>
    <dgm:cxn modelId="{7678161C-8129-4697-BFAB-C8943EB678F0}" type="presOf" srcId="{F85B9CAF-7578-4762-810B-A3D297D72EA1}" destId="{818E9DA3-461F-48BB-BA41-70181C3A466E}" srcOrd="0" destOrd="0" presId="urn:microsoft.com/office/officeart/2005/8/layout/vList5"/>
    <dgm:cxn modelId="{44E333A1-AA87-47F8-B479-E295396E8FC7}" srcId="{79AEF1A8-5137-481B-9E92-8751ECA826BC}" destId="{CED6E37C-FA8C-47C6-9CF3-6496343BA91D}" srcOrd="0" destOrd="0" parTransId="{1CAFB48F-B7CC-48FB-90CD-7FFED8A68071}" sibTransId="{5D142E68-0441-4ACA-8B10-C6AF9443D27F}"/>
    <dgm:cxn modelId="{DD8341CF-03ED-4BC7-BA3A-24EE189AB232}" srcId="{CEF3AC66-D121-4344-A2A4-481D7F3F89EF}" destId="{5C1C087B-D818-49F1-803C-DA1A4D12B814}" srcOrd="0" destOrd="0" parTransId="{A13064AA-49A6-44F9-ABA6-A6E57FA49DF7}" sibTransId="{37717275-5C3A-405B-AC77-F817EB3EA3CB}"/>
    <dgm:cxn modelId="{DB0C21B0-0C09-429D-BB90-7FB83663097D}" srcId="{F85B9CAF-7578-4762-810B-A3D297D72EA1}" destId="{EB117595-4BE3-4D67-9F6F-0D4CFD1E029F}" srcOrd="4" destOrd="0" parTransId="{435E3F42-FEE0-4FBE-8FC8-D1569044EE7F}" sibTransId="{39DF6F80-E66E-4E77-A972-5828F9C6517D}"/>
    <dgm:cxn modelId="{A9D61BF7-43A3-4F33-8BE1-B6B5CE0AF3A1}" srcId="{EB117595-4BE3-4D67-9F6F-0D4CFD1E029F}" destId="{F998A78D-8AC7-4F01-8ECE-90A8A9B93001}" srcOrd="0" destOrd="0" parTransId="{5491C96B-57B5-4D29-B8AB-656BBA616A9A}" sibTransId="{4AC3A230-89E6-4DAB-9F22-F3CAF1384849}"/>
    <dgm:cxn modelId="{7CAE5A17-E671-4C21-A65F-FBA5FD7CC157}" type="presParOf" srcId="{818E9DA3-461F-48BB-BA41-70181C3A466E}" destId="{5ABA6F1C-1669-42D4-954B-97DC8BCD079E}" srcOrd="0" destOrd="0" presId="urn:microsoft.com/office/officeart/2005/8/layout/vList5"/>
    <dgm:cxn modelId="{6508840E-ABA9-4D95-B023-F6852F6237E1}" type="presParOf" srcId="{5ABA6F1C-1669-42D4-954B-97DC8BCD079E}" destId="{C5B05585-05CA-4F11-9C0C-82C08F42DB31}" srcOrd="0" destOrd="0" presId="urn:microsoft.com/office/officeart/2005/8/layout/vList5"/>
    <dgm:cxn modelId="{69C79EA9-2E47-464C-9A19-D440861F639E}" type="presParOf" srcId="{5ABA6F1C-1669-42D4-954B-97DC8BCD079E}" destId="{9167963C-5F09-4988-B82D-131CB3A7545D}" srcOrd="1" destOrd="0" presId="urn:microsoft.com/office/officeart/2005/8/layout/vList5"/>
    <dgm:cxn modelId="{F08EAE75-36E5-483E-8981-DBEC7DE5BD0E}" type="presParOf" srcId="{818E9DA3-461F-48BB-BA41-70181C3A466E}" destId="{FFCBB56B-19F7-48C7-8E52-FA7814E18BAE}" srcOrd="1" destOrd="0" presId="urn:microsoft.com/office/officeart/2005/8/layout/vList5"/>
    <dgm:cxn modelId="{F0F71316-C254-4F9B-B99F-EDC510F58ECC}" type="presParOf" srcId="{818E9DA3-461F-48BB-BA41-70181C3A466E}" destId="{55D0C2D2-3D85-45CF-A81F-2D0F7F5516B4}" srcOrd="2" destOrd="0" presId="urn:microsoft.com/office/officeart/2005/8/layout/vList5"/>
    <dgm:cxn modelId="{C6E93222-8DE9-40E1-932A-4C15787A36FD}" type="presParOf" srcId="{55D0C2D2-3D85-45CF-A81F-2D0F7F5516B4}" destId="{3FFA60F2-58A6-4D87-A0A6-29532200970C}" srcOrd="0" destOrd="0" presId="urn:microsoft.com/office/officeart/2005/8/layout/vList5"/>
    <dgm:cxn modelId="{A88370AE-FD26-498C-B4E2-A70173EC278E}" type="presParOf" srcId="{55D0C2D2-3D85-45CF-A81F-2D0F7F5516B4}" destId="{5E7F7291-12DF-4C3F-9C51-FA64F0FEE5CA}" srcOrd="1" destOrd="0" presId="urn:microsoft.com/office/officeart/2005/8/layout/vList5"/>
    <dgm:cxn modelId="{2BD4B143-AA66-491E-9BFE-91E116865179}" type="presParOf" srcId="{818E9DA3-461F-48BB-BA41-70181C3A466E}" destId="{58CF25F7-FD19-4358-9CE5-C860A2976288}" srcOrd="3" destOrd="0" presId="urn:microsoft.com/office/officeart/2005/8/layout/vList5"/>
    <dgm:cxn modelId="{3EA1052C-DF32-4AB9-B10F-CF38408E4369}" type="presParOf" srcId="{818E9DA3-461F-48BB-BA41-70181C3A466E}" destId="{0B8BB6E7-7941-45B0-9261-74F9E191C130}" srcOrd="4" destOrd="0" presId="urn:microsoft.com/office/officeart/2005/8/layout/vList5"/>
    <dgm:cxn modelId="{26908442-4D26-4E3D-B978-EF56E2A44F93}" type="presParOf" srcId="{0B8BB6E7-7941-45B0-9261-74F9E191C130}" destId="{FAD13F0A-E7E4-4FE1-B1D2-8FF81ACDBF82}" srcOrd="0" destOrd="0" presId="urn:microsoft.com/office/officeart/2005/8/layout/vList5"/>
    <dgm:cxn modelId="{F04B4DC8-92DA-41B4-BA37-144761658277}" type="presParOf" srcId="{0B8BB6E7-7941-45B0-9261-74F9E191C130}" destId="{A1DB7A05-7E2C-4CEA-9DEB-8AB7B35B977B}" srcOrd="1" destOrd="0" presId="urn:microsoft.com/office/officeart/2005/8/layout/vList5"/>
    <dgm:cxn modelId="{61D9D98B-298E-4B9C-B595-382D4DD1C53D}" type="presParOf" srcId="{818E9DA3-461F-48BB-BA41-70181C3A466E}" destId="{6EFABA4B-6D9B-4916-BB4B-E6B3EF8808DC}" srcOrd="5" destOrd="0" presId="urn:microsoft.com/office/officeart/2005/8/layout/vList5"/>
    <dgm:cxn modelId="{D447329C-EEE8-473A-AE11-DFF5CCFF06FF}" type="presParOf" srcId="{818E9DA3-461F-48BB-BA41-70181C3A466E}" destId="{44E33AA3-9594-4B42-A658-0AA1F7EAF4C9}" srcOrd="6" destOrd="0" presId="urn:microsoft.com/office/officeart/2005/8/layout/vList5"/>
    <dgm:cxn modelId="{99395D85-1CB4-443F-AC0E-B283CAA0C00E}" type="presParOf" srcId="{44E33AA3-9594-4B42-A658-0AA1F7EAF4C9}" destId="{12321D73-EDC2-4E88-9A41-1E0C2BE945BB}" srcOrd="0" destOrd="0" presId="urn:microsoft.com/office/officeart/2005/8/layout/vList5"/>
    <dgm:cxn modelId="{36DB15F7-3C69-4348-9C90-AB5D8CF357A9}" type="presParOf" srcId="{44E33AA3-9594-4B42-A658-0AA1F7EAF4C9}" destId="{2AE44D84-DAF6-4269-BFC7-C8C37CD6DBF8}" srcOrd="1" destOrd="0" presId="urn:microsoft.com/office/officeart/2005/8/layout/vList5"/>
    <dgm:cxn modelId="{EDE19E77-4354-436A-B3A0-D3B0A19283D8}" type="presParOf" srcId="{818E9DA3-461F-48BB-BA41-70181C3A466E}" destId="{0B69AB5C-1C78-44E0-A4E1-B0854EA9499B}" srcOrd="7" destOrd="0" presId="urn:microsoft.com/office/officeart/2005/8/layout/vList5"/>
    <dgm:cxn modelId="{A7A69004-28A3-4D40-8B77-733552DACE93}" type="presParOf" srcId="{818E9DA3-461F-48BB-BA41-70181C3A466E}" destId="{81A2775C-5001-4B1D-871B-C26FDD9B8545}" srcOrd="8" destOrd="0" presId="urn:microsoft.com/office/officeart/2005/8/layout/vList5"/>
    <dgm:cxn modelId="{ED3BB9BD-F458-46CA-A8F9-182F5AD9E0D8}" type="presParOf" srcId="{81A2775C-5001-4B1D-871B-C26FDD9B8545}" destId="{873BB2C5-ACD3-4B8C-8115-4F5A57FBAB93}" srcOrd="0" destOrd="0" presId="urn:microsoft.com/office/officeart/2005/8/layout/vList5"/>
    <dgm:cxn modelId="{518BC8C5-5E2C-48A9-BC87-271011405DD2}" type="presParOf" srcId="{81A2775C-5001-4B1D-871B-C26FDD9B8545}" destId="{E7E60A20-2AEC-470C-A884-7995A034D8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1D5-A4D8-47BA-9084-97FC38EDEB33}">
      <dsp:nvSpPr>
        <dsp:cNvPr id="0" name=""/>
        <dsp:cNvSpPr/>
      </dsp:nvSpPr>
      <dsp:spPr>
        <a:xfrm>
          <a:off x="0" y="0"/>
          <a:ext cx="1440470" cy="57618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Define Triggers</a:t>
          </a:r>
          <a:endParaRPr lang="en-US" sz="1300" kern="1200" dirty="0"/>
        </a:p>
      </dsp:txBody>
      <dsp:txXfrm>
        <a:off x="288094" y="0"/>
        <a:ext cx="864282" cy="576188"/>
      </dsp:txXfrm>
    </dsp:sp>
    <dsp:sp modelId="{E0068086-B028-4D1A-99F2-45068B84BC22}">
      <dsp:nvSpPr>
        <dsp:cNvPr id="0" name=""/>
        <dsp:cNvSpPr/>
      </dsp:nvSpPr>
      <dsp:spPr>
        <a:xfrm>
          <a:off x="1295401" y="0"/>
          <a:ext cx="1440470" cy="57618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Bind Policy</a:t>
          </a:r>
          <a:endParaRPr lang="en-US" sz="1300" kern="1200" dirty="0"/>
        </a:p>
      </dsp:txBody>
      <dsp:txXfrm>
        <a:off x="1583495" y="0"/>
        <a:ext cx="864282" cy="576188"/>
      </dsp:txXfrm>
    </dsp:sp>
    <dsp:sp modelId="{013D9C65-DF93-4395-9E87-D7CD2E65F566}">
      <dsp:nvSpPr>
        <dsp:cNvPr id="0" name=""/>
        <dsp:cNvSpPr/>
      </dsp:nvSpPr>
      <dsp:spPr>
        <a:xfrm>
          <a:off x="2590800" y="0"/>
          <a:ext cx="1440470" cy="57618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Event  Occurs</a:t>
          </a:r>
          <a:endParaRPr lang="en-US" sz="1300" kern="1200" dirty="0"/>
        </a:p>
      </dsp:txBody>
      <dsp:txXfrm>
        <a:off x="2878894" y="0"/>
        <a:ext cx="864282" cy="576188"/>
      </dsp:txXfrm>
    </dsp:sp>
    <dsp:sp modelId="{C5DD63AA-C63C-42E6-9F1D-D9EE5A8C9361}">
      <dsp:nvSpPr>
        <dsp:cNvPr id="0" name=""/>
        <dsp:cNvSpPr/>
      </dsp:nvSpPr>
      <dsp:spPr>
        <a:xfrm>
          <a:off x="3889773" y="0"/>
          <a:ext cx="1440470" cy="57618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Payment Made</a:t>
          </a:r>
          <a:endParaRPr lang="en-US" sz="1300" kern="1200" dirty="0"/>
        </a:p>
      </dsp:txBody>
      <dsp:txXfrm>
        <a:off x="4177867" y="0"/>
        <a:ext cx="864282" cy="576188"/>
      </dsp:txXfrm>
    </dsp:sp>
    <dsp:sp modelId="{9F79F460-4255-4919-9DE1-364C0D09E1BC}">
      <dsp:nvSpPr>
        <dsp:cNvPr id="0" name=""/>
        <dsp:cNvSpPr/>
      </dsp:nvSpPr>
      <dsp:spPr>
        <a:xfrm>
          <a:off x="5181601" y="0"/>
          <a:ext cx="1440470" cy="57618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Losses Confirmed</a:t>
          </a:r>
          <a:endParaRPr lang="en-US" sz="1300" kern="1200" dirty="0"/>
        </a:p>
      </dsp:txBody>
      <dsp:txXfrm>
        <a:off x="5469695" y="0"/>
        <a:ext cx="864282" cy="57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7963C-5F09-4988-B82D-131CB3A7545D}">
      <dsp:nvSpPr>
        <dsp:cNvPr id="0" name=""/>
        <dsp:cNvSpPr/>
      </dsp:nvSpPr>
      <dsp:spPr>
        <a:xfrm rot="5400000">
          <a:off x="3470227" y="-1387820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/>
              </a:solidFill>
            </a:rPr>
            <a:t>Limits are allocated to specific Trigger Locations (e.g. lat longs) to best reflect your exposure.</a:t>
          </a:r>
          <a:endParaRPr lang="en-US" sz="1200" kern="1200" dirty="0"/>
        </a:p>
      </dsp:txBody>
      <dsp:txXfrm rot="-5400000">
        <a:off x="2002536" y="110365"/>
        <a:ext cx="3529570" cy="563693"/>
      </dsp:txXfrm>
    </dsp:sp>
    <dsp:sp modelId="{C5B05585-05CA-4F11-9C0C-82C08F42DB31}">
      <dsp:nvSpPr>
        <dsp:cNvPr id="0" name=""/>
        <dsp:cNvSpPr/>
      </dsp:nvSpPr>
      <dsp:spPr>
        <a:xfrm>
          <a:off x="0" y="50034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Limit Allocation</a:t>
          </a:r>
          <a:endParaRPr lang="en-US" sz="2200" kern="1200" dirty="0"/>
        </a:p>
      </dsp:txBody>
      <dsp:txXfrm>
        <a:off x="38118" y="88152"/>
        <a:ext cx="1926300" cy="704615"/>
      </dsp:txXfrm>
    </dsp:sp>
    <dsp:sp modelId="{5E7F7291-12DF-4C3F-9C51-FA64F0FEE5CA}">
      <dsp:nvSpPr>
        <dsp:cNvPr id="0" name=""/>
        <dsp:cNvSpPr/>
      </dsp:nvSpPr>
      <dsp:spPr>
        <a:xfrm rot="5400000">
          <a:off x="3470227" y="-567926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Payout Table is established to determine the payout by wind speed at each Trigger Location.</a:t>
          </a:r>
          <a:endParaRPr lang="en-US" sz="1200" kern="1200" dirty="0"/>
        </a:p>
      </dsp:txBody>
      <dsp:txXfrm rot="-5400000">
        <a:off x="2002536" y="930259"/>
        <a:ext cx="3529570" cy="563693"/>
      </dsp:txXfrm>
    </dsp:sp>
    <dsp:sp modelId="{3FFA60F2-58A6-4D87-A0A6-29532200970C}">
      <dsp:nvSpPr>
        <dsp:cNvPr id="0" name=""/>
        <dsp:cNvSpPr/>
      </dsp:nvSpPr>
      <dsp:spPr>
        <a:xfrm>
          <a:off x="0" y="821680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Payout Table</a:t>
          </a:r>
          <a:endParaRPr lang="en-US" sz="2200" kern="1200" dirty="0"/>
        </a:p>
      </dsp:txBody>
      <dsp:txXfrm>
        <a:off x="38118" y="859798"/>
        <a:ext cx="1926300" cy="704615"/>
      </dsp:txXfrm>
    </dsp:sp>
    <dsp:sp modelId="{A1DB7A05-7E2C-4CEA-9DEB-8AB7B35B977B}">
      <dsp:nvSpPr>
        <dsp:cNvPr id="0" name=""/>
        <dsp:cNvSpPr/>
      </dsp:nvSpPr>
      <dsp:spPr>
        <a:xfrm rot="5400000">
          <a:off x="3470227" y="251967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Post-event we receive a wind footprint from RMS HWind, which is used to determine the wind speed at each Trigger Location.</a:t>
          </a:r>
          <a:endParaRPr lang="en-US" sz="1200" kern="1200" dirty="0"/>
        </a:p>
      </dsp:txBody>
      <dsp:txXfrm rot="-5400000">
        <a:off x="2002536" y="1750152"/>
        <a:ext cx="3529570" cy="563693"/>
      </dsp:txXfrm>
    </dsp:sp>
    <dsp:sp modelId="{FAD13F0A-E7E4-4FE1-B1D2-8FF81ACDBF82}">
      <dsp:nvSpPr>
        <dsp:cNvPr id="0" name=""/>
        <dsp:cNvSpPr/>
      </dsp:nvSpPr>
      <dsp:spPr>
        <a:xfrm>
          <a:off x="0" y="1641574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Event Reporting</a:t>
          </a:r>
          <a:endParaRPr lang="en-US" sz="2200" kern="1200" dirty="0"/>
        </a:p>
      </dsp:txBody>
      <dsp:txXfrm>
        <a:off x="38118" y="1679692"/>
        <a:ext cx="1926300" cy="704615"/>
      </dsp:txXfrm>
    </dsp:sp>
    <dsp:sp modelId="{2AE44D84-DAF6-4269-BFC7-C8C37CD6DBF8}">
      <dsp:nvSpPr>
        <dsp:cNvPr id="0" name=""/>
        <dsp:cNvSpPr/>
      </dsp:nvSpPr>
      <dsp:spPr>
        <a:xfrm rot="5400000">
          <a:off x="3470227" y="1071862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We pay you according to the HWind calculated wind speed and Payout Table.</a:t>
          </a:r>
          <a:endParaRPr lang="en-US" sz="1200" kern="1200" dirty="0"/>
        </a:p>
      </dsp:txBody>
      <dsp:txXfrm rot="-5400000">
        <a:off x="2002536" y="2570047"/>
        <a:ext cx="3529570" cy="563693"/>
      </dsp:txXfrm>
    </dsp:sp>
    <dsp:sp modelId="{12321D73-EDC2-4E88-9A41-1E0C2BE945BB}">
      <dsp:nvSpPr>
        <dsp:cNvPr id="0" name=""/>
        <dsp:cNvSpPr/>
      </dsp:nvSpPr>
      <dsp:spPr>
        <a:xfrm>
          <a:off x="0" y="2461468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Payout</a:t>
          </a:r>
          <a:endParaRPr lang="en-US" sz="2200" kern="1200" dirty="0"/>
        </a:p>
      </dsp:txBody>
      <dsp:txXfrm>
        <a:off x="38118" y="2499586"/>
        <a:ext cx="1926300" cy="704615"/>
      </dsp:txXfrm>
    </dsp:sp>
    <dsp:sp modelId="{E7E60A20-2AEC-470C-A884-7995A034D87F}">
      <dsp:nvSpPr>
        <dsp:cNvPr id="0" name=""/>
        <dsp:cNvSpPr/>
      </dsp:nvSpPr>
      <dsp:spPr>
        <a:xfrm rot="5400000">
          <a:off x="3470227" y="1891756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You confirm to us that your loss from the event met or exceeded the payout.</a:t>
          </a:r>
          <a:endParaRPr lang="en-US" sz="1200" kern="1200" dirty="0"/>
        </a:p>
      </dsp:txBody>
      <dsp:txXfrm rot="-5400000">
        <a:off x="2002536" y="3389941"/>
        <a:ext cx="3529570" cy="563693"/>
      </dsp:txXfrm>
    </dsp:sp>
    <dsp:sp modelId="{873BB2C5-ACD3-4B8C-8115-4F5A57FBAB93}">
      <dsp:nvSpPr>
        <dsp:cNvPr id="0" name=""/>
        <dsp:cNvSpPr/>
      </dsp:nvSpPr>
      <dsp:spPr>
        <a:xfrm>
          <a:off x="0" y="3281362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Loss Confirmation</a:t>
          </a:r>
          <a:endParaRPr lang="en-US" sz="2200" kern="1200" dirty="0"/>
        </a:p>
      </dsp:txBody>
      <dsp:txXfrm>
        <a:off x="38118" y="3319480"/>
        <a:ext cx="1926300" cy="70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7963C-5F09-4988-B82D-131CB3A7545D}">
      <dsp:nvSpPr>
        <dsp:cNvPr id="0" name=""/>
        <dsp:cNvSpPr/>
      </dsp:nvSpPr>
      <dsp:spPr>
        <a:xfrm rot="5400000">
          <a:off x="3470227" y="-1387820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000000"/>
              </a:solidFill>
            </a:rPr>
            <a:t>Limits are allocated to specific Trigger Locations (e.g. lat longs) to best reflect your exposure.</a:t>
          </a:r>
          <a:endParaRPr lang="en-US" sz="1200" kern="1200" dirty="0"/>
        </a:p>
      </dsp:txBody>
      <dsp:txXfrm rot="-5400000">
        <a:off x="2002536" y="110365"/>
        <a:ext cx="3529570" cy="563693"/>
      </dsp:txXfrm>
    </dsp:sp>
    <dsp:sp modelId="{C5B05585-05CA-4F11-9C0C-82C08F42DB31}">
      <dsp:nvSpPr>
        <dsp:cNvPr id="0" name=""/>
        <dsp:cNvSpPr/>
      </dsp:nvSpPr>
      <dsp:spPr>
        <a:xfrm>
          <a:off x="0" y="50034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Limit Allocation</a:t>
          </a:r>
          <a:endParaRPr lang="en-US" sz="2200" kern="1200" dirty="0"/>
        </a:p>
      </dsp:txBody>
      <dsp:txXfrm>
        <a:off x="38118" y="88152"/>
        <a:ext cx="1926300" cy="704615"/>
      </dsp:txXfrm>
    </dsp:sp>
    <dsp:sp modelId="{5E7F7291-12DF-4C3F-9C51-FA64F0FEE5CA}">
      <dsp:nvSpPr>
        <dsp:cNvPr id="0" name=""/>
        <dsp:cNvSpPr/>
      </dsp:nvSpPr>
      <dsp:spPr>
        <a:xfrm rot="5400000">
          <a:off x="3470227" y="-567926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Payout Table is established to determine the payout by shake intensity (PSA 0.3s) at each Trigger Location.</a:t>
          </a:r>
          <a:endParaRPr lang="en-US" sz="1200" kern="1200" dirty="0"/>
        </a:p>
      </dsp:txBody>
      <dsp:txXfrm rot="-5400000">
        <a:off x="2002536" y="930259"/>
        <a:ext cx="3529570" cy="563693"/>
      </dsp:txXfrm>
    </dsp:sp>
    <dsp:sp modelId="{3FFA60F2-58A6-4D87-A0A6-29532200970C}">
      <dsp:nvSpPr>
        <dsp:cNvPr id="0" name=""/>
        <dsp:cNvSpPr/>
      </dsp:nvSpPr>
      <dsp:spPr>
        <a:xfrm>
          <a:off x="0" y="821680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Payout Table</a:t>
          </a:r>
          <a:endParaRPr lang="en-US" sz="2200" kern="1200" dirty="0"/>
        </a:p>
      </dsp:txBody>
      <dsp:txXfrm>
        <a:off x="38118" y="859798"/>
        <a:ext cx="1926300" cy="704615"/>
      </dsp:txXfrm>
    </dsp:sp>
    <dsp:sp modelId="{A1DB7A05-7E2C-4CEA-9DEB-8AB7B35B977B}">
      <dsp:nvSpPr>
        <dsp:cNvPr id="0" name=""/>
        <dsp:cNvSpPr/>
      </dsp:nvSpPr>
      <dsp:spPr>
        <a:xfrm rot="5400000">
          <a:off x="3470227" y="251967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Post-event we pull the USGS ShakeMap, which is used to determine the shake intensity (PSA 0.3s) at each Trigger Location.</a:t>
          </a:r>
          <a:endParaRPr lang="en-US" sz="1200" kern="1200" dirty="0"/>
        </a:p>
      </dsp:txBody>
      <dsp:txXfrm rot="-5400000">
        <a:off x="2002536" y="1750152"/>
        <a:ext cx="3529570" cy="563693"/>
      </dsp:txXfrm>
    </dsp:sp>
    <dsp:sp modelId="{FAD13F0A-E7E4-4FE1-B1D2-8FF81ACDBF82}">
      <dsp:nvSpPr>
        <dsp:cNvPr id="0" name=""/>
        <dsp:cNvSpPr/>
      </dsp:nvSpPr>
      <dsp:spPr>
        <a:xfrm>
          <a:off x="0" y="1641574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Event Reporting</a:t>
          </a:r>
          <a:endParaRPr lang="en-US" sz="2200" kern="1200" dirty="0"/>
        </a:p>
      </dsp:txBody>
      <dsp:txXfrm>
        <a:off x="38118" y="1679692"/>
        <a:ext cx="1926300" cy="704615"/>
      </dsp:txXfrm>
    </dsp:sp>
    <dsp:sp modelId="{2AE44D84-DAF6-4269-BFC7-C8C37CD6DBF8}">
      <dsp:nvSpPr>
        <dsp:cNvPr id="0" name=""/>
        <dsp:cNvSpPr/>
      </dsp:nvSpPr>
      <dsp:spPr>
        <a:xfrm rot="5400000">
          <a:off x="3470227" y="1071862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We pay you according to the USGS calculated shake intensity and Payout Table.</a:t>
          </a:r>
          <a:endParaRPr lang="en-US" sz="1200" kern="1200" dirty="0"/>
        </a:p>
      </dsp:txBody>
      <dsp:txXfrm rot="-5400000">
        <a:off x="2002536" y="2570047"/>
        <a:ext cx="3529570" cy="563693"/>
      </dsp:txXfrm>
    </dsp:sp>
    <dsp:sp modelId="{12321D73-EDC2-4E88-9A41-1E0C2BE945BB}">
      <dsp:nvSpPr>
        <dsp:cNvPr id="0" name=""/>
        <dsp:cNvSpPr/>
      </dsp:nvSpPr>
      <dsp:spPr>
        <a:xfrm>
          <a:off x="0" y="2461468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Payout</a:t>
          </a:r>
          <a:endParaRPr lang="en-US" sz="2200" kern="1200" dirty="0"/>
        </a:p>
      </dsp:txBody>
      <dsp:txXfrm>
        <a:off x="38118" y="2499586"/>
        <a:ext cx="1926300" cy="704615"/>
      </dsp:txXfrm>
    </dsp:sp>
    <dsp:sp modelId="{E7E60A20-2AEC-470C-A884-7995A034D87F}">
      <dsp:nvSpPr>
        <dsp:cNvPr id="0" name=""/>
        <dsp:cNvSpPr/>
      </dsp:nvSpPr>
      <dsp:spPr>
        <a:xfrm rot="5400000">
          <a:off x="3470227" y="1891756"/>
          <a:ext cx="624681" cy="3560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You confirm to us that your loss from the event met or exceeded the payout.</a:t>
          </a:r>
          <a:endParaRPr lang="en-US" sz="1200" kern="1200" dirty="0"/>
        </a:p>
      </dsp:txBody>
      <dsp:txXfrm rot="-5400000">
        <a:off x="2002536" y="3389941"/>
        <a:ext cx="3529570" cy="563693"/>
      </dsp:txXfrm>
    </dsp:sp>
    <dsp:sp modelId="{873BB2C5-ACD3-4B8C-8115-4F5A57FBAB93}">
      <dsp:nvSpPr>
        <dsp:cNvPr id="0" name=""/>
        <dsp:cNvSpPr/>
      </dsp:nvSpPr>
      <dsp:spPr>
        <a:xfrm>
          <a:off x="0" y="3281362"/>
          <a:ext cx="2002536" cy="78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Loss Confirmation</a:t>
          </a:r>
          <a:endParaRPr lang="en-US" sz="2200" kern="1200" dirty="0"/>
        </a:p>
      </dsp:txBody>
      <dsp:txXfrm>
        <a:off x="38118" y="3319480"/>
        <a:ext cx="1926300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25/02/2019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25.02.2019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23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7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24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0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89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0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9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5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4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png"/><Relationship Id="rId2" Type="http://schemas.openxmlformats.org/officeDocument/2006/relationships/tags" Target="../tags/tag44.xml"/><Relationship Id="rId1" Type="http://schemas.openxmlformats.org/officeDocument/2006/relationships/themeOverride" Target="../theme/themeOverride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hemeOverride" Target="../theme/themeOverride2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themeOverride" Target="../theme/themeOverride25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2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themeOverride" Target="../theme/themeOverride2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hemeOverride" Target="../theme/themeOverride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hemeOverride" Target="../theme/themeOverride2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hemeOverride" Target="../theme/themeOverride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hemeOverride" Target="../theme/themeOverride3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themeOverride" Target="../theme/themeOverride3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themeOverride" Target="../theme/themeOverride3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hemeOverride" Target="../theme/themeOverride3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9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themeOverride" Target="../theme/themeOverride36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themeOverride" Target="../theme/themeOverride3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hemeOverride" Target="../theme/themeOverride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themeOverride" Target="../theme/themeOverride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.png"/><Relationship Id="rId2" Type="http://schemas.openxmlformats.org/officeDocument/2006/relationships/tags" Target="../tags/tag98.xml"/><Relationship Id="rId1" Type="http://schemas.openxmlformats.org/officeDocument/2006/relationships/themeOverride" Target="../theme/themeOverride4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hemeOverride" Target="../theme/themeOverride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3.xml"/><Relationship Id="rId1" Type="http://schemas.openxmlformats.org/officeDocument/2006/relationships/themeOverride" Target="../theme/themeOverride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hemeOverride" Target="../theme/themeOverride4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5.xml"/><Relationship Id="rId1" Type="http://schemas.openxmlformats.org/officeDocument/2006/relationships/themeOverride" Target="../theme/themeOverride4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6.xml"/><Relationship Id="rId1" Type="http://schemas.openxmlformats.org/officeDocument/2006/relationships/themeOverride" Target="../theme/themeOverride4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themeOverride" Target="../theme/themeOverride47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themeOverride" Target="../theme/themeOverride4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themeOverride" Target="../theme/themeOverride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4.xml"/><Relationship Id="rId1" Type="http://schemas.openxmlformats.org/officeDocument/2006/relationships/themeOverride" Target="../theme/themeOverride5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.png"/><Relationship Id="rId2" Type="http://schemas.openxmlformats.org/officeDocument/2006/relationships/tags" Target="../tags/tag125.xml"/><Relationship Id="rId1" Type="http://schemas.openxmlformats.org/officeDocument/2006/relationships/themeOverride" Target="../theme/themeOverride5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9.xml"/><Relationship Id="rId1" Type="http://schemas.openxmlformats.org/officeDocument/2006/relationships/themeOverride" Target="../theme/themeOverride5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0.xml"/><Relationship Id="rId1" Type="http://schemas.openxmlformats.org/officeDocument/2006/relationships/themeOverride" Target="../theme/themeOverride5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themeOverride" Target="../theme/themeOverride5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32.xml"/><Relationship Id="rId1" Type="http://schemas.openxmlformats.org/officeDocument/2006/relationships/themeOverride" Target="../theme/themeOverride55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hemeOverride" Target="../theme/themeOverride5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themeOverride" Target="../theme/themeOverride57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4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themeOverride" Target="../theme/themeOverride58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9.xml"/><Relationship Id="rId1" Type="http://schemas.openxmlformats.org/officeDocument/2006/relationships/themeOverride" Target="../theme/themeOverride5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6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1.xml"/><Relationship Id="rId1" Type="http://schemas.openxmlformats.org/officeDocument/2006/relationships/themeOverride" Target="../theme/themeOverride6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hemeOverride" Target="../theme/themeOverride6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6.xml"/><Relationship Id="rId1" Type="http://schemas.openxmlformats.org/officeDocument/2006/relationships/themeOverride" Target="../theme/themeOverride6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7.xml"/><Relationship Id="rId1" Type="http://schemas.openxmlformats.org/officeDocument/2006/relationships/themeOverride" Target="../theme/themeOverride6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8.xml"/><Relationship Id="rId1" Type="http://schemas.openxmlformats.org/officeDocument/2006/relationships/themeOverride" Target="../theme/themeOverride6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6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59.xml"/><Relationship Id="rId1" Type="http://schemas.openxmlformats.org/officeDocument/2006/relationships/themeOverride" Target="../theme/themeOverride66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hemeOverride" Target="../theme/themeOverride6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0.xml"/><Relationship Id="rId1" Type="http://schemas.openxmlformats.org/officeDocument/2006/relationships/themeOverride" Target="../theme/themeOverride68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7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71.xml"/><Relationship Id="rId1" Type="http://schemas.openxmlformats.org/officeDocument/2006/relationships/themeOverride" Target="../theme/themeOverride69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6.xml"/><Relationship Id="rId1" Type="http://schemas.openxmlformats.org/officeDocument/2006/relationships/themeOverride" Target="../theme/themeOverride7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7.xml"/><Relationship Id="rId1" Type="http://schemas.openxmlformats.org/officeDocument/2006/relationships/themeOverride" Target="../theme/themeOverride7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8.xml"/><Relationship Id="rId1" Type="http://schemas.openxmlformats.org/officeDocument/2006/relationships/themeOverride" Target="../theme/themeOverride7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1.png"/><Relationship Id="rId2" Type="http://schemas.openxmlformats.org/officeDocument/2006/relationships/tags" Target="../tags/tag179.xml"/><Relationship Id="rId1" Type="http://schemas.openxmlformats.org/officeDocument/2006/relationships/themeOverride" Target="../theme/themeOverride7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3.xml"/><Relationship Id="rId1" Type="http://schemas.openxmlformats.org/officeDocument/2006/relationships/themeOverride" Target="../theme/themeOverride7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4.xml"/><Relationship Id="rId1" Type="http://schemas.openxmlformats.org/officeDocument/2006/relationships/themeOverride" Target="../theme/themeOverride7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5.xml"/><Relationship Id="rId1" Type="http://schemas.openxmlformats.org/officeDocument/2006/relationships/themeOverride" Target="../theme/themeOverride7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87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86.xml"/><Relationship Id="rId1" Type="http://schemas.openxmlformats.org/officeDocument/2006/relationships/themeOverride" Target="../theme/themeOverride77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hemeOverride" Target="../theme/themeOverride7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7.xml"/><Relationship Id="rId1" Type="http://schemas.openxmlformats.org/officeDocument/2006/relationships/themeOverride" Target="../theme/themeOverride7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8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198.xml"/><Relationship Id="rId1" Type="http://schemas.openxmlformats.org/officeDocument/2006/relationships/themeOverride" Target="../theme/themeOverride80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3.xml"/><Relationship Id="rId1" Type="http://schemas.openxmlformats.org/officeDocument/2006/relationships/themeOverride" Target="../theme/themeOverride8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4.xml"/><Relationship Id="rId1" Type="http://schemas.openxmlformats.org/officeDocument/2006/relationships/themeOverride" Target="../theme/themeOverride8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5.xml"/><Relationship Id="rId1" Type="http://schemas.openxmlformats.org/officeDocument/2006/relationships/themeOverride" Target="../theme/themeOverride8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.png"/><Relationship Id="rId2" Type="http://schemas.openxmlformats.org/officeDocument/2006/relationships/tags" Target="../tags/tag206.xml"/><Relationship Id="rId1" Type="http://schemas.openxmlformats.org/officeDocument/2006/relationships/themeOverride" Target="../theme/themeOverride8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0.xml"/><Relationship Id="rId1" Type="http://schemas.openxmlformats.org/officeDocument/2006/relationships/themeOverride" Target="../theme/themeOverride8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1.xml"/><Relationship Id="rId1" Type="http://schemas.openxmlformats.org/officeDocument/2006/relationships/themeOverride" Target="../theme/themeOverride8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2.xml"/><Relationship Id="rId1" Type="http://schemas.openxmlformats.org/officeDocument/2006/relationships/themeOverride" Target="../theme/themeOverride87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1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13.xml"/><Relationship Id="rId1" Type="http://schemas.openxmlformats.org/officeDocument/2006/relationships/themeOverride" Target="../theme/themeOverride8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5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62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42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88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669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1973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69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655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75116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79509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8090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52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03102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79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61484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6433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2331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35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1074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3769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93306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954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477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9030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166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43751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0916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824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902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83795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59303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0096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010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250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7911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780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72412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8731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70856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370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69849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10623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25546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3649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968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8242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288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888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14067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9349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141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96438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34114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49985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5669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598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32722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81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47020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94364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5623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3027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39004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614890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00899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88198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740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7366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552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8957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2540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5051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301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5260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490876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83E3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020595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73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5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8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86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85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10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11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12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3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140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39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6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16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16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9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194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193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endParaRPr lang="en-GB" sz="900" dirty="0">
              <a:solidFill>
                <a:srgbClr val="283E36"/>
              </a:solidFill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algn="r"/>
            <a:r>
              <a:rPr lang="en-GB" sz="1000" dirty="0" smtClean="0">
                <a:solidFill>
                  <a:srgbClr val="283E36"/>
                </a:solidFill>
              </a:rPr>
              <a:t>Confidential</a:t>
            </a:r>
            <a:endParaRPr lang="en-GB" sz="1000" dirty="0">
              <a:solidFill>
                <a:srgbClr val="283E3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294506"/>
            <a:ext cx="1578228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19.xml"/><Relationship Id="rId1" Type="http://schemas.openxmlformats.org/officeDocument/2006/relationships/themeOverride" Target="../theme/themeOverride89.xml"/><Relationship Id="rId4" Type="http://schemas.openxmlformats.org/officeDocument/2006/relationships/hyperlink" Target="http://www.rms.com/models/hwin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arthquake.usgs.gov/earthquakes/eventpage/ci3144585/executive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earthquake.usgs.gov/scenarios/eventpage/bssc2014anaheimellbgeol_m6p39_se#shakemap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14362"/>
          <a:stretch/>
        </p:blipFill>
        <p:spPr>
          <a:xfrm>
            <a:off x="0" y="-1631"/>
            <a:ext cx="9144000" cy="6878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659166"/>
            <a:ext cx="9144000" cy="23336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83000"/>
                </a:schemeClr>
              </a:gs>
              <a:gs pos="63000">
                <a:srgbClr val="E8E9F0">
                  <a:alpha val="67000"/>
                </a:srgbClr>
              </a:gs>
              <a:gs pos="100000">
                <a:schemeClr val="accent1">
                  <a:tint val="23500"/>
                  <a:satMod val="160000"/>
                  <a:alpha val="63000"/>
                </a:schemeClr>
              </a:gs>
            </a:gsLst>
            <a:lin ang="6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41" y="1828800"/>
            <a:ext cx="7952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Parametric Nat Cat Insurance Covers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Swiss Re STORM and </a:t>
            </a:r>
            <a:r>
              <a:rPr lang="en-GB" sz="3200" dirty="0" smtClean="0">
                <a:solidFill>
                  <a:srgbClr val="002060"/>
                </a:solidFill>
              </a:rPr>
              <a:t>QUAKE</a:t>
            </a:r>
            <a:endParaRPr lang="en-GB" sz="3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2369821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2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is RMS HWind?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5564" y="4744640"/>
            <a:ext cx="2592288" cy="1519750"/>
            <a:chOff x="107504" y="1202727"/>
            <a:chExt cx="2592288" cy="1519750"/>
          </a:xfrm>
        </p:grpSpPr>
        <p:sp>
          <p:nvSpPr>
            <p:cNvPr id="6" name="Oval 5"/>
            <p:cNvSpPr/>
            <p:nvPr/>
          </p:nvSpPr>
          <p:spPr>
            <a:xfrm>
              <a:off x="582826" y="1202727"/>
              <a:ext cx="1624908" cy="151975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45147" y="1261257"/>
              <a:ext cx="1500265" cy="14026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6402" y="1290479"/>
              <a:ext cx="1437754" cy="1344245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23286" y="1334313"/>
              <a:ext cx="1343988" cy="12565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0294960">
              <a:off x="778032" y="173296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7702" y="1554292"/>
              <a:ext cx="875155" cy="818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408715">
              <a:off x="269955" y="1767253"/>
              <a:ext cx="2250648" cy="338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F4D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PROVEN PRODUCT</a:t>
              </a:r>
            </a:p>
          </p:txBody>
        </p:sp>
        <p:sp>
          <p:nvSpPr>
            <p:cNvPr id="14" name="5-Point Star 13"/>
            <p:cNvSpPr/>
            <p:nvPr/>
          </p:nvSpPr>
          <p:spPr>
            <a:xfrm rot="20294960">
              <a:off x="981094" y="1474708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 rot="20294960">
              <a:off x="1281527" y="1371695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 rot="20294960">
              <a:off x="1617473" y="1451970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 rot="20294960">
              <a:off x="949839" y="227188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 rot="20294960">
              <a:off x="1301512" y="2400927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 rot="20294960">
              <a:off x="1668863" y="2297321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 rot="20294960">
              <a:off x="1871926" y="2000651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20456936">
              <a:off x="2288448" y="1264661"/>
              <a:ext cx="411344" cy="5269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0456936">
              <a:off x="107504" y="2081477"/>
              <a:ext cx="411344" cy="5269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611" y="3111051"/>
            <a:ext cx="2606442" cy="1534681"/>
            <a:chOff x="237621" y="4691226"/>
            <a:chExt cx="2606442" cy="1534681"/>
          </a:xfrm>
        </p:grpSpPr>
        <p:sp>
          <p:nvSpPr>
            <p:cNvPr id="45" name="Oval 44"/>
            <p:cNvSpPr/>
            <p:nvPr/>
          </p:nvSpPr>
          <p:spPr>
            <a:xfrm>
              <a:off x="722117" y="4706157"/>
              <a:ext cx="1624908" cy="151975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84438" y="4764687"/>
              <a:ext cx="1500265" cy="14026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15693" y="4793909"/>
              <a:ext cx="1437754" cy="1344245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862577" y="4837743"/>
              <a:ext cx="1343988" cy="12565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 rot="20294960">
              <a:off x="917323" y="523639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096993" y="5057722"/>
              <a:ext cx="875155" cy="818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5-Point Star 51"/>
            <p:cNvSpPr/>
            <p:nvPr/>
          </p:nvSpPr>
          <p:spPr>
            <a:xfrm rot="20294960">
              <a:off x="1120385" y="4978138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 rot="20294960">
              <a:off x="1420818" y="4875125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4" name="5-Point Star 53"/>
            <p:cNvSpPr/>
            <p:nvPr/>
          </p:nvSpPr>
          <p:spPr>
            <a:xfrm rot="20294960">
              <a:off x="1756764" y="4955400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 rot="20294960">
              <a:off x="1089130" y="577531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 rot="20294960">
              <a:off x="1440803" y="5904357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7" name="5-Point Star 56"/>
            <p:cNvSpPr/>
            <p:nvPr/>
          </p:nvSpPr>
          <p:spPr>
            <a:xfrm rot="20294960">
              <a:off x="1808154" y="5800751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8" name="5-Point Star 57"/>
            <p:cNvSpPr/>
            <p:nvPr/>
          </p:nvSpPr>
          <p:spPr>
            <a:xfrm rot="20294960">
              <a:off x="2011217" y="5504081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0408715">
              <a:off x="409246" y="5162961"/>
              <a:ext cx="2250648" cy="553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smtClean="0">
                  <a:solidFill>
                    <a:srgbClr val="0F4D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GOVERNMENT TECHNOLOGY</a:t>
              </a:r>
            </a:p>
          </p:txBody>
        </p:sp>
        <p:sp>
          <p:nvSpPr>
            <p:cNvPr id="59" name="Rectangle 58"/>
            <p:cNvSpPr/>
            <p:nvPr/>
          </p:nvSpPr>
          <p:spPr>
            <a:xfrm rot="20456936">
              <a:off x="2331843" y="4691226"/>
              <a:ext cx="512220" cy="7264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20456936">
              <a:off x="237621" y="5440233"/>
              <a:ext cx="480890" cy="7514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3704" y="1449582"/>
            <a:ext cx="2684028" cy="1519750"/>
            <a:chOff x="204183" y="2991878"/>
            <a:chExt cx="2684028" cy="1519750"/>
          </a:xfrm>
        </p:grpSpPr>
        <p:sp>
          <p:nvSpPr>
            <p:cNvPr id="27" name="Oval 26"/>
            <p:cNvSpPr/>
            <p:nvPr/>
          </p:nvSpPr>
          <p:spPr>
            <a:xfrm>
              <a:off x="730486" y="2991878"/>
              <a:ext cx="1624908" cy="151975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92807" y="3050408"/>
              <a:ext cx="1500265" cy="14026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24062" y="3079630"/>
              <a:ext cx="1437754" cy="1344245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70946" y="3123464"/>
              <a:ext cx="1343988" cy="12565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 rot="20294960">
              <a:off x="925692" y="3522113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105362" y="3343443"/>
              <a:ext cx="875155" cy="818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0408715">
              <a:off x="417615" y="3579488"/>
              <a:ext cx="2250648" cy="292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 smtClean="0">
                  <a:solidFill>
                    <a:srgbClr val="0F4D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 CLASS SCIENCE</a:t>
              </a:r>
            </a:p>
          </p:txBody>
        </p:sp>
        <p:sp>
          <p:nvSpPr>
            <p:cNvPr id="34" name="5-Point Star 33"/>
            <p:cNvSpPr/>
            <p:nvPr/>
          </p:nvSpPr>
          <p:spPr>
            <a:xfrm rot="20294960">
              <a:off x="1128754" y="3263859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 rot="20294960">
              <a:off x="1429187" y="3160846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 rot="20294960">
              <a:off x="1765133" y="3241121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7" name="5-Point Star 36"/>
            <p:cNvSpPr/>
            <p:nvPr/>
          </p:nvSpPr>
          <p:spPr>
            <a:xfrm rot="20294960">
              <a:off x="1097499" y="4061033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 rot="20294960">
              <a:off x="1449172" y="4190078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 rot="20294960">
              <a:off x="1816523" y="408647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 rot="20294960">
              <a:off x="2019586" y="3789802"/>
              <a:ext cx="156278" cy="146114"/>
            </a:xfrm>
            <a:prstGeom prst="star5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20456936">
              <a:off x="2476867" y="3044288"/>
              <a:ext cx="411344" cy="5269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20456936">
              <a:off x="204183" y="3870630"/>
              <a:ext cx="411344" cy="5269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94641" y="1447800"/>
            <a:ext cx="5815246" cy="14003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283E36"/>
                </a:solidFill>
              </a:rPr>
              <a:t>The HWind Technology has been developed by world- leading extreme wind researchers. It uses the best available data from aircraft reconnaissance (“Hurricane Hunters”), dropsondes, buoys, weather stations and satellites.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55901" y="3466237"/>
            <a:ext cx="5819787" cy="87716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283E36"/>
                </a:solidFill>
              </a:rPr>
              <a:t>The sophisticated HWind Technology has been developed at the Hurricane Research Division of the National Oceanic &amp; Atmospheric Administration (NOAA).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55901" y="4965553"/>
            <a:ext cx="5819787" cy="113877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283E36"/>
                </a:solidFill>
              </a:rPr>
              <a:t>The HWind Technology is robust and provides highly reliable data for every location on the map. Weather stations can fail – HWind never does. It has proven to work in dozens of Hurricanes over the past decade.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8836" y="6424878"/>
            <a:ext cx="632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283E36"/>
                </a:solidFill>
              </a:rPr>
              <a:t>*For more information, visit RMS HWind website: </a:t>
            </a:r>
            <a:r>
              <a:rPr lang="en-GB" sz="1200" dirty="0" smtClean="0">
                <a:solidFill>
                  <a:srgbClr val="283E36"/>
                </a:solidFill>
                <a:hlinkClick r:id="rId4"/>
              </a:rPr>
              <a:t>http://www.rms.com/models/hwind</a:t>
            </a:r>
            <a:endParaRPr lang="en-GB" sz="1200" dirty="0" smtClean="0">
              <a:solidFill>
                <a:srgbClr val="283E36"/>
              </a:solidFill>
            </a:endParaRPr>
          </a:p>
          <a:p>
            <a:endParaRPr lang="en-GB" sz="1200" dirty="0" smtClean="0">
              <a:solidFill>
                <a:srgbClr val="283E3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27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398687"/>
            <a:ext cx="7991475" cy="4392513"/>
          </a:xfrm>
        </p:spPr>
        <p:txBody>
          <a:bodyPr/>
          <a:lstStyle/>
          <a:p>
            <a:r>
              <a:rPr lang="en-GB" sz="2000" b="1" dirty="0"/>
              <a:t>Cover: </a:t>
            </a:r>
            <a:r>
              <a:rPr lang="en-GB" sz="2000" dirty="0"/>
              <a:t>Named Windstorm Insurance Policy</a:t>
            </a:r>
          </a:p>
          <a:p>
            <a:r>
              <a:rPr lang="en-GB" sz="2000" b="1" dirty="0"/>
              <a:t>Term: </a:t>
            </a:r>
            <a:r>
              <a:rPr lang="en-US" sz="2000" dirty="0" smtClean="0"/>
              <a:t>Three years</a:t>
            </a:r>
            <a:endParaRPr lang="en-US" sz="2000" dirty="0"/>
          </a:p>
          <a:p>
            <a:r>
              <a:rPr lang="en-GB" sz="2000" b="1" dirty="0"/>
              <a:t>Effective Date: </a:t>
            </a:r>
            <a:r>
              <a:rPr lang="en-GB" sz="2000" dirty="0"/>
              <a:t>TBD</a:t>
            </a:r>
          </a:p>
          <a:p>
            <a:r>
              <a:rPr lang="en-GB" sz="2000" b="1" dirty="0"/>
              <a:t>Swiss Re Share</a:t>
            </a:r>
            <a:r>
              <a:rPr lang="en-GB" b="1" dirty="0"/>
              <a:t>: </a:t>
            </a:r>
            <a:r>
              <a:rPr lang="en-GB" sz="2000" dirty="0"/>
              <a:t>100%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Trigger: </a:t>
            </a:r>
            <a:r>
              <a:rPr lang="en-US" sz="2000" dirty="0" smtClean="0">
                <a:solidFill>
                  <a:schemeClr val="tx1"/>
                </a:solidFill>
              </a:rPr>
              <a:t>One-minute sustained wind speed at each trigger location as reported by RMS HWind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Trigger Locations</a:t>
            </a:r>
            <a:r>
              <a:rPr lang="en-US" sz="2000" dirty="0" smtClean="0">
                <a:solidFill>
                  <a:schemeClr val="tx1"/>
                </a:solidFill>
              </a:rPr>
              <a:t>: Lat long center of each zip code where exposure is reported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Limit Allocation</a:t>
            </a:r>
            <a:r>
              <a:rPr lang="en-US" sz="2000" dirty="0" smtClean="0">
                <a:solidFill>
                  <a:schemeClr val="tx1"/>
                </a:solidFill>
              </a:rPr>
              <a:t>: Proportionally by TIV reported at each zip code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Payout Tables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See subsequent slide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Solution – </a:t>
            </a:r>
            <a:r>
              <a:rPr lang="en-US" dirty="0" smtClean="0"/>
              <a:t>South Florida Insured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1" y="64008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SwissReSans" pitchFamily="34" charset="0"/>
              </a:rPr>
              <a:t>*Note: The above is a </a:t>
            </a:r>
            <a:r>
              <a:rPr lang="en-GB" sz="1050" b="1" dirty="0" smtClean="0">
                <a:latin typeface="SwissReSans" pitchFamily="34" charset="0"/>
              </a:rPr>
              <a:t>non-binding</a:t>
            </a:r>
            <a:r>
              <a:rPr lang="en-GB" sz="1050" dirty="0" smtClean="0">
                <a:latin typeface="SwissReSans" pitchFamily="34" charset="0"/>
              </a:rPr>
              <a:t> summary of our proposed structure.  </a:t>
            </a:r>
          </a:p>
        </p:txBody>
      </p:sp>
    </p:spTree>
    <p:extLst>
      <p:ext uri="{BB962C8B-B14F-4D97-AF65-F5344CB8AC3E}">
        <p14:creationId xmlns:p14="http://schemas.microsoft.com/office/powerpoint/2010/main" val="414813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1752599"/>
            <a:ext cx="4191000" cy="4800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SwissRe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 Allocation – Visual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97" y="1817167"/>
            <a:ext cx="3764606" cy="4671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1295401"/>
            <a:ext cx="4191000" cy="45719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8F8F8"/>
                </a:solidFill>
                <a:latin typeface="SwissReSans" pitchFamily="34" charset="0"/>
              </a:rPr>
              <a:t>Trigger Location Map</a:t>
            </a:r>
          </a:p>
        </p:txBody>
      </p:sp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033051"/>
              </p:ext>
            </p:extLst>
          </p:nvPr>
        </p:nvGraphicFramePr>
        <p:xfrm>
          <a:off x="684213" y="1628775"/>
          <a:ext cx="7991475" cy="3489960"/>
        </p:xfrm>
        <a:graphic>
          <a:graphicData uri="http://schemas.openxmlformats.org/drawingml/2006/table">
            <a:tbl>
              <a:tblPr firstRow="1" bandRow="1">
                <a:tableStyleId>{4F870FC3-41F4-4639-9F92-194A608F593C}</a:tableStyleId>
              </a:tblPr>
              <a:tblGrid>
                <a:gridCol w="2663825"/>
                <a:gridCol w="2663825"/>
                <a:gridCol w="26638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 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 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$25m per occ / $50m term aggregate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$25m per occ / $50m term aggregate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Payout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Premium*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$1,165,000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Rate-On-Line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Solution – South Florida Insured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210902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wissReSans" pitchFamily="34" charset="0"/>
              </a:rPr>
              <a:t>*Premiums are </a:t>
            </a:r>
            <a:r>
              <a:rPr lang="en-US" sz="1400" u="sng" dirty="0" smtClean="0">
                <a:latin typeface="SwissReSans" pitchFamily="34" charset="0"/>
              </a:rPr>
              <a:t>annual</a:t>
            </a:r>
            <a:r>
              <a:rPr lang="en-US" sz="1400" dirty="0">
                <a:latin typeface="SwissReSans" pitchFamily="34" charset="0"/>
              </a:rPr>
              <a:t> </a:t>
            </a:r>
            <a:r>
              <a:rPr lang="en-US" sz="1400" dirty="0" smtClean="0">
                <a:latin typeface="SwissReSans" pitchFamily="34" charset="0"/>
              </a:rPr>
              <a:t>and </a:t>
            </a:r>
            <a:r>
              <a:rPr lang="en-US" sz="1400" u="sng" dirty="0" smtClean="0">
                <a:latin typeface="SwissReSans" pitchFamily="34" charset="0"/>
              </a:rPr>
              <a:t>exclude</a:t>
            </a:r>
            <a:r>
              <a:rPr lang="en-US" sz="1400" dirty="0" smtClean="0">
                <a:latin typeface="SwissReSans" pitchFamily="34" charset="0"/>
              </a:rPr>
              <a:t> all brokerage, taxes and fees.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782" y="3032653"/>
            <a:ext cx="2484335" cy="1234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678" y="3032652"/>
            <a:ext cx="2484335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53012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295401"/>
            <a:ext cx="6530122" cy="45719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8F8F8"/>
                </a:solidFill>
                <a:latin typeface="SwissReSans" pitchFamily="34" charset="0"/>
              </a:rPr>
              <a:t>Option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21" y="3886200"/>
            <a:ext cx="6530122" cy="457199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8F8F8"/>
                </a:solidFill>
                <a:latin typeface="SwissReSans" pitchFamily="34" charset="0"/>
              </a:rPr>
              <a:t>Option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21" y="4343400"/>
            <a:ext cx="653012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Payout – Hurricane Wilma –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452" y="4114800"/>
            <a:ext cx="8052114" cy="6858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8F8F8"/>
                </a:solidFill>
                <a:latin typeface="SwissReSans" pitchFamily="34" charset="0"/>
              </a:rPr>
              <a:t>Total Payout = $2,500,000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8979"/>
            <a:ext cx="7374452" cy="19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Swiss Re QUAKE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Swiss Re </a:t>
            </a:r>
            <a:r>
              <a:rPr lang="en-US" altLang="en-US" b="1" dirty="0" smtClean="0"/>
              <a:t>QUAKE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GB" sz="1800" dirty="0"/>
              <a:t>Parametric </a:t>
            </a:r>
            <a:r>
              <a:rPr lang="en-GB" sz="1800" dirty="0" smtClean="0"/>
              <a:t>Earthquake Shake Intensity </a:t>
            </a:r>
            <a:r>
              <a:rPr lang="en-GB" sz="1800" dirty="0"/>
              <a:t>Specific to YOUR Exposure</a:t>
            </a:r>
            <a:r>
              <a:rPr lang="en-GB" sz="3200" dirty="0"/>
              <a:t/>
            </a:r>
            <a:br>
              <a:rPr lang="en-GB" sz="32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2232182"/>
              </p:ext>
            </p:extLst>
          </p:nvPr>
        </p:nvGraphicFramePr>
        <p:xfrm>
          <a:off x="152400" y="1676400"/>
          <a:ext cx="5562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752600"/>
            <a:ext cx="2958109" cy="2945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254" y="48006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SwissReSans" pitchFamily="34" charset="0"/>
              </a:rPr>
              <a:t>USGS ShakeMap for Loma Prieta EQ (1989)</a:t>
            </a:r>
          </a:p>
        </p:txBody>
      </p:sp>
    </p:spTree>
    <p:extLst>
      <p:ext uri="{BB962C8B-B14F-4D97-AF65-F5344CB8AC3E}">
        <p14:creationId xmlns:p14="http://schemas.microsoft.com/office/powerpoint/2010/main" val="254710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447800"/>
            <a:ext cx="7991475" cy="3505200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Magnitude: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/>
              <a:t>Magnitude is a quantitative measure of the size of the earthquake at its source. The </a:t>
            </a:r>
            <a:r>
              <a:rPr lang="en-US" sz="1600" b="1" dirty="0" smtClean="0">
                <a:solidFill>
                  <a:schemeClr val="tx1"/>
                </a:solidFill>
              </a:rPr>
              <a:t>Moment Magnitude Scale </a:t>
            </a:r>
            <a:r>
              <a:rPr lang="en-US" sz="1600" dirty="0" smtClean="0"/>
              <a:t>measures the amount of seismic energy released by an earthquake, as measured with a seismometer. Depending on the depth of the earthquake and the local soil types, same magnitude earthquakes can have a very different impact locally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Intensity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600" dirty="0"/>
              <a:t>The effect of an earthquake on the Earth's surface is called the intensity. </a:t>
            </a:r>
            <a:r>
              <a:rPr lang="en-US" sz="1600" dirty="0" smtClean="0"/>
              <a:t>One intensity measure is the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Spectral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Acceleration </a:t>
            </a:r>
            <a:r>
              <a:rPr lang="en-US" sz="1600" dirty="0" smtClean="0"/>
              <a:t>(expressed in % of Earth’s acceleration g</a:t>
            </a:r>
            <a:r>
              <a:rPr lang="en-US" sz="1600" dirty="0"/>
              <a:t>). </a:t>
            </a:r>
            <a:r>
              <a:rPr lang="en-US" sz="1600" dirty="0" smtClean="0"/>
              <a:t> This </a:t>
            </a:r>
            <a:r>
              <a:rPr lang="en-US" sz="1600" dirty="0"/>
              <a:t>is the type of intensity measure Swiss Re’s QUAKE product uses.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Earthquake: Intensity vs. Magnitude Trigger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682626" y="5151438"/>
            <a:ext cx="7993062" cy="792162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15875" algn="ctr">
            <a:noFill/>
            <a:round/>
            <a:headEnd/>
            <a:tailEnd/>
          </a:ln>
        </p:spPr>
        <p:txBody>
          <a:bodyPr lIns="64800" tIns="64800" rIns="64800" bIns="64800" anchor="ctr"/>
          <a:lstStyle/>
          <a:p>
            <a:pPr algn="ctr" defTabSz="757238">
              <a:buClr>
                <a:srgbClr val="455F55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455F55"/>
                </a:solidFill>
              </a:rPr>
              <a:t>A certain Magnitude of an earthquake unfolds into different 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Intensities</a:t>
            </a:r>
            <a:r>
              <a:rPr lang="en-US" sz="1600" b="1" dirty="0">
                <a:solidFill>
                  <a:srgbClr val="455F55"/>
                </a:solidFill>
              </a:rPr>
              <a:t> in affected areas.  Swiss Re QUAKE product uses </a:t>
            </a:r>
            <a:r>
              <a:rPr lang="en-US" sz="1600" b="1" dirty="0">
                <a:solidFill>
                  <a:srgbClr val="FFA02F">
                    <a:lumMod val="75000"/>
                  </a:srgbClr>
                </a:solidFill>
              </a:rPr>
              <a:t>Intensity</a:t>
            </a:r>
            <a:r>
              <a:rPr lang="en-US" sz="1600" b="1" dirty="0">
                <a:solidFill>
                  <a:srgbClr val="455F55"/>
                </a:solidFill>
              </a:rPr>
              <a:t> triggers in order to more closely reflect your direct and indirect financial loss. </a:t>
            </a:r>
            <a:endParaRPr lang="en-GB" sz="1600" b="1" dirty="0">
              <a:solidFill>
                <a:srgbClr val="455F55"/>
              </a:solidFill>
            </a:endParaRPr>
          </a:p>
        </p:txBody>
      </p:sp>
      <p:sp>
        <p:nvSpPr>
          <p:cNvPr id="6" name="Isosceles Triangle 9"/>
          <p:cNvSpPr>
            <a:spLocks noChangeArrowheads="1"/>
          </p:cNvSpPr>
          <p:nvPr/>
        </p:nvSpPr>
        <p:spPr bwMode="auto">
          <a:xfrm rot="10800000">
            <a:off x="3429000" y="4419600"/>
            <a:ext cx="2016125" cy="360363"/>
          </a:xfrm>
          <a:prstGeom prst="triangle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5875" algn="ctr">
            <a:noFill/>
            <a:round/>
            <a:headEnd/>
            <a:tailEnd/>
          </a:ln>
        </p:spPr>
        <p:txBody>
          <a:bodyPr lIns="64800" tIns="64800" rIns="64800" bIns="64800" anchor="ctr"/>
          <a:lstStyle/>
          <a:p>
            <a:pPr defTabSz="757238">
              <a:buClr>
                <a:srgbClr val="455F55"/>
              </a:buClr>
              <a:buSzPct val="80000"/>
              <a:buFont typeface="Wingdings" pitchFamily="2" charset="2"/>
              <a:buNone/>
              <a:defRPr/>
            </a:pPr>
            <a:endParaRPr lang="en-GB" sz="2000" b="1" dirty="0">
              <a:solidFill>
                <a:srgbClr val="45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140" y="2790704"/>
            <a:ext cx="2256660" cy="16971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8709"/>
            <a:ext cx="5137690" cy="45382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7953"/>
            <a:ext cx="8231186" cy="692647"/>
          </a:xfrm>
        </p:spPr>
        <p:txBody>
          <a:bodyPr/>
          <a:lstStyle/>
          <a:p>
            <a:r>
              <a:rPr lang="en-GB" dirty="0" smtClean="0"/>
              <a:t>2014 Napa Earthquake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1544" y="6472512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6096000"/>
            <a:ext cx="601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283E36"/>
                </a:solidFill>
              </a:rPr>
              <a:t>*USGS </a:t>
            </a:r>
            <a:r>
              <a:rPr lang="en-US" sz="900" dirty="0" smtClean="0">
                <a:solidFill>
                  <a:srgbClr val="283E36"/>
                </a:solidFill>
              </a:rPr>
              <a:t>Peak Spectral </a:t>
            </a:r>
            <a:r>
              <a:rPr lang="en-US" sz="900" dirty="0">
                <a:solidFill>
                  <a:srgbClr val="283E36"/>
                </a:solidFill>
              </a:rPr>
              <a:t>Acceleration </a:t>
            </a:r>
            <a:r>
              <a:rPr lang="en-US" sz="900" dirty="0" smtClean="0">
                <a:solidFill>
                  <a:srgbClr val="283E36"/>
                </a:solidFill>
              </a:rPr>
              <a:t>expressed as a percentage of gravity (%g) with </a:t>
            </a:r>
            <a:r>
              <a:rPr lang="en-US" sz="900" dirty="0">
                <a:solidFill>
                  <a:srgbClr val="283E36"/>
                </a:solidFill>
              </a:rPr>
              <a:t>a period of 0.3s ("PSA03</a:t>
            </a:r>
            <a:r>
              <a:rPr lang="en-US" sz="900" dirty="0" smtClean="0">
                <a:solidFill>
                  <a:srgbClr val="283E36"/>
                </a:solidFill>
              </a:rPr>
              <a:t>")</a:t>
            </a:r>
            <a:endParaRPr lang="en-GB" sz="900" dirty="0" smtClean="0">
              <a:solidFill>
                <a:srgbClr val="283E3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283E36"/>
                </a:solidFill>
              </a:rPr>
              <a:t>Magnitude 6.0</a:t>
            </a:r>
            <a:endParaRPr lang="en-US" sz="1200" dirty="0">
              <a:solidFill>
                <a:srgbClr val="283E3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31420"/>
            <a:ext cx="2819400" cy="18796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6167758" y="4357450"/>
            <a:ext cx="1412773" cy="934500"/>
          </a:xfrm>
          <a:prstGeom prst="wedgeEllipseCallout">
            <a:avLst>
              <a:gd name="adj1" fmla="val -239837"/>
              <a:gd name="adj2" fmla="val -133109"/>
            </a:avLst>
          </a:prstGeom>
          <a:solidFill>
            <a:schemeClr val="accent6">
              <a:lumMod val="50000"/>
              <a:alpha val="85098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>
                    <a:lumMod val="95000"/>
                  </a:prstClr>
                </a:solidFill>
              </a:rPr>
              <a:t>Downtown </a:t>
            </a:r>
          </a:p>
          <a:p>
            <a:pPr algn="ctr"/>
            <a:r>
              <a:rPr lang="en-US" sz="1100" b="1" dirty="0" smtClean="0">
                <a:solidFill>
                  <a:prstClr val="white">
                    <a:lumMod val="95000"/>
                  </a:prstClr>
                </a:solidFill>
              </a:rPr>
              <a:t>Napa</a:t>
            </a:r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</a:p>
          <a:p>
            <a:pPr algn="ctr"/>
            <a:r>
              <a:rPr lang="en-US" sz="1000" b="1" dirty="0" smtClean="0">
                <a:solidFill>
                  <a:prstClr val="white">
                    <a:lumMod val="95000"/>
                  </a:prstClr>
                </a:solidFill>
              </a:rPr>
              <a:t>PSA=80.67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447800" y="4174958"/>
            <a:ext cx="1261400" cy="877902"/>
          </a:xfrm>
          <a:prstGeom prst="wedgeEllipseCallout">
            <a:avLst>
              <a:gd name="adj1" fmla="val 104765"/>
              <a:gd name="adj2" fmla="val -101286"/>
            </a:avLst>
          </a:prstGeom>
          <a:solidFill>
            <a:schemeClr val="bg1">
              <a:lumMod val="75000"/>
              <a:alpha val="85098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Epicenter </a:t>
            </a:r>
          </a:p>
        </p:txBody>
      </p:sp>
    </p:spTree>
    <p:extLst>
      <p:ext uri="{BB962C8B-B14F-4D97-AF65-F5344CB8AC3E}">
        <p14:creationId xmlns:p14="http://schemas.microsoft.com/office/powerpoint/2010/main" val="4813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850187" cy="1329620"/>
          </a:xfrm>
        </p:spPr>
        <p:txBody>
          <a:bodyPr/>
          <a:lstStyle/>
          <a:p>
            <a:r>
              <a:rPr lang="en-GB" dirty="0" smtClean="0"/>
              <a:t>Parametric Nat Cat Insurance</a:t>
            </a:r>
            <a:br>
              <a:rPr lang="en-GB" dirty="0" smtClean="0"/>
            </a:br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5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7" t="35710" r="25124" b="43406"/>
          <a:stretch/>
        </p:blipFill>
        <p:spPr>
          <a:xfrm>
            <a:off x="2174945" y="1727964"/>
            <a:ext cx="4834600" cy="362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1"/>
          <a:stretch/>
        </p:blipFill>
        <p:spPr>
          <a:xfrm>
            <a:off x="2023400" y="5410200"/>
            <a:ext cx="5137690" cy="2482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7953"/>
            <a:ext cx="8231186" cy="692647"/>
          </a:xfrm>
        </p:spPr>
        <p:txBody>
          <a:bodyPr/>
          <a:lstStyle/>
          <a:p>
            <a:r>
              <a:rPr lang="en-GB" dirty="0" smtClean="0"/>
              <a:t>USGS San Andreas SCENARIO Event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1544" y="6472512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6096000"/>
            <a:ext cx="601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283E36"/>
                </a:solidFill>
              </a:rPr>
              <a:t>*USGS </a:t>
            </a:r>
            <a:r>
              <a:rPr lang="en-US" sz="900" dirty="0" smtClean="0">
                <a:solidFill>
                  <a:srgbClr val="283E36"/>
                </a:solidFill>
              </a:rPr>
              <a:t>Peak Spectral </a:t>
            </a:r>
            <a:r>
              <a:rPr lang="en-US" sz="900" dirty="0">
                <a:solidFill>
                  <a:srgbClr val="283E36"/>
                </a:solidFill>
              </a:rPr>
              <a:t>Acceleration </a:t>
            </a:r>
            <a:r>
              <a:rPr lang="en-US" sz="900" dirty="0" smtClean="0">
                <a:solidFill>
                  <a:srgbClr val="283E36"/>
                </a:solidFill>
              </a:rPr>
              <a:t>expressed as a percentage of gravity (%g) with </a:t>
            </a:r>
            <a:r>
              <a:rPr lang="en-US" sz="900" dirty="0">
                <a:solidFill>
                  <a:srgbClr val="283E36"/>
                </a:solidFill>
              </a:rPr>
              <a:t>a period of 0.3s ("PSA03</a:t>
            </a:r>
            <a:r>
              <a:rPr lang="en-US" sz="900" dirty="0" smtClean="0">
                <a:solidFill>
                  <a:srgbClr val="283E36"/>
                </a:solidFill>
              </a:rPr>
              <a:t>")</a:t>
            </a:r>
            <a:endParaRPr lang="en-GB" sz="900" dirty="0" smtClean="0">
              <a:solidFill>
                <a:srgbClr val="283E3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1187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283E36"/>
                </a:solidFill>
              </a:rPr>
              <a:t>Magnitude 7.7</a:t>
            </a:r>
            <a:endParaRPr lang="en-US" sz="1200" dirty="0">
              <a:solidFill>
                <a:srgbClr val="283E36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512027" y="4163774"/>
            <a:ext cx="1412773" cy="934500"/>
          </a:xfrm>
          <a:prstGeom prst="wedgeEllipseCallout">
            <a:avLst>
              <a:gd name="adj1" fmla="val -208804"/>
              <a:gd name="adj2" fmla="val -45916"/>
            </a:avLst>
          </a:prstGeom>
          <a:solidFill>
            <a:schemeClr val="accent3">
              <a:alpha val="85098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>
                    <a:lumMod val="95000"/>
                  </a:prstClr>
                </a:solidFill>
              </a:rPr>
              <a:t>Silicon Valley</a:t>
            </a:r>
            <a:endParaRPr lang="en-US" sz="12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en-US" sz="1000" b="1" dirty="0" smtClean="0">
                <a:solidFill>
                  <a:prstClr val="white">
                    <a:lumMod val="95000"/>
                  </a:prstClr>
                </a:solidFill>
              </a:rPr>
              <a:t>PSA=96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26"/>
          <a:stretch/>
        </p:blipFill>
        <p:spPr>
          <a:xfrm>
            <a:off x="1983628" y="1143000"/>
            <a:ext cx="5018370" cy="55300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544245" y="2099560"/>
            <a:ext cx="1261400" cy="877902"/>
          </a:xfrm>
          <a:prstGeom prst="wedgeEllipseCallout">
            <a:avLst>
              <a:gd name="adj1" fmla="val 83108"/>
              <a:gd name="adj2" fmla="val 55273"/>
            </a:avLst>
          </a:prstGeom>
          <a:solidFill>
            <a:schemeClr val="bg1">
              <a:lumMod val="75000"/>
              <a:alpha val="85098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Epicenter </a:t>
            </a:r>
          </a:p>
        </p:txBody>
      </p:sp>
      <p:sp>
        <p:nvSpPr>
          <p:cNvPr id="2" name="Right Brace 1"/>
          <p:cNvSpPr/>
          <p:nvPr/>
        </p:nvSpPr>
        <p:spPr>
          <a:xfrm rot="8402563">
            <a:off x="2991704" y="3241834"/>
            <a:ext cx="433356" cy="151400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E3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3006896">
            <a:off x="2386956" y="4086193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70 Miles!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673765" y="1466405"/>
            <a:ext cx="0" cy="4368303"/>
          </a:xfrm>
          <a:prstGeom prst="line">
            <a:avLst/>
          </a:prstGeom>
          <a:ln w="127000">
            <a:gradFill>
              <a:gsLst>
                <a:gs pos="15062">
                  <a:srgbClr val="F43514"/>
                </a:gs>
                <a:gs pos="0">
                  <a:srgbClr val="F12512"/>
                </a:gs>
                <a:gs pos="38036">
                  <a:srgbClr val="FB7B1E"/>
                </a:gs>
                <a:gs pos="74000">
                  <a:srgbClr val="FDA51C"/>
                </a:gs>
                <a:gs pos="83000">
                  <a:srgbClr val="FEC81B"/>
                </a:gs>
                <a:gs pos="100000">
                  <a:srgbClr val="FAF43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4" y="381000"/>
            <a:ext cx="7991474" cy="69264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Shaking Intensity – </a:t>
            </a:r>
            <a:r>
              <a:rPr lang="en-GB" dirty="0" smtClean="0"/>
              <a:t>PSA03 </a:t>
            </a:r>
            <a:r>
              <a:rPr lang="en-GB" dirty="0"/>
              <a:t>Explained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143000" y="3374368"/>
            <a:ext cx="4510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283E36"/>
                </a:solidFill>
                <a:latin typeface="SwissReSans Light"/>
              </a:rPr>
              <a:t>Very Strong: </a:t>
            </a:r>
            <a:r>
              <a:rPr lang="en-US" sz="1400" dirty="0" smtClean="0">
                <a:solidFill>
                  <a:srgbClr val="283E36"/>
                </a:solidFill>
                <a:latin typeface="SwissReSans Light"/>
              </a:rPr>
              <a:t>Damage </a:t>
            </a:r>
            <a:r>
              <a:rPr lang="en-US" sz="1400" dirty="0">
                <a:solidFill>
                  <a:srgbClr val="283E36"/>
                </a:solidFill>
                <a:latin typeface="SwissReSans Light"/>
              </a:rPr>
              <a:t>negligible in buildings of good design and construction; slight to moderate in well-built ordinary structures; considerable damage in poorly built or badly designed structures; some chimneys broken.</a:t>
            </a:r>
            <a:endParaRPr lang="en-GB" sz="1400" dirty="0">
              <a:solidFill>
                <a:srgbClr val="283E36"/>
              </a:solidFill>
              <a:latin typeface="SwissRe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679" y="1024354"/>
            <a:ext cx="341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83E36"/>
                </a:solidFill>
              </a:rPr>
              <a:t>Sample Experienced Shaking</a:t>
            </a:r>
          </a:p>
        </p:txBody>
      </p:sp>
      <p:sp>
        <p:nvSpPr>
          <p:cNvPr id="47" name="Left Brace 46"/>
          <p:cNvSpPr/>
          <p:nvPr/>
        </p:nvSpPr>
        <p:spPr>
          <a:xfrm>
            <a:off x="5775918" y="1320708"/>
            <a:ext cx="342555" cy="1178734"/>
          </a:xfrm>
          <a:prstGeom prst="leftBrace">
            <a:avLst/>
          </a:prstGeom>
          <a:ln w="25400">
            <a:solidFill>
              <a:srgbClr val="F12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E36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5729490" y="4936910"/>
            <a:ext cx="400280" cy="964244"/>
          </a:xfrm>
          <a:prstGeom prst="leftBrace">
            <a:avLst/>
          </a:prstGeom>
          <a:ln w="25400">
            <a:solidFill>
              <a:srgbClr val="FEC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E3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97671" y="1313508"/>
            <a:ext cx="713209" cy="548640"/>
            <a:chOff x="5902181" y="1516801"/>
            <a:chExt cx="713209" cy="548640"/>
          </a:xfrm>
        </p:grpSpPr>
        <p:sp>
          <p:nvSpPr>
            <p:cNvPr id="32" name="Oval 31"/>
            <p:cNvSpPr/>
            <p:nvPr/>
          </p:nvSpPr>
          <p:spPr>
            <a:xfrm>
              <a:off x="5984465" y="1516801"/>
              <a:ext cx="548640" cy="548640"/>
            </a:xfrm>
            <a:prstGeom prst="ellipse">
              <a:avLst/>
            </a:prstGeom>
            <a:solidFill>
              <a:srgbClr val="F12512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02181" y="1637233"/>
              <a:ext cx="713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white"/>
                  </a:solidFill>
                  <a:latin typeface="SwissReSans Light"/>
                </a:rPr>
                <a:t>115%g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479123" y="990600"/>
            <a:ext cx="236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83E36"/>
                </a:solidFill>
              </a:rPr>
              <a:t>PSA03 Range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39379" y="3695268"/>
            <a:ext cx="668773" cy="548640"/>
            <a:chOff x="5943889" y="4017109"/>
            <a:chExt cx="668773" cy="548640"/>
          </a:xfrm>
        </p:grpSpPr>
        <p:sp>
          <p:nvSpPr>
            <p:cNvPr id="8" name="Oval 7"/>
            <p:cNvSpPr/>
            <p:nvPr/>
          </p:nvSpPr>
          <p:spPr>
            <a:xfrm>
              <a:off x="6003955" y="4017109"/>
              <a:ext cx="548640" cy="548640"/>
            </a:xfrm>
            <a:prstGeom prst="ellipse">
              <a:avLst/>
            </a:prstGeom>
            <a:solidFill>
              <a:srgbClr val="FDA51C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889" y="4137541"/>
              <a:ext cx="6687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white"/>
                  </a:solidFill>
                  <a:latin typeface="SwissReSans Light"/>
                </a:rPr>
                <a:t>60%g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39379" y="4489188"/>
            <a:ext cx="668773" cy="548640"/>
            <a:chOff x="5943889" y="4829248"/>
            <a:chExt cx="668773" cy="548640"/>
          </a:xfrm>
        </p:grpSpPr>
        <p:sp>
          <p:nvSpPr>
            <p:cNvPr id="26" name="Oval 25"/>
            <p:cNvSpPr/>
            <p:nvPr/>
          </p:nvSpPr>
          <p:spPr>
            <a:xfrm>
              <a:off x="6003955" y="4829248"/>
              <a:ext cx="548640" cy="548640"/>
            </a:xfrm>
            <a:prstGeom prst="ellipse">
              <a:avLst/>
            </a:prstGeom>
            <a:solidFill>
              <a:srgbClr val="FEC81B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3889" y="4949680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12512"/>
                  </a:solidFill>
                  <a:latin typeface="SwissReSans Light"/>
                </a:rPr>
                <a:t>4</a:t>
              </a:r>
              <a:r>
                <a:rPr lang="en-GB" sz="1400" dirty="0" smtClean="0">
                  <a:solidFill>
                    <a:srgbClr val="F12512"/>
                  </a:solidFill>
                  <a:latin typeface="SwissReSans Light"/>
                </a:rPr>
                <a:t>5%g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9379" y="5283107"/>
            <a:ext cx="668773" cy="548640"/>
            <a:chOff x="5943889" y="5486400"/>
            <a:chExt cx="668773" cy="548640"/>
          </a:xfrm>
        </p:grpSpPr>
        <p:sp>
          <p:nvSpPr>
            <p:cNvPr id="62" name="Oval 61"/>
            <p:cNvSpPr/>
            <p:nvPr/>
          </p:nvSpPr>
          <p:spPr>
            <a:xfrm>
              <a:off x="6003955" y="5486400"/>
              <a:ext cx="548640" cy="548640"/>
            </a:xfrm>
            <a:prstGeom prst="ellipse">
              <a:avLst/>
            </a:prstGeom>
            <a:solidFill>
              <a:srgbClr val="FAF436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43889" y="5599088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12512"/>
                  </a:solidFill>
                  <a:latin typeface="SwissReSans Light"/>
                </a:rPr>
                <a:t>30%g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43835" y="2901348"/>
            <a:ext cx="659861" cy="548640"/>
            <a:chOff x="5948345" y="3183673"/>
            <a:chExt cx="659861" cy="548640"/>
          </a:xfrm>
        </p:grpSpPr>
        <p:sp>
          <p:nvSpPr>
            <p:cNvPr id="23" name="Oval 22"/>
            <p:cNvSpPr/>
            <p:nvPr/>
          </p:nvSpPr>
          <p:spPr>
            <a:xfrm>
              <a:off x="6003955" y="3183673"/>
              <a:ext cx="548640" cy="548640"/>
            </a:xfrm>
            <a:prstGeom prst="ellipse">
              <a:avLst/>
            </a:prstGeom>
            <a:solidFill>
              <a:srgbClr val="FB7B1E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8345" y="3304105"/>
              <a:ext cx="659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prstClr val="white"/>
                  </a:solidFill>
                  <a:latin typeface="SwissReSans Light"/>
                </a:rPr>
                <a:t>7</a:t>
              </a:r>
              <a:r>
                <a:rPr lang="en-GB" sz="1400" dirty="0" smtClean="0">
                  <a:solidFill>
                    <a:prstClr val="white"/>
                  </a:solidFill>
                  <a:latin typeface="SwissReSans Light"/>
                </a:rPr>
                <a:t>5%g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39379" y="2107428"/>
            <a:ext cx="668773" cy="548640"/>
            <a:chOff x="5943889" y="2350237"/>
            <a:chExt cx="668773" cy="548640"/>
          </a:xfrm>
        </p:grpSpPr>
        <p:sp>
          <p:nvSpPr>
            <p:cNvPr id="29" name="Oval 28"/>
            <p:cNvSpPr/>
            <p:nvPr/>
          </p:nvSpPr>
          <p:spPr>
            <a:xfrm>
              <a:off x="6003955" y="2350237"/>
              <a:ext cx="548640" cy="548640"/>
            </a:xfrm>
            <a:prstGeom prst="ellipse">
              <a:avLst/>
            </a:prstGeom>
            <a:solidFill>
              <a:srgbClr val="F43514"/>
            </a:solidFill>
            <a:ln w="158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3889" y="2470669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white"/>
                  </a:solidFill>
                  <a:latin typeface="SwissReSans Light"/>
                </a:rPr>
                <a:t>90%g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169150" y="1541785"/>
            <a:ext cx="4457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283E36"/>
                </a:solidFill>
                <a:latin typeface="SwissReSans Light"/>
              </a:rPr>
              <a:t>Severe: </a:t>
            </a:r>
            <a:r>
              <a:rPr lang="en-US" sz="1400" dirty="0" smtClean="0">
                <a:solidFill>
                  <a:srgbClr val="283E36"/>
                </a:solidFill>
                <a:latin typeface="SwissReSans Light"/>
              </a:rPr>
              <a:t>Damage slight in specially designed structure; considerable damage in ordinary substantial buildings with partial collapse. Damage great in poorly build structures; Fall of chimneys, factory stacks, columns, monuments, walls. Heavy furniture overturned.</a:t>
            </a:r>
            <a:endParaRPr lang="en-GB" sz="1400" dirty="0">
              <a:solidFill>
                <a:srgbClr val="283E36"/>
              </a:solidFill>
              <a:latin typeface="SwissReSans Light"/>
            </a:endParaRPr>
          </a:p>
        </p:txBody>
      </p:sp>
      <p:sp>
        <p:nvSpPr>
          <p:cNvPr id="68" name="Left Brace 67"/>
          <p:cNvSpPr/>
          <p:nvPr/>
        </p:nvSpPr>
        <p:spPr>
          <a:xfrm>
            <a:off x="5806275" y="2562707"/>
            <a:ext cx="311668" cy="2290710"/>
          </a:xfrm>
          <a:prstGeom prst="leftBrace">
            <a:avLst/>
          </a:prstGeom>
          <a:ln w="25400">
            <a:solidFill>
              <a:srgbClr val="FB7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E36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3000" y="5170916"/>
            <a:ext cx="4510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283E36"/>
                </a:solidFill>
                <a:latin typeface="SwissReSans Light"/>
              </a:rPr>
              <a:t>Strong: </a:t>
            </a:r>
            <a:r>
              <a:rPr lang="en-US" sz="1400" dirty="0" smtClean="0">
                <a:solidFill>
                  <a:srgbClr val="283E36"/>
                </a:solidFill>
                <a:latin typeface="SwissReSans Light"/>
              </a:rPr>
              <a:t>Felt </a:t>
            </a:r>
            <a:r>
              <a:rPr lang="en-US" sz="1400" dirty="0">
                <a:solidFill>
                  <a:srgbClr val="283E36"/>
                </a:solidFill>
                <a:latin typeface="SwissReSans Light"/>
              </a:rPr>
              <a:t>by all, many frightened. Some heavy furniture moved; a few instances of fallen plaster. Damage slight.</a:t>
            </a:r>
            <a:endParaRPr lang="en-GB" sz="1400" dirty="0">
              <a:solidFill>
                <a:srgbClr val="283E36"/>
              </a:solidFill>
              <a:latin typeface="SwissRe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76690" y="6227565"/>
            <a:ext cx="6705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b="1" i="1" dirty="0" smtClean="0">
                <a:solidFill>
                  <a:srgbClr val="002060"/>
                </a:solidFill>
                <a:latin typeface="SwissReSans Light" panose="020B0504020202020204" pitchFamily="34" charset="0"/>
              </a:rPr>
              <a:t>Physical descriptions of damage are from USGS and describe average impacts; actual observed conditions in individual structures could diverge from average impact.</a:t>
            </a:r>
          </a:p>
        </p:txBody>
      </p:sp>
    </p:spTree>
    <p:extLst>
      <p:ext uri="{BB962C8B-B14F-4D97-AF65-F5344CB8AC3E}">
        <p14:creationId xmlns:p14="http://schemas.microsoft.com/office/powerpoint/2010/main" val="869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371600"/>
            <a:ext cx="8078787" cy="4836976"/>
          </a:xfrm>
        </p:spPr>
        <p:txBody>
          <a:bodyPr/>
          <a:lstStyle/>
          <a:p>
            <a:r>
              <a:rPr lang="en-GB" sz="2000" b="1" dirty="0" smtClean="0"/>
              <a:t>Cover: </a:t>
            </a:r>
            <a:r>
              <a:rPr lang="en-GB" dirty="0" smtClean="0"/>
              <a:t>Parametric Earthquake Policy</a:t>
            </a:r>
          </a:p>
          <a:p>
            <a:r>
              <a:rPr lang="en-GB" sz="2000" b="1" dirty="0" smtClean="0"/>
              <a:t>Term: </a:t>
            </a:r>
            <a:r>
              <a:rPr lang="en-GB" dirty="0" smtClean="0"/>
              <a:t>Three Years</a:t>
            </a:r>
          </a:p>
          <a:p>
            <a:r>
              <a:rPr lang="en-GB" sz="2000" b="1" dirty="0" smtClean="0"/>
              <a:t>Effective Date: </a:t>
            </a:r>
            <a:r>
              <a:rPr lang="en-GB" dirty="0" smtClean="0"/>
              <a:t>TBD</a:t>
            </a:r>
          </a:p>
          <a:p>
            <a:r>
              <a:rPr lang="en-GB" sz="2000" b="1" dirty="0"/>
              <a:t>Limit: </a:t>
            </a:r>
            <a:r>
              <a:rPr lang="en-GB" dirty="0" smtClean="0"/>
              <a:t>$10,000,000 </a:t>
            </a:r>
            <a:r>
              <a:rPr lang="en-GB" dirty="0"/>
              <a:t>per occurrence and in the aggregate for the term</a:t>
            </a:r>
          </a:p>
          <a:p>
            <a:r>
              <a:rPr lang="en-GB" sz="2000" b="1" dirty="0" smtClean="0"/>
              <a:t>Swiss Re Share</a:t>
            </a:r>
            <a:r>
              <a:rPr lang="en-GB" b="1" dirty="0" smtClean="0"/>
              <a:t>: </a:t>
            </a:r>
            <a:r>
              <a:rPr lang="en-GB" dirty="0" smtClean="0"/>
              <a:t>100%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Trigger: </a:t>
            </a:r>
            <a:r>
              <a:rPr lang="en-US" dirty="0">
                <a:solidFill>
                  <a:schemeClr val="tx1"/>
                </a:solidFill>
              </a:rPr>
              <a:t>Shake Intensity </a:t>
            </a:r>
            <a:r>
              <a:rPr lang="en-US" dirty="0" smtClean="0">
                <a:solidFill>
                  <a:schemeClr val="tx1"/>
                </a:solidFill>
              </a:rPr>
              <a:t>(PSA0.3) as </a:t>
            </a:r>
            <a:r>
              <a:rPr lang="en-US" dirty="0">
                <a:solidFill>
                  <a:schemeClr val="tx1"/>
                </a:solidFill>
              </a:rPr>
              <a:t>reported by USGS at the Trigger </a:t>
            </a:r>
            <a:r>
              <a:rPr lang="en-US" dirty="0" smtClean="0">
                <a:solidFill>
                  <a:schemeClr val="tx1"/>
                </a:solidFill>
              </a:rPr>
              <a:t>Location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Trigger Location: </a:t>
            </a:r>
            <a:r>
              <a:rPr lang="en-US" dirty="0">
                <a:solidFill>
                  <a:schemeClr val="tx1"/>
                </a:solidFill>
              </a:rPr>
              <a:t>Lat Long point associated with the client’s site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78953"/>
            <a:ext cx="9144000" cy="692647"/>
          </a:xfrm>
        </p:spPr>
        <p:txBody>
          <a:bodyPr/>
          <a:lstStyle/>
          <a:p>
            <a:r>
              <a:rPr lang="en-GB" dirty="0"/>
              <a:t>Swiss Re Sample </a:t>
            </a:r>
            <a:r>
              <a:rPr lang="en-GB" dirty="0" smtClean="0"/>
              <a:t>Structures –Southern CA Insured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81200" y="6264763"/>
            <a:ext cx="77762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*This proposed structure is </a:t>
            </a:r>
            <a:r>
              <a:rPr lang="en-GB" sz="1050" b="1" u="sng" dirty="0" smtClean="0"/>
              <a:t>not bindable</a:t>
            </a:r>
            <a:r>
              <a:rPr lang="en-GB" sz="1050" b="1" dirty="0" smtClean="0"/>
              <a:t> </a:t>
            </a:r>
            <a:r>
              <a:rPr lang="en-GB" sz="1050" dirty="0" smtClean="0"/>
              <a:t>and would be subject to further review and approval.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548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969824"/>
              </p:ext>
            </p:extLst>
          </p:nvPr>
        </p:nvGraphicFramePr>
        <p:xfrm>
          <a:off x="684213" y="1628775"/>
          <a:ext cx="7991475" cy="2849880"/>
        </p:xfrm>
        <a:graphic>
          <a:graphicData uri="http://schemas.openxmlformats.org/drawingml/2006/table">
            <a:tbl>
              <a:tblPr firstRow="1" bandRow="1">
                <a:tableStyleId>{4F870FC3-41F4-4639-9F92-194A608F593C}</a:tableStyleId>
              </a:tblPr>
              <a:tblGrid>
                <a:gridCol w="2663825"/>
                <a:gridCol w="2663825"/>
                <a:gridCol w="26638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Payout Table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Estimated Premium*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Rate-On-Line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Swiss Re Sample Structures –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165885"/>
            <a:ext cx="647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wissReSans" pitchFamily="34" charset="0"/>
              </a:rPr>
              <a:t>*All premium figures are </a:t>
            </a:r>
            <a:r>
              <a:rPr lang="en-US" sz="1400" b="1" u="sng" dirty="0" smtClean="0">
                <a:latin typeface="SwissReSans" pitchFamily="34" charset="0"/>
              </a:rPr>
              <a:t>annual</a:t>
            </a:r>
            <a:r>
              <a:rPr lang="en-US" sz="1400" dirty="0" smtClean="0">
                <a:latin typeface="SwissReSans" pitchFamily="34" charset="0"/>
              </a:rPr>
              <a:t>, </a:t>
            </a:r>
            <a:r>
              <a:rPr lang="en-US" sz="1400" b="1" u="sng" dirty="0" smtClean="0">
                <a:latin typeface="SwissReSans" pitchFamily="34" charset="0"/>
              </a:rPr>
              <a:t>exclusive</a:t>
            </a:r>
            <a:r>
              <a:rPr lang="en-US" sz="1400" dirty="0" smtClean="0">
                <a:latin typeface="SwissReSans" pitchFamily="34" charset="0"/>
              </a:rPr>
              <a:t> of brokerage, taxes and fees.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57399"/>
            <a:ext cx="2429526" cy="1288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57399"/>
            <a:ext cx="2351853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Payout – What Has Happened (Recently)?</a:t>
            </a:r>
            <a:br>
              <a:rPr lang="en-GB" dirty="0" smtClean="0"/>
            </a:br>
            <a:r>
              <a:rPr lang="en-GB" sz="1600" dirty="0" smtClean="0"/>
              <a:t>M 6.7 Northridge EQ – January 17, 1994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064603"/>
            <a:ext cx="4419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wissReSans" pitchFamily="34" charset="0"/>
              </a:rPr>
              <a:t>PSA0.3 </a:t>
            </a:r>
            <a:r>
              <a:rPr lang="en-US" sz="2400" b="1" dirty="0">
                <a:latin typeface="SwissReSans" pitchFamily="34" charset="0"/>
              </a:rPr>
              <a:t>@ </a:t>
            </a:r>
            <a:r>
              <a:rPr lang="en-US" sz="2400" b="1" dirty="0" smtClean="0">
                <a:latin typeface="SwissReSans" pitchFamily="34" charset="0"/>
              </a:rPr>
              <a:t>Trigger Location: </a:t>
            </a:r>
          </a:p>
          <a:p>
            <a:pPr algn="ctr"/>
            <a:r>
              <a:rPr lang="en-US" sz="2400" b="1" dirty="0" smtClean="0">
                <a:latin typeface="SwissReSans" pitchFamily="34" charset="0"/>
              </a:rPr>
              <a:t>31.5%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806" y="3309476"/>
            <a:ext cx="470938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wissReSans" pitchFamily="34" charset="0"/>
              </a:rPr>
              <a:t>Payout – Option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2806" y="4742143"/>
            <a:ext cx="47093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wissReSans" pitchFamily="34" charset="0"/>
              </a:rPr>
              <a:t>Payout – Option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5500" y="6423750"/>
            <a:ext cx="541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wissReSans" pitchFamily="34" charset="0"/>
              </a:rPr>
              <a:t>More Info: </a:t>
            </a:r>
            <a:r>
              <a:rPr lang="en-US" sz="900" dirty="0">
                <a:latin typeface="SwissReSans" pitchFamily="34" charset="0"/>
                <a:hlinkClick r:id="rId2"/>
              </a:rPr>
              <a:t>https://</a:t>
            </a:r>
            <a:r>
              <a:rPr lang="en-US" sz="900" dirty="0" smtClean="0">
                <a:latin typeface="SwissReSans" pitchFamily="34" charset="0"/>
                <a:hlinkClick r:id="rId2"/>
              </a:rPr>
              <a:t>earthquake.usgs.gov/earthquakes/eventpage/ci3144585/executive</a:t>
            </a:r>
            <a:endParaRPr lang="en-US" sz="900" dirty="0" smtClean="0">
              <a:latin typeface="SwissReSans" pitchFamily="34" charset="0"/>
            </a:endParaRPr>
          </a:p>
          <a:p>
            <a:endParaRPr lang="en-US" sz="900" dirty="0" smtClean="0">
              <a:latin typeface="SwissReSans" pitchFamily="34" charset="0"/>
            </a:endParaRPr>
          </a:p>
          <a:p>
            <a:endParaRPr lang="en-US" sz="900" dirty="0" smtClean="0">
              <a:latin typeface="SwissReSans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3523"/>
            <a:ext cx="4129718" cy="3570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1"/>
          <a:stretch/>
        </p:blipFill>
        <p:spPr>
          <a:xfrm>
            <a:off x="42973" y="5563585"/>
            <a:ext cx="4223290" cy="204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06" y="3794187"/>
            <a:ext cx="4709381" cy="474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806" y="5226497"/>
            <a:ext cx="4709381" cy="410021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438659" y="2299317"/>
            <a:ext cx="1447800" cy="533400"/>
          </a:xfrm>
          <a:prstGeom prst="wedgeEllipseCallout">
            <a:avLst>
              <a:gd name="adj1" fmla="val 68079"/>
              <a:gd name="adj2" fmla="val 208962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SwissReSans" pitchFamily="34" charset="0"/>
              </a:rPr>
              <a:t>Epicenter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819400" y="3333386"/>
            <a:ext cx="1119539" cy="460801"/>
          </a:xfrm>
          <a:prstGeom prst="wedgeEllipseCallout">
            <a:avLst>
              <a:gd name="adj1" fmla="val -19422"/>
              <a:gd name="adj2" fmla="val 194359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wissReSans" pitchFamily="34" charset="0"/>
              </a:rPr>
              <a:t>Trigger Location</a:t>
            </a:r>
          </a:p>
        </p:txBody>
      </p:sp>
    </p:spTree>
    <p:extLst>
      <p:ext uri="{BB962C8B-B14F-4D97-AF65-F5344CB8AC3E}">
        <p14:creationId xmlns:p14="http://schemas.microsoft.com/office/powerpoint/2010/main" val="288502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Payout – What Could Happen?</a:t>
            </a:r>
            <a:br>
              <a:rPr lang="en-GB" dirty="0" smtClean="0"/>
            </a:br>
            <a:r>
              <a:rPr lang="en-US" sz="1600" dirty="0"/>
              <a:t>M 6.4 </a:t>
            </a:r>
            <a:r>
              <a:rPr lang="en-US" sz="1600" dirty="0" smtClean="0"/>
              <a:t>SCENARIO Earthquake </a:t>
            </a:r>
            <a:r>
              <a:rPr lang="en-US" sz="1600" dirty="0"/>
              <a:t>- Anaheim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122777" cy="44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1"/>
          <a:stretch/>
        </p:blipFill>
        <p:spPr>
          <a:xfrm>
            <a:off x="304800" y="5996413"/>
            <a:ext cx="4223290" cy="204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8090" y="2064603"/>
            <a:ext cx="438731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wissReSans" pitchFamily="34" charset="0"/>
              </a:rPr>
              <a:t>PSA0.3 @ Trigger Location: </a:t>
            </a:r>
          </a:p>
          <a:p>
            <a:pPr algn="ctr"/>
            <a:r>
              <a:rPr lang="en-US" sz="2400" b="1" dirty="0" smtClean="0">
                <a:latin typeface="SwissReSans" pitchFamily="34" charset="0"/>
              </a:rPr>
              <a:t>108.1%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806" y="3309476"/>
            <a:ext cx="470938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wissReSans" pitchFamily="34" charset="0"/>
              </a:rPr>
              <a:t>Payout – Option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06" y="3792873"/>
            <a:ext cx="4709381" cy="474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2806" y="4742143"/>
            <a:ext cx="47093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wissReSans" pitchFamily="34" charset="0"/>
              </a:rPr>
              <a:t>Payout – Option 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07" y="5228779"/>
            <a:ext cx="4709382" cy="410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5500" y="6332857"/>
            <a:ext cx="541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wissReSans" pitchFamily="34" charset="0"/>
              </a:rPr>
              <a:t>More Info: </a:t>
            </a:r>
            <a:r>
              <a:rPr lang="en-US" sz="900" dirty="0">
                <a:latin typeface="SwissReSans" pitchFamily="34" charset="0"/>
                <a:hlinkClick r:id="rId6"/>
              </a:rPr>
              <a:t>https://</a:t>
            </a:r>
            <a:r>
              <a:rPr lang="en-US" sz="900" dirty="0" smtClean="0">
                <a:latin typeface="SwissReSans" pitchFamily="34" charset="0"/>
                <a:hlinkClick r:id="rId6"/>
              </a:rPr>
              <a:t>earthquake.usgs.gov/scenarios/eventpage/bssc2014anaheimellbgeol_m6p39_se#shakemap</a:t>
            </a:r>
            <a:endParaRPr lang="en-US" sz="900" dirty="0" smtClean="0">
              <a:latin typeface="SwissReSans" pitchFamily="34" charset="0"/>
            </a:endParaRPr>
          </a:p>
          <a:p>
            <a:endParaRPr lang="en-US" sz="900" dirty="0" smtClean="0">
              <a:latin typeface="SwissReSans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84214" y="2213401"/>
            <a:ext cx="1447800" cy="533400"/>
          </a:xfrm>
          <a:prstGeom prst="wedgeEllipseCallout">
            <a:avLst>
              <a:gd name="adj1" fmla="val 64400"/>
              <a:gd name="adj2" fmla="val 257229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SwissReSans" pitchFamily="34" charset="0"/>
              </a:rPr>
              <a:t>Epicenter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690461" y="2213401"/>
            <a:ext cx="1447800" cy="533400"/>
          </a:xfrm>
          <a:prstGeom prst="wedgeEllipseCallout">
            <a:avLst>
              <a:gd name="adj1" fmla="val -66208"/>
              <a:gd name="adj2" fmla="val 277201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wissReSans" pitchFamily="34" charset="0"/>
              </a:rPr>
              <a:t>Trigger Location</a:t>
            </a:r>
          </a:p>
        </p:txBody>
      </p:sp>
    </p:spTree>
    <p:extLst>
      <p:ext uri="{BB962C8B-B14F-4D97-AF65-F5344CB8AC3E}">
        <p14:creationId xmlns:p14="http://schemas.microsoft.com/office/powerpoint/2010/main" val="221473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9900" y="294422"/>
            <a:ext cx="7991474" cy="69264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Traditional Indemnity vs. Parametric Insurance Cover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79900" y="987069"/>
          <a:ext cx="7991476" cy="4693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7277"/>
                <a:gridCol w="2918626"/>
                <a:gridCol w="3335573"/>
              </a:tblGrid>
              <a:tr h="33495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</a:rPr>
                        <a:t>Traditional Insurance</a:t>
                      </a:r>
                    </a:p>
                  </a:txBody>
                  <a:tcPr marL="68581" marR="68581" marT="34283" marB="342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</a:rPr>
                        <a:t>Parametric Covers</a:t>
                      </a:r>
                    </a:p>
                  </a:txBody>
                  <a:tcPr marL="68581" marR="68581" marT="34283" marB="34283">
                    <a:solidFill>
                      <a:schemeClr val="bg1"/>
                    </a:solidFill>
                  </a:tcPr>
                </a:tc>
              </a:tr>
              <a:tr h="46801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Trigger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Loss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or damage to physical asset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Event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occurrence exceeding pre-agreed threshold or trigger 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6801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Recovery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Reimbursement of actual loss sustained following assessment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Pre-agreed payment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structure based on event intensity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</a:tr>
              <a:tr h="46801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Basis Risk*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Policy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conditions, deductibles and exclusions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Correlation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of chosen triggers and structure with actual exposure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6801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Loss Assessment and Payment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Months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to several years  depending on complexity of loss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Very transparent and settlement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within 30 days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</a:tr>
              <a:tr h="42443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Term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Usually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annual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Single or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multi-year (1-3 years; premium payable annually) 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586431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Structure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Standard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products and contract wordings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Customized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product with high structuring flexibility </a:t>
                      </a:r>
                      <a:b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(single trigger, multi-trigger)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/>
                </a:tc>
              </a:tr>
              <a:tr h="334951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Form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Insurance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Insurance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or Derivative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334951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Limit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Market 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Up to $100m.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 Higher may require a Cat Bond issuance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noFill/>
                  </a:tcPr>
                </a:tc>
              </a:tr>
              <a:tr h="334951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Deductible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2% to 5%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of insured value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No $ deductible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1" marR="68581" marT="34283" marB="3428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213" y="5765838"/>
            <a:ext cx="508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wissReSans" pitchFamily="34" charset="0"/>
              </a:rPr>
              <a:t>*Risk that Client’s collected payout is not equal to its actual loss.</a:t>
            </a:r>
          </a:p>
        </p:txBody>
      </p:sp>
    </p:spTree>
    <p:extLst>
      <p:ext uri="{BB962C8B-B14F-4D97-AF65-F5344CB8AC3E}">
        <p14:creationId xmlns:p14="http://schemas.microsoft.com/office/powerpoint/2010/main" val="35958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Legal notice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©2018 Swiss Re. All rights reserved. You are not permitted to create any modifications </a:t>
            </a:r>
            <a:br>
              <a:rPr lang="en-GB" dirty="0" smtClean="0"/>
            </a:br>
            <a:r>
              <a:rPr lang="en-GB" dirty="0" smtClean="0"/>
              <a:t>or derivative works of this presentation or to use it for commercial or other public purposes </a:t>
            </a:r>
            <a:br>
              <a:rPr lang="en-GB" dirty="0" smtClean="0"/>
            </a:br>
            <a:r>
              <a:rPr lang="en-GB" dirty="0" smtClean="0"/>
              <a:t>without the prior written permission of Swiss Re.</a:t>
            </a:r>
          </a:p>
          <a:p>
            <a:r>
              <a:rPr lang="en-GB" dirty="0" smtClean="0"/>
              <a:t>The information and opinions contained in the presentation are provided as at the date of </a:t>
            </a:r>
            <a:br>
              <a:rPr lang="en-GB" dirty="0" smtClean="0"/>
            </a:br>
            <a:r>
              <a:rPr lang="en-GB" dirty="0" smtClean="0"/>
              <a:t>the presentation and are subject to change without notice. Although the information used </a:t>
            </a:r>
            <a:br>
              <a:rPr lang="en-GB" dirty="0" smtClean="0"/>
            </a:br>
            <a:r>
              <a:rPr lang="en-GB" dirty="0" smtClean="0"/>
              <a:t>was taken from reliable sources, Swiss Re does not accept any responsibility for the accuracy </a:t>
            </a:r>
            <a:br>
              <a:rPr lang="en-GB" dirty="0" smtClean="0"/>
            </a:br>
            <a:r>
              <a:rPr lang="en-GB" dirty="0" smtClean="0"/>
              <a:t>or comprehensiveness of the details given. All liability for the accuracy and completeness </a:t>
            </a:r>
            <a:br>
              <a:rPr lang="en-GB" dirty="0" smtClean="0"/>
            </a:br>
            <a:r>
              <a:rPr lang="en-GB" dirty="0" smtClean="0"/>
              <a:t>thereof or for any damage or loss resulting from the use of the information contained in this </a:t>
            </a:r>
            <a:br>
              <a:rPr lang="en-GB" dirty="0" smtClean="0"/>
            </a:br>
            <a:r>
              <a:rPr lang="en-GB" dirty="0" smtClean="0"/>
              <a:t>presentation is expressly excluded. Under no circumstances shall Swiss Re or its Group </a:t>
            </a:r>
            <a:br>
              <a:rPr lang="en-GB" dirty="0" smtClean="0"/>
            </a:br>
            <a:r>
              <a:rPr lang="en-GB" dirty="0" smtClean="0"/>
              <a:t>companies be liable for any financial or consequential loss relating to this 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Parametric Insurance Market – Background Information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601" y="1295400"/>
            <a:ext cx="8077200" cy="480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SwissReSans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87454" y="1295400"/>
            <a:ext cx="15455" cy="267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1295400"/>
            <a:ext cx="3962401" cy="38100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wissReSans" pitchFamily="34" charset="0"/>
              </a:rPr>
              <a:t>Key Industries / Occupancies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2" y="1295400"/>
            <a:ext cx="4114799" cy="38100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wissReSans" pitchFamily="34" charset="0"/>
              </a:rPr>
              <a:t>Client Motivation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3966474"/>
            <a:ext cx="8077201" cy="38100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wissReSans" pitchFamily="34" charset="0"/>
              </a:rPr>
              <a:t>Swiss Re IRS Parametric Success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033" y="1770324"/>
            <a:ext cx="3688568" cy="20821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Hospitality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Hotel chains and single shot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SwissReSans" pitchFamily="34" charset="0"/>
              </a:rPr>
              <a:t>Private Equity</a:t>
            </a:r>
            <a:r>
              <a:rPr lang="en-US" sz="1200" dirty="0">
                <a:solidFill>
                  <a:schemeClr val="tx1"/>
                </a:solidFill>
                <a:latin typeface="SwissReSans" pitchFamily="34" charset="0"/>
              </a:rPr>
              <a:t>: Hedge funds, nat cat exposed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Public Entity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States, counties, school districts, university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Energy / Power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Offshore assets, T&amp;D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Real Estate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Exposed office and retail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Many others…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035" y="4461455"/>
            <a:ext cx="7778900" cy="15205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Bound ~60 parametric deals 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Predominantly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Hurricane 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and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Earthquake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 (although we consider many other perils)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Annual premiums ranging from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$3.4m (large) 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to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$100k (small)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Wide variety of occupancy classes, but saw major success from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private equity/hedge funds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hospitality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, and </a:t>
            </a: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public entity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6134" y="1770324"/>
            <a:ext cx="3733800" cy="20820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Supplement traditional insurance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In-fill deductible, top up limit,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Broad cover: 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any loss or expense resulting from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Quick payout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Receive a payout in as little as 30 days post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Cover under- or uninsured risk</a:t>
            </a:r>
            <a:r>
              <a:rPr lang="en-US" sz="1200" dirty="0" smtClean="0">
                <a:solidFill>
                  <a:schemeClr val="tx1"/>
                </a:solidFill>
                <a:latin typeface="SwissReSans" pitchFamily="34" charset="0"/>
              </a:rPr>
              <a:t>: Wide area damage, non-physical damage BI, excluded classes of businesses in traditional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501" y="359710"/>
            <a:ext cx="7991474" cy="69264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Needs for </a:t>
            </a:r>
            <a:r>
              <a:rPr lang="en-US" dirty="0">
                <a:solidFill>
                  <a:srgbClr val="0070C0"/>
                </a:solidFill>
              </a:rPr>
              <a:t>Parametric </a:t>
            </a:r>
            <a:r>
              <a:rPr lang="en-US" dirty="0" smtClean="0">
                <a:solidFill>
                  <a:srgbClr val="0070C0"/>
                </a:solidFill>
              </a:rPr>
              <a:t>Nat Cat Insurance Covers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20986" y="4343400"/>
            <a:ext cx="1008000" cy="10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latin typeface="SwissReSans" pitchFamily="34" charset="0"/>
              </a:rPr>
              <a:t>indirect</a:t>
            </a:r>
          </a:p>
          <a:p>
            <a:pPr algn="ctr"/>
            <a:r>
              <a:rPr lang="en-US" sz="1200" b="1" dirty="0" smtClean="0">
                <a:latin typeface="SwissReSans" pitchFamily="34" charset="0"/>
              </a:rPr>
              <a:t>loss</a:t>
            </a:r>
            <a:endParaRPr lang="en-US" sz="1200" b="1" dirty="0">
              <a:latin typeface="SwissReSans" pitchFamily="34" charset="0"/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6403484" y="4343400"/>
            <a:ext cx="1008000" cy="10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latin typeface="SwissReSans" pitchFamily="34" charset="0"/>
              </a:rPr>
              <a:t>simple</a:t>
            </a:r>
          </a:p>
          <a:p>
            <a:pPr algn="ctr"/>
            <a:r>
              <a:rPr lang="en-US" sz="1200" b="1" dirty="0" smtClean="0">
                <a:latin typeface="SwissReSans" pitchFamily="34" charset="0"/>
              </a:rPr>
              <a:t>claims</a:t>
            </a:r>
            <a:endParaRPr lang="en-US" sz="1200" b="1" dirty="0">
              <a:latin typeface="SwissReSans" pitchFamily="34" charset="0"/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4909318" y="4343400"/>
            <a:ext cx="1008000" cy="10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latin typeface="SwissReSans" pitchFamily="34" charset="0"/>
              </a:rPr>
              <a:t>quick</a:t>
            </a:r>
          </a:p>
          <a:p>
            <a:pPr algn="ctr"/>
            <a:r>
              <a:rPr lang="en-US" sz="1200" b="1" dirty="0" smtClean="0">
                <a:latin typeface="SwissReSans" pitchFamily="34" charset="0"/>
              </a:rPr>
              <a:t>payout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3415152" y="4343400"/>
            <a:ext cx="1008000" cy="10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latin typeface="SwissReSans" pitchFamily="34" charset="0"/>
              </a:rPr>
              <a:t>emergency</a:t>
            </a:r>
          </a:p>
          <a:p>
            <a:pPr algn="ctr"/>
            <a:r>
              <a:rPr lang="en-US" sz="1100" b="1" dirty="0" smtClean="0">
                <a:latin typeface="SwissReSans" pitchFamily="34" charset="0"/>
              </a:rPr>
              <a:t>costs</a:t>
            </a:r>
            <a:endParaRPr lang="en-US" sz="1100" b="1" dirty="0">
              <a:latin typeface="SwissReSans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974689" y="4847400"/>
            <a:ext cx="39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67732" y="4847400"/>
            <a:ext cx="39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965538" y="4847400"/>
            <a:ext cx="39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456200" y="4847400"/>
            <a:ext cx="39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1489582" y="4847400"/>
            <a:ext cx="39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7"/>
          <p:cNvSpPr txBox="1">
            <a:spLocks/>
          </p:cNvSpPr>
          <p:nvPr/>
        </p:nvSpPr>
        <p:spPr bwMode="black">
          <a:xfrm>
            <a:off x="457200" y="3048000"/>
            <a:ext cx="7776220" cy="281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6620" y="1334978"/>
            <a:ext cx="4175919" cy="2703621"/>
          </a:xfrm>
        </p:spPr>
        <p:txBody>
          <a:bodyPr/>
          <a:lstStyle/>
          <a:p>
            <a:pPr marL="285750" indent="-285750">
              <a:lnSpc>
                <a:spcPct val="96000"/>
              </a:lnSpc>
              <a:spcBef>
                <a:spcPct val="50000"/>
              </a:spcBef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ea typeface="SimSun" pitchFamily="2" charset="-122"/>
              </a:rPr>
              <a:t>Buyer needs:</a:t>
            </a:r>
            <a:endParaRPr lang="en-US" altLang="zh-CN" b="1" kern="0" dirty="0">
              <a:solidFill>
                <a:srgbClr val="000000"/>
              </a:solidFill>
              <a:ea typeface="SimSun" pitchFamily="2" charset="-122"/>
            </a:endParaRP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Protect against indirect economic loss</a:t>
            </a: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Supplement traditional insurance</a:t>
            </a: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Cover underinsured or uninsurable </a:t>
            </a:r>
            <a:r>
              <a:rPr lang="en-US" altLang="zh-CN" kern="0" dirty="0" smtClean="0">
                <a:solidFill>
                  <a:schemeClr val="tx1"/>
                </a:solidFill>
                <a:ea typeface="SimSun" pitchFamily="2" charset="-122"/>
              </a:rPr>
              <a:t>risk</a:t>
            </a: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 smtClean="0">
                <a:solidFill>
                  <a:schemeClr val="tx1"/>
                </a:solidFill>
                <a:ea typeface="SimSun" pitchFamily="2" charset="-122"/>
              </a:rPr>
              <a:t>In fill the large % deductible</a:t>
            </a:r>
            <a:endParaRPr lang="en-US" altLang="zh-CN" kern="0" dirty="0">
              <a:solidFill>
                <a:schemeClr val="tx1"/>
              </a:solidFill>
              <a:ea typeface="SimSun" pitchFamily="2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11984" y="1540933"/>
            <a:ext cx="4191000" cy="2819400"/>
          </a:xfrm>
        </p:spPr>
        <p:txBody>
          <a:bodyPr/>
          <a:lstStyle/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Quick </a:t>
            </a:r>
            <a:r>
              <a:rPr lang="en-US" altLang="zh-CN" kern="0" dirty="0" smtClean="0">
                <a:solidFill>
                  <a:schemeClr val="tx1"/>
                </a:solidFill>
                <a:ea typeface="SimSun" pitchFamily="2" charset="-122"/>
              </a:rPr>
              <a:t>payout, </a:t>
            </a: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improves liquidity</a:t>
            </a: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 smtClean="0">
                <a:solidFill>
                  <a:schemeClr val="tx1"/>
                </a:solidFill>
                <a:ea typeface="SimSun" pitchFamily="2" charset="-122"/>
              </a:rPr>
              <a:t>Simple </a:t>
            </a: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and transparent claims process</a:t>
            </a:r>
          </a:p>
          <a:p>
            <a:pPr marL="559705" lvl="1" indent="-180975">
              <a:lnSpc>
                <a:spcPct val="25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kern="0" dirty="0">
                <a:solidFill>
                  <a:schemeClr val="tx1"/>
                </a:solidFill>
                <a:ea typeface="SimSun" pitchFamily="2" charset="-122"/>
              </a:rPr>
              <a:t>Assist with post-event </a:t>
            </a:r>
            <a:r>
              <a:rPr lang="en-US" altLang="zh-CN" kern="0" dirty="0" smtClean="0">
                <a:solidFill>
                  <a:schemeClr val="tx1"/>
                </a:solidFill>
                <a:ea typeface="SimSun" pitchFamily="2" charset="-122"/>
              </a:rPr>
              <a:t>costs</a:t>
            </a:r>
            <a:endParaRPr lang="en-US" altLang="zh-CN" kern="0" dirty="0">
              <a:solidFill>
                <a:schemeClr val="tx1"/>
              </a:solidFill>
              <a:ea typeface="SimSun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Content Placeholder 7"/>
          <p:cNvSpPr txBox="1">
            <a:spLocks/>
          </p:cNvSpPr>
          <p:nvPr/>
        </p:nvSpPr>
        <p:spPr bwMode="black">
          <a:xfrm>
            <a:off x="457200" y="3048000"/>
            <a:ext cx="7776220" cy="281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20" name="Title 6"/>
          <p:cNvSpPr>
            <a:spLocks noGrp="1"/>
          </p:cNvSpPr>
          <p:nvPr>
            <p:ph type="title"/>
          </p:nvPr>
        </p:nvSpPr>
        <p:spPr>
          <a:xfrm>
            <a:off x="609600" y="460774"/>
            <a:ext cx="7991474" cy="69264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</a:t>
            </a:r>
            <a:r>
              <a:rPr lang="en-US" dirty="0" smtClean="0">
                <a:solidFill>
                  <a:srgbClr val="0070C0"/>
                </a:solidFill>
              </a:rPr>
              <a:t>is a </a:t>
            </a:r>
            <a:r>
              <a:rPr lang="en-US" dirty="0">
                <a:solidFill>
                  <a:srgbClr val="0070C0"/>
                </a:solidFill>
              </a:rPr>
              <a:t>Parametric </a:t>
            </a:r>
            <a:r>
              <a:rPr lang="en-US" dirty="0" smtClean="0">
                <a:solidFill>
                  <a:srgbClr val="0070C0"/>
                </a:solidFill>
              </a:rPr>
              <a:t>Nat Cat Insurance Cover?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 bwMode="black">
          <a:xfrm>
            <a:off x="457200" y="3048000"/>
            <a:ext cx="7776220" cy="281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black">
          <a:xfrm>
            <a:off x="684213" y="998200"/>
            <a:ext cx="7991475" cy="3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smtClean="0"/>
              <a:t>Pre-defined </a:t>
            </a:r>
            <a:r>
              <a:rPr lang="en-US" sz="1600" b="1" dirty="0" smtClean="0"/>
              <a:t>event triggers</a:t>
            </a:r>
            <a:r>
              <a:rPr lang="en-US" sz="1600" dirty="0" smtClean="0"/>
              <a:t> and a table of </a:t>
            </a:r>
            <a:r>
              <a:rPr lang="en-US" sz="1600" b="1" dirty="0" smtClean="0"/>
              <a:t>payout factors </a:t>
            </a:r>
            <a:r>
              <a:rPr lang="en-US" sz="1600" dirty="0" smtClean="0"/>
              <a:t>are established.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 final </a:t>
            </a:r>
            <a:r>
              <a:rPr lang="en-US" sz="1600" b="1" dirty="0" smtClean="0"/>
              <a:t>policy is agreed</a:t>
            </a:r>
            <a:r>
              <a:rPr lang="en-US" sz="1600" dirty="0" smtClean="0"/>
              <a:t> to containing the details of the transaction and the requirements of the two parties (including trigger and payouts).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If an event occurs that meets or exceeds the pre-defined event trigger, then the product pays according to the </a:t>
            </a:r>
            <a:r>
              <a:rPr lang="en-US" sz="1600" b="1" dirty="0" smtClean="0"/>
              <a:t>payout table.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At a subsequent point in time (generally within 12 months of the event), the insured </a:t>
            </a:r>
            <a:r>
              <a:rPr lang="en-US" sz="1600" b="1" dirty="0" smtClean="0"/>
              <a:t>certifies </a:t>
            </a:r>
            <a:r>
              <a:rPr lang="en-US" sz="1600" dirty="0" smtClean="0"/>
              <a:t>that actual covered losses and expenses are greater than or equal to payout received.  </a:t>
            </a:r>
          </a:p>
          <a:p>
            <a:endParaRPr lang="en-US" sz="1600" dirty="0" smtClean="0"/>
          </a:p>
          <a:p>
            <a:pPr marL="182562" lvl="1" indent="0">
              <a:buFont typeface="SwissReSans" pitchFamily="34" charset="0"/>
              <a:buNone/>
            </a:pPr>
            <a:endParaRPr lang="en-US" sz="140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515034372"/>
              </p:ext>
            </p:extLst>
          </p:nvPr>
        </p:nvGraphicFramePr>
        <p:xfrm>
          <a:off x="914400" y="5005929"/>
          <a:ext cx="6629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" y="6019800"/>
            <a:ext cx="8389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SwissReSans" pitchFamily="34" charset="0"/>
              </a:rPr>
              <a:t>*Note: This slide is a simple explanation of the product, the full policy will have all stipulations and details of the contract.</a:t>
            </a:r>
          </a:p>
        </p:txBody>
      </p:sp>
    </p:spTree>
    <p:extLst>
      <p:ext uri="{BB962C8B-B14F-4D97-AF65-F5344CB8AC3E}">
        <p14:creationId xmlns:p14="http://schemas.microsoft.com/office/powerpoint/2010/main" val="5271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626" y="660896"/>
            <a:ext cx="7991474" cy="69264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Why Parametric Nat Cat Insurance Cover?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3528" y="3687026"/>
            <a:ext cx="8244532" cy="1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34200" y="1824774"/>
            <a:ext cx="1492395" cy="1223226"/>
            <a:chOff x="4826897" y="5406275"/>
            <a:chExt cx="2484746" cy="1668538"/>
          </a:xfrm>
          <a:solidFill>
            <a:srgbClr val="FF3399"/>
          </a:solidFill>
        </p:grpSpPr>
        <p:sp>
          <p:nvSpPr>
            <p:cNvPr id="16" name="object 92"/>
            <p:cNvSpPr/>
            <p:nvPr/>
          </p:nvSpPr>
          <p:spPr>
            <a:xfrm>
              <a:off x="6993524" y="5664285"/>
              <a:ext cx="105907" cy="422347"/>
            </a:xfrm>
            <a:custGeom>
              <a:avLst/>
              <a:gdLst/>
              <a:ahLst/>
              <a:cxnLst/>
              <a:rect l="l" t="t" r="r" b="b"/>
              <a:pathLst>
                <a:path w="105907" h="422347">
                  <a:moveTo>
                    <a:pt x="87043" y="371546"/>
                  </a:moveTo>
                  <a:lnTo>
                    <a:pt x="92536" y="359447"/>
                  </a:lnTo>
                  <a:lnTo>
                    <a:pt x="96641" y="346299"/>
                  </a:lnTo>
                  <a:lnTo>
                    <a:pt x="99322" y="332155"/>
                  </a:lnTo>
                  <a:lnTo>
                    <a:pt x="100034" y="325702"/>
                  </a:lnTo>
                  <a:lnTo>
                    <a:pt x="100583" y="311204"/>
                  </a:lnTo>
                  <a:lnTo>
                    <a:pt x="99571" y="297823"/>
                  </a:lnTo>
                  <a:lnTo>
                    <a:pt x="96967" y="285467"/>
                  </a:lnTo>
                  <a:lnTo>
                    <a:pt x="92741" y="274047"/>
                  </a:lnTo>
                  <a:lnTo>
                    <a:pt x="86863" y="263469"/>
                  </a:lnTo>
                  <a:lnTo>
                    <a:pt x="79302" y="253644"/>
                  </a:lnTo>
                  <a:lnTo>
                    <a:pt x="70028" y="244480"/>
                  </a:lnTo>
                  <a:lnTo>
                    <a:pt x="61683" y="237610"/>
                  </a:lnTo>
                  <a:lnTo>
                    <a:pt x="55172" y="233120"/>
                  </a:lnTo>
                  <a:lnTo>
                    <a:pt x="46792" y="228406"/>
                  </a:lnTo>
                  <a:lnTo>
                    <a:pt x="34938" y="222655"/>
                  </a:lnTo>
                  <a:lnTo>
                    <a:pt x="18003" y="215057"/>
                  </a:lnTo>
                  <a:lnTo>
                    <a:pt x="5385" y="209555"/>
                  </a:lnTo>
                  <a:lnTo>
                    <a:pt x="16334" y="84398"/>
                  </a:lnTo>
                  <a:lnTo>
                    <a:pt x="30449" y="88920"/>
                  </a:lnTo>
                  <a:lnTo>
                    <a:pt x="41855" y="95711"/>
                  </a:lnTo>
                  <a:lnTo>
                    <a:pt x="50594" y="104811"/>
                  </a:lnTo>
                  <a:lnTo>
                    <a:pt x="56709" y="116259"/>
                  </a:lnTo>
                  <a:lnTo>
                    <a:pt x="60243" y="130096"/>
                  </a:lnTo>
                  <a:lnTo>
                    <a:pt x="61193" y="140870"/>
                  </a:lnTo>
                  <a:lnTo>
                    <a:pt x="105907" y="144782"/>
                  </a:lnTo>
                  <a:lnTo>
                    <a:pt x="105031" y="128987"/>
                  </a:lnTo>
                  <a:lnTo>
                    <a:pt x="102562" y="114584"/>
                  </a:lnTo>
                  <a:lnTo>
                    <a:pt x="98488" y="101559"/>
                  </a:lnTo>
                  <a:lnTo>
                    <a:pt x="92797" y="89899"/>
                  </a:lnTo>
                  <a:lnTo>
                    <a:pt x="85478" y="79590"/>
                  </a:lnTo>
                  <a:lnTo>
                    <a:pt x="76518" y="70620"/>
                  </a:lnTo>
                  <a:lnTo>
                    <a:pt x="65906" y="62974"/>
                  </a:lnTo>
                  <a:lnTo>
                    <a:pt x="53629" y="56640"/>
                  </a:lnTo>
                  <a:lnTo>
                    <a:pt x="39675" y="51605"/>
                  </a:lnTo>
                  <a:lnTo>
                    <a:pt x="24033" y="47855"/>
                  </a:lnTo>
                  <a:lnTo>
                    <a:pt x="19603" y="47075"/>
                  </a:lnTo>
                  <a:lnTo>
                    <a:pt x="23537" y="2061"/>
                  </a:lnTo>
                  <a:lnTo>
                    <a:pt x="0" y="0"/>
                  </a:lnTo>
                  <a:lnTo>
                    <a:pt x="775" y="262259"/>
                  </a:lnTo>
                  <a:lnTo>
                    <a:pt x="18001" y="270186"/>
                  </a:lnTo>
                  <a:lnTo>
                    <a:pt x="28551" y="275469"/>
                  </a:lnTo>
                  <a:lnTo>
                    <a:pt x="35615" y="279649"/>
                  </a:lnTo>
                  <a:lnTo>
                    <a:pt x="47098" y="288919"/>
                  </a:lnTo>
                  <a:lnTo>
                    <a:pt x="54362" y="298929"/>
                  </a:lnTo>
                  <a:lnTo>
                    <a:pt x="58542" y="310491"/>
                  </a:lnTo>
                  <a:lnTo>
                    <a:pt x="59729" y="323731"/>
                  </a:lnTo>
                  <a:lnTo>
                    <a:pt x="59453" y="328794"/>
                  </a:lnTo>
                  <a:lnTo>
                    <a:pt x="56814" y="343341"/>
                  </a:lnTo>
                  <a:lnTo>
                    <a:pt x="51675" y="355878"/>
                  </a:lnTo>
                  <a:lnTo>
                    <a:pt x="44130" y="366329"/>
                  </a:lnTo>
                  <a:lnTo>
                    <a:pt x="34273" y="374618"/>
                  </a:lnTo>
                  <a:lnTo>
                    <a:pt x="22198" y="380670"/>
                  </a:lnTo>
                  <a:lnTo>
                    <a:pt x="7998" y="384411"/>
                  </a:lnTo>
                  <a:lnTo>
                    <a:pt x="2211" y="422347"/>
                  </a:lnTo>
                  <a:lnTo>
                    <a:pt x="15538" y="421146"/>
                  </a:lnTo>
                  <a:lnTo>
                    <a:pt x="27171" y="418892"/>
                  </a:lnTo>
                  <a:lnTo>
                    <a:pt x="37558" y="415539"/>
                  </a:lnTo>
                  <a:lnTo>
                    <a:pt x="40093" y="414489"/>
                  </a:lnTo>
                  <a:lnTo>
                    <a:pt x="51957" y="408413"/>
                  </a:lnTo>
                  <a:lnTo>
                    <a:pt x="62621" y="401030"/>
                  </a:lnTo>
                  <a:lnTo>
                    <a:pt x="72048" y="392389"/>
                  </a:lnTo>
                  <a:lnTo>
                    <a:pt x="80202" y="382544"/>
                  </a:lnTo>
                  <a:lnTo>
                    <a:pt x="87043" y="37154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object 93"/>
            <p:cNvSpPr/>
            <p:nvPr/>
          </p:nvSpPr>
          <p:spPr>
            <a:xfrm>
              <a:off x="6863071" y="5819059"/>
              <a:ext cx="117200" cy="319367"/>
            </a:xfrm>
            <a:custGeom>
              <a:avLst/>
              <a:gdLst/>
              <a:ahLst/>
              <a:cxnLst/>
              <a:rect l="l" t="t" r="r" b="b"/>
              <a:pathLst>
                <a:path w="117200" h="319367">
                  <a:moveTo>
                    <a:pt x="113022" y="44497"/>
                  </a:moveTo>
                  <a:lnTo>
                    <a:pt x="96438" y="36013"/>
                  </a:lnTo>
                  <a:lnTo>
                    <a:pt x="83683" y="27731"/>
                  </a:lnTo>
                  <a:lnTo>
                    <a:pt x="74431" y="19242"/>
                  </a:lnTo>
                  <a:lnTo>
                    <a:pt x="68356" y="10134"/>
                  </a:lnTo>
                  <a:lnTo>
                    <a:pt x="65134" y="0"/>
                  </a:lnTo>
                  <a:lnTo>
                    <a:pt x="59649" y="70520"/>
                  </a:lnTo>
                  <a:lnTo>
                    <a:pt x="71551" y="78621"/>
                  </a:lnTo>
                  <a:lnTo>
                    <a:pt x="85385" y="86567"/>
                  </a:lnTo>
                  <a:lnTo>
                    <a:pt x="101235" y="94467"/>
                  </a:lnTo>
                  <a:lnTo>
                    <a:pt x="108368" y="97733"/>
                  </a:lnTo>
                  <a:lnTo>
                    <a:pt x="96931" y="228387"/>
                  </a:lnTo>
                  <a:lnTo>
                    <a:pt x="82678" y="224373"/>
                  </a:lnTo>
                  <a:lnTo>
                    <a:pt x="70650" y="218347"/>
                  </a:lnTo>
                  <a:lnTo>
                    <a:pt x="60872" y="210329"/>
                  </a:lnTo>
                  <a:lnTo>
                    <a:pt x="53366" y="200342"/>
                  </a:lnTo>
                  <a:lnTo>
                    <a:pt x="48154" y="188405"/>
                  </a:lnTo>
                  <a:lnTo>
                    <a:pt x="45260" y="174539"/>
                  </a:lnTo>
                  <a:lnTo>
                    <a:pt x="44706" y="158767"/>
                  </a:lnTo>
                  <a:lnTo>
                    <a:pt x="44714" y="158550"/>
                  </a:lnTo>
                  <a:lnTo>
                    <a:pt x="0" y="154638"/>
                  </a:lnTo>
                  <a:lnTo>
                    <a:pt x="30" y="170530"/>
                  </a:lnTo>
                  <a:lnTo>
                    <a:pt x="1550" y="185225"/>
                  </a:lnTo>
                  <a:lnTo>
                    <a:pt x="4556" y="198724"/>
                  </a:lnTo>
                  <a:lnTo>
                    <a:pt x="9048" y="211025"/>
                  </a:lnTo>
                  <a:lnTo>
                    <a:pt x="15023" y="222129"/>
                  </a:lnTo>
                  <a:lnTo>
                    <a:pt x="22479" y="232036"/>
                  </a:lnTo>
                  <a:lnTo>
                    <a:pt x="31416" y="240746"/>
                  </a:lnTo>
                  <a:lnTo>
                    <a:pt x="41831" y="248258"/>
                  </a:lnTo>
                  <a:lnTo>
                    <a:pt x="53722" y="254572"/>
                  </a:lnTo>
                  <a:lnTo>
                    <a:pt x="67087" y="259689"/>
                  </a:lnTo>
                  <a:lnTo>
                    <a:pt x="81926" y="263608"/>
                  </a:lnTo>
                  <a:lnTo>
                    <a:pt x="93673" y="265710"/>
                  </a:lnTo>
                  <a:lnTo>
                    <a:pt x="89152" y="317317"/>
                  </a:lnTo>
                  <a:lnTo>
                    <a:pt x="112689" y="319367"/>
                  </a:lnTo>
                  <a:lnTo>
                    <a:pt x="117200" y="267771"/>
                  </a:lnTo>
                  <a:lnTo>
                    <a:pt x="113022" y="444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18" name="object 94"/>
            <p:cNvSpPr/>
            <p:nvPr/>
          </p:nvSpPr>
          <p:spPr>
            <a:xfrm>
              <a:off x="6886627" y="5664285"/>
              <a:ext cx="114896" cy="422545"/>
            </a:xfrm>
            <a:custGeom>
              <a:avLst/>
              <a:gdLst/>
              <a:ahLst/>
              <a:cxnLst/>
              <a:rect l="l" t="t" r="r" b="b"/>
              <a:pathLst>
                <a:path w="114896" h="422545">
                  <a:moveTo>
                    <a:pt x="601" y="141712"/>
                  </a:moveTo>
                  <a:lnTo>
                    <a:pt x="0" y="155011"/>
                  </a:lnTo>
                  <a:lnTo>
                    <a:pt x="673" y="167275"/>
                  </a:lnTo>
                  <a:lnTo>
                    <a:pt x="2703" y="178615"/>
                  </a:lnTo>
                  <a:lnTo>
                    <a:pt x="6173" y="189141"/>
                  </a:lnTo>
                  <a:lnTo>
                    <a:pt x="11164" y="198961"/>
                  </a:lnTo>
                  <a:lnTo>
                    <a:pt x="17760" y="208187"/>
                  </a:lnTo>
                  <a:lnTo>
                    <a:pt x="26042" y="216928"/>
                  </a:lnTo>
                  <a:lnTo>
                    <a:pt x="36093" y="225294"/>
                  </a:lnTo>
                  <a:lnTo>
                    <a:pt x="41578" y="154773"/>
                  </a:lnTo>
                  <a:lnTo>
                    <a:pt x="40884" y="143202"/>
                  </a:lnTo>
                  <a:lnTo>
                    <a:pt x="41138" y="139175"/>
                  </a:lnTo>
                  <a:lnTo>
                    <a:pt x="43841" y="125037"/>
                  </a:lnTo>
                  <a:lnTo>
                    <a:pt x="49214" y="112623"/>
                  </a:lnTo>
                  <a:lnTo>
                    <a:pt x="57066" y="102105"/>
                  </a:lnTo>
                  <a:lnTo>
                    <a:pt x="67209" y="93659"/>
                  </a:lnTo>
                  <a:lnTo>
                    <a:pt x="79453" y="87458"/>
                  </a:lnTo>
                  <a:lnTo>
                    <a:pt x="93608" y="83676"/>
                  </a:lnTo>
                  <a:lnTo>
                    <a:pt x="99650" y="82891"/>
                  </a:lnTo>
                  <a:lnTo>
                    <a:pt x="89466" y="199271"/>
                  </a:lnTo>
                  <a:lnTo>
                    <a:pt x="93643" y="422545"/>
                  </a:lnTo>
                  <a:lnTo>
                    <a:pt x="109109" y="422347"/>
                  </a:lnTo>
                  <a:lnTo>
                    <a:pt x="114896" y="384411"/>
                  </a:lnTo>
                  <a:lnTo>
                    <a:pt x="98666" y="385764"/>
                  </a:lnTo>
                  <a:lnTo>
                    <a:pt x="96868" y="385765"/>
                  </a:lnTo>
                  <a:lnTo>
                    <a:pt x="107673" y="262259"/>
                  </a:lnTo>
                  <a:lnTo>
                    <a:pt x="106897" y="0"/>
                  </a:lnTo>
                  <a:lnTo>
                    <a:pt x="102919" y="45567"/>
                  </a:lnTo>
                  <a:lnTo>
                    <a:pt x="87559" y="46678"/>
                  </a:lnTo>
                  <a:lnTo>
                    <a:pt x="73228" y="49452"/>
                  </a:lnTo>
                  <a:lnTo>
                    <a:pt x="59988" y="53838"/>
                  </a:lnTo>
                  <a:lnTo>
                    <a:pt x="47900" y="59786"/>
                  </a:lnTo>
                  <a:lnTo>
                    <a:pt x="37025" y="67243"/>
                  </a:lnTo>
                  <a:lnTo>
                    <a:pt x="27424" y="76159"/>
                  </a:lnTo>
                  <a:lnTo>
                    <a:pt x="19159" y="86482"/>
                  </a:lnTo>
                  <a:lnTo>
                    <a:pt x="12291" y="98162"/>
                  </a:lnTo>
                  <a:lnTo>
                    <a:pt x="6881" y="111146"/>
                  </a:lnTo>
                  <a:lnTo>
                    <a:pt x="2991" y="125384"/>
                  </a:lnTo>
                  <a:lnTo>
                    <a:pt x="682" y="140825"/>
                  </a:lnTo>
                  <a:lnTo>
                    <a:pt x="601" y="1417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19" name="object 95"/>
            <p:cNvSpPr/>
            <p:nvPr/>
          </p:nvSpPr>
          <p:spPr>
            <a:xfrm>
              <a:off x="5995779" y="5449876"/>
              <a:ext cx="245592" cy="257494"/>
            </a:xfrm>
            <a:custGeom>
              <a:avLst/>
              <a:gdLst/>
              <a:ahLst/>
              <a:cxnLst/>
              <a:rect l="l" t="t" r="r" b="b"/>
              <a:pathLst>
                <a:path w="245592" h="257494">
                  <a:moveTo>
                    <a:pt x="88653" y="173274"/>
                  </a:moveTo>
                  <a:lnTo>
                    <a:pt x="184477" y="163201"/>
                  </a:lnTo>
                  <a:lnTo>
                    <a:pt x="192655" y="137181"/>
                  </a:lnTo>
                  <a:lnTo>
                    <a:pt x="82436" y="148773"/>
                  </a:lnTo>
                  <a:lnTo>
                    <a:pt x="81317" y="142467"/>
                  </a:lnTo>
                  <a:lnTo>
                    <a:pt x="81007" y="139542"/>
                  </a:lnTo>
                  <a:lnTo>
                    <a:pt x="80652" y="136128"/>
                  </a:lnTo>
                  <a:lnTo>
                    <a:pt x="80242" y="132228"/>
                  </a:lnTo>
                  <a:lnTo>
                    <a:pt x="80087" y="130765"/>
                  </a:lnTo>
                  <a:lnTo>
                    <a:pt x="80076" y="126321"/>
                  </a:lnTo>
                  <a:lnTo>
                    <a:pt x="197498" y="113976"/>
                  </a:lnTo>
                  <a:lnTo>
                    <a:pt x="205676" y="87967"/>
                  </a:lnTo>
                  <a:lnTo>
                    <a:pt x="80608" y="101110"/>
                  </a:lnTo>
                  <a:lnTo>
                    <a:pt x="83046" y="84188"/>
                  </a:lnTo>
                  <a:lnTo>
                    <a:pt x="87318" y="69492"/>
                  </a:lnTo>
                  <a:lnTo>
                    <a:pt x="93397" y="57046"/>
                  </a:lnTo>
                  <a:lnTo>
                    <a:pt x="101257" y="46879"/>
                  </a:lnTo>
                  <a:lnTo>
                    <a:pt x="110871" y="39015"/>
                  </a:lnTo>
                  <a:lnTo>
                    <a:pt x="122214" y="33482"/>
                  </a:lnTo>
                  <a:lnTo>
                    <a:pt x="135258" y="30305"/>
                  </a:lnTo>
                  <a:lnTo>
                    <a:pt x="153843" y="29785"/>
                  </a:lnTo>
                  <a:lnTo>
                    <a:pt x="166548" y="32954"/>
                  </a:lnTo>
                  <a:lnTo>
                    <a:pt x="176389" y="39506"/>
                  </a:lnTo>
                  <a:lnTo>
                    <a:pt x="183462" y="49496"/>
                  </a:lnTo>
                  <a:lnTo>
                    <a:pt x="185895" y="55509"/>
                  </a:lnTo>
                  <a:lnTo>
                    <a:pt x="227285" y="51165"/>
                  </a:lnTo>
                  <a:lnTo>
                    <a:pt x="222232" y="37240"/>
                  </a:lnTo>
                  <a:lnTo>
                    <a:pt x="216014" y="26391"/>
                  </a:lnTo>
                  <a:lnTo>
                    <a:pt x="208139" y="17851"/>
                  </a:lnTo>
                  <a:lnTo>
                    <a:pt x="197430" y="10487"/>
                  </a:lnTo>
                  <a:lnTo>
                    <a:pt x="187054" y="5870"/>
                  </a:lnTo>
                  <a:lnTo>
                    <a:pt x="175341" y="2557"/>
                  </a:lnTo>
                  <a:lnTo>
                    <a:pt x="162420" y="587"/>
                  </a:lnTo>
                  <a:lnTo>
                    <a:pt x="148419" y="0"/>
                  </a:lnTo>
                  <a:lnTo>
                    <a:pt x="133468" y="834"/>
                  </a:lnTo>
                  <a:lnTo>
                    <a:pt x="118020" y="3247"/>
                  </a:lnTo>
                  <a:lnTo>
                    <a:pt x="104416" y="7038"/>
                  </a:lnTo>
                  <a:lnTo>
                    <a:pt x="92045" y="12258"/>
                  </a:lnTo>
                  <a:lnTo>
                    <a:pt x="80916" y="18893"/>
                  </a:lnTo>
                  <a:lnTo>
                    <a:pt x="71036" y="26929"/>
                  </a:lnTo>
                  <a:lnTo>
                    <a:pt x="62413" y="36352"/>
                  </a:lnTo>
                  <a:lnTo>
                    <a:pt x="55058" y="47149"/>
                  </a:lnTo>
                  <a:lnTo>
                    <a:pt x="48978" y="59305"/>
                  </a:lnTo>
                  <a:lnTo>
                    <a:pt x="44182" y="72807"/>
                  </a:lnTo>
                  <a:lnTo>
                    <a:pt x="40678" y="87641"/>
                  </a:lnTo>
                  <a:lnTo>
                    <a:pt x="38475" y="103793"/>
                  </a:lnTo>
                  <a:lnTo>
                    <a:pt x="38320" y="105554"/>
                  </a:lnTo>
                  <a:lnTo>
                    <a:pt x="8178" y="108723"/>
                  </a:lnTo>
                  <a:lnTo>
                    <a:pt x="0" y="134743"/>
                  </a:lnTo>
                  <a:lnTo>
                    <a:pt x="37788" y="130765"/>
                  </a:lnTo>
                  <a:lnTo>
                    <a:pt x="38520" y="142035"/>
                  </a:lnTo>
                  <a:lnTo>
                    <a:pt x="39229" y="148872"/>
                  </a:lnTo>
                  <a:lnTo>
                    <a:pt x="39694" y="153261"/>
                  </a:lnTo>
                  <a:lnTo>
                    <a:pt x="13153" y="156053"/>
                  </a:lnTo>
                  <a:lnTo>
                    <a:pt x="4964" y="182073"/>
                  </a:lnTo>
                  <a:lnTo>
                    <a:pt x="44559" y="177907"/>
                  </a:lnTo>
                  <a:lnTo>
                    <a:pt x="49305" y="192393"/>
                  </a:lnTo>
                  <a:lnTo>
                    <a:pt x="55092" y="205450"/>
                  </a:lnTo>
                  <a:lnTo>
                    <a:pt x="61903" y="217070"/>
                  </a:lnTo>
                  <a:lnTo>
                    <a:pt x="69721" y="227244"/>
                  </a:lnTo>
                  <a:lnTo>
                    <a:pt x="78528" y="235966"/>
                  </a:lnTo>
                  <a:lnTo>
                    <a:pt x="88308" y="243226"/>
                  </a:lnTo>
                  <a:lnTo>
                    <a:pt x="99043" y="249017"/>
                  </a:lnTo>
                  <a:lnTo>
                    <a:pt x="110715" y="253330"/>
                  </a:lnTo>
                  <a:lnTo>
                    <a:pt x="123308" y="256159"/>
                  </a:lnTo>
                  <a:lnTo>
                    <a:pt x="136804" y="257494"/>
                  </a:lnTo>
                  <a:lnTo>
                    <a:pt x="151186" y="257329"/>
                  </a:lnTo>
                  <a:lnTo>
                    <a:pt x="157925" y="256764"/>
                  </a:lnTo>
                  <a:lnTo>
                    <a:pt x="173146" y="254518"/>
                  </a:lnTo>
                  <a:lnTo>
                    <a:pt x="187316" y="251137"/>
                  </a:lnTo>
                  <a:lnTo>
                    <a:pt x="200256" y="246709"/>
                  </a:lnTo>
                  <a:lnTo>
                    <a:pt x="211784" y="241322"/>
                  </a:lnTo>
                  <a:lnTo>
                    <a:pt x="221719" y="235064"/>
                  </a:lnTo>
                  <a:lnTo>
                    <a:pt x="229880" y="228022"/>
                  </a:lnTo>
                  <a:lnTo>
                    <a:pt x="238889" y="215406"/>
                  </a:lnTo>
                  <a:lnTo>
                    <a:pt x="243009" y="204096"/>
                  </a:lnTo>
                  <a:lnTo>
                    <a:pt x="245275" y="190139"/>
                  </a:lnTo>
                  <a:lnTo>
                    <a:pt x="245592" y="186373"/>
                  </a:lnTo>
                  <a:lnTo>
                    <a:pt x="204202" y="190728"/>
                  </a:lnTo>
                  <a:lnTo>
                    <a:pt x="199628" y="203918"/>
                  </a:lnTo>
                  <a:lnTo>
                    <a:pt x="192290" y="214037"/>
                  </a:lnTo>
                  <a:lnTo>
                    <a:pt x="181909" y="221244"/>
                  </a:lnTo>
                  <a:lnTo>
                    <a:pt x="168206" y="225698"/>
                  </a:lnTo>
                  <a:lnTo>
                    <a:pt x="159798" y="226965"/>
                  </a:lnTo>
                  <a:lnTo>
                    <a:pt x="146693" y="227176"/>
                  </a:lnTo>
                  <a:lnTo>
                    <a:pt x="134555" y="224974"/>
                  </a:lnTo>
                  <a:lnTo>
                    <a:pt x="123448" y="220390"/>
                  </a:lnTo>
                  <a:lnTo>
                    <a:pt x="113437" y="213455"/>
                  </a:lnTo>
                  <a:lnTo>
                    <a:pt x="104587" y="204199"/>
                  </a:lnTo>
                  <a:lnTo>
                    <a:pt x="96961" y="192653"/>
                  </a:lnTo>
                  <a:lnTo>
                    <a:pt x="90624" y="178847"/>
                  </a:lnTo>
                  <a:lnTo>
                    <a:pt x="88653" y="17327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object 96"/>
            <p:cNvSpPr/>
            <p:nvPr/>
          </p:nvSpPr>
          <p:spPr>
            <a:xfrm>
              <a:off x="4826897" y="6337267"/>
              <a:ext cx="2484746" cy="737546"/>
            </a:xfrm>
            <a:custGeom>
              <a:avLst/>
              <a:gdLst/>
              <a:ahLst/>
              <a:cxnLst/>
              <a:rect l="l" t="t" r="r" b="b"/>
              <a:pathLst>
                <a:path w="2484746" h="737546">
                  <a:moveTo>
                    <a:pt x="20792" y="412131"/>
                  </a:moveTo>
                  <a:lnTo>
                    <a:pt x="0" y="420166"/>
                  </a:lnTo>
                  <a:lnTo>
                    <a:pt x="2722" y="428352"/>
                  </a:lnTo>
                  <a:lnTo>
                    <a:pt x="7271" y="440205"/>
                  </a:lnTo>
                  <a:lnTo>
                    <a:pt x="18148" y="463048"/>
                  </a:lnTo>
                  <a:lnTo>
                    <a:pt x="31211" y="484782"/>
                  </a:lnTo>
                  <a:lnTo>
                    <a:pt x="46239" y="505452"/>
                  </a:lnTo>
                  <a:lnTo>
                    <a:pt x="63010" y="525105"/>
                  </a:lnTo>
                  <a:lnTo>
                    <a:pt x="81304" y="543788"/>
                  </a:lnTo>
                  <a:lnTo>
                    <a:pt x="100898" y="561546"/>
                  </a:lnTo>
                  <a:lnTo>
                    <a:pt x="116990" y="574924"/>
                  </a:lnTo>
                  <a:lnTo>
                    <a:pt x="133377" y="587695"/>
                  </a:lnTo>
                  <a:lnTo>
                    <a:pt x="150048" y="599881"/>
                  </a:lnTo>
                  <a:lnTo>
                    <a:pt x="166993" y="611501"/>
                  </a:lnTo>
                  <a:lnTo>
                    <a:pt x="184202" y="622576"/>
                  </a:lnTo>
                  <a:lnTo>
                    <a:pt x="201664" y="633126"/>
                  </a:lnTo>
                  <a:lnTo>
                    <a:pt x="219370" y="643170"/>
                  </a:lnTo>
                  <a:lnTo>
                    <a:pt x="237308" y="652730"/>
                  </a:lnTo>
                  <a:lnTo>
                    <a:pt x="255469" y="661825"/>
                  </a:lnTo>
                  <a:lnTo>
                    <a:pt x="273842" y="670475"/>
                  </a:lnTo>
                  <a:lnTo>
                    <a:pt x="292418" y="678701"/>
                  </a:lnTo>
                  <a:lnTo>
                    <a:pt x="311184" y="686523"/>
                  </a:lnTo>
                  <a:lnTo>
                    <a:pt x="330133" y="693960"/>
                  </a:lnTo>
                  <a:lnTo>
                    <a:pt x="349252" y="701033"/>
                  </a:lnTo>
                  <a:lnTo>
                    <a:pt x="368532" y="707763"/>
                  </a:lnTo>
                  <a:lnTo>
                    <a:pt x="387963" y="714169"/>
                  </a:lnTo>
                  <a:lnTo>
                    <a:pt x="407533" y="720271"/>
                  </a:lnTo>
                  <a:lnTo>
                    <a:pt x="427234" y="726090"/>
                  </a:lnTo>
                  <a:lnTo>
                    <a:pt x="447053" y="731646"/>
                  </a:lnTo>
                  <a:lnTo>
                    <a:pt x="466983" y="736959"/>
                  </a:lnTo>
                  <a:lnTo>
                    <a:pt x="472779" y="737546"/>
                  </a:lnTo>
                  <a:lnTo>
                    <a:pt x="485368" y="734873"/>
                  </a:lnTo>
                  <a:lnTo>
                    <a:pt x="496272" y="728747"/>
                  </a:lnTo>
                  <a:lnTo>
                    <a:pt x="513912" y="714615"/>
                  </a:lnTo>
                  <a:lnTo>
                    <a:pt x="531840" y="701204"/>
                  </a:lnTo>
                  <a:lnTo>
                    <a:pt x="568534" y="676505"/>
                  </a:lnTo>
                  <a:lnTo>
                    <a:pt x="606310" y="654569"/>
                  </a:lnTo>
                  <a:lnTo>
                    <a:pt x="645121" y="635313"/>
                  </a:lnTo>
                  <a:lnTo>
                    <a:pt x="684924" y="618656"/>
                  </a:lnTo>
                  <a:lnTo>
                    <a:pt x="725672" y="604514"/>
                  </a:lnTo>
                  <a:lnTo>
                    <a:pt x="767322" y="592807"/>
                  </a:lnTo>
                  <a:lnTo>
                    <a:pt x="809829" y="583450"/>
                  </a:lnTo>
                  <a:lnTo>
                    <a:pt x="853146" y="576364"/>
                  </a:lnTo>
                  <a:lnTo>
                    <a:pt x="897230" y="571464"/>
                  </a:lnTo>
                  <a:lnTo>
                    <a:pt x="958168" y="567129"/>
                  </a:lnTo>
                  <a:lnTo>
                    <a:pt x="1019091" y="564526"/>
                  </a:lnTo>
                  <a:lnTo>
                    <a:pt x="1079999" y="563485"/>
                  </a:lnTo>
                  <a:lnTo>
                    <a:pt x="1110447" y="563497"/>
                  </a:lnTo>
                  <a:lnTo>
                    <a:pt x="1171331" y="564475"/>
                  </a:lnTo>
                  <a:lnTo>
                    <a:pt x="1232198" y="566586"/>
                  </a:lnTo>
                  <a:lnTo>
                    <a:pt x="1293047" y="569656"/>
                  </a:lnTo>
                  <a:lnTo>
                    <a:pt x="1353878" y="573515"/>
                  </a:lnTo>
                  <a:lnTo>
                    <a:pt x="1414690" y="577990"/>
                  </a:lnTo>
                  <a:lnTo>
                    <a:pt x="1475482" y="582910"/>
                  </a:lnTo>
                  <a:lnTo>
                    <a:pt x="1509444" y="585794"/>
                  </a:lnTo>
                  <a:lnTo>
                    <a:pt x="1534467" y="588086"/>
                  </a:lnTo>
                  <a:lnTo>
                    <a:pt x="1546926" y="589133"/>
                  </a:lnTo>
                  <a:lnTo>
                    <a:pt x="1559343" y="589976"/>
                  </a:lnTo>
                  <a:lnTo>
                    <a:pt x="1571714" y="590513"/>
                  </a:lnTo>
                  <a:lnTo>
                    <a:pt x="1584033" y="590641"/>
                  </a:lnTo>
                  <a:lnTo>
                    <a:pt x="1596295" y="590256"/>
                  </a:lnTo>
                  <a:lnTo>
                    <a:pt x="1608494" y="589257"/>
                  </a:lnTo>
                  <a:lnTo>
                    <a:pt x="1620627" y="587540"/>
                  </a:lnTo>
                  <a:lnTo>
                    <a:pt x="1632688" y="585001"/>
                  </a:lnTo>
                  <a:lnTo>
                    <a:pt x="1644671" y="581540"/>
                  </a:lnTo>
                  <a:lnTo>
                    <a:pt x="1656573" y="577051"/>
                  </a:lnTo>
                  <a:lnTo>
                    <a:pt x="1668387" y="571433"/>
                  </a:lnTo>
                  <a:lnTo>
                    <a:pt x="1680108" y="564583"/>
                  </a:lnTo>
                  <a:lnTo>
                    <a:pt x="1709275" y="546058"/>
                  </a:lnTo>
                  <a:lnTo>
                    <a:pt x="1738610" y="527850"/>
                  </a:lnTo>
                  <a:lnTo>
                    <a:pt x="1768107" y="509947"/>
                  </a:lnTo>
                  <a:lnTo>
                    <a:pt x="1797760" y="492340"/>
                  </a:lnTo>
                  <a:lnTo>
                    <a:pt x="1827563" y="475017"/>
                  </a:lnTo>
                  <a:lnTo>
                    <a:pt x="1857511" y="457967"/>
                  </a:lnTo>
                  <a:lnTo>
                    <a:pt x="1887598" y="441180"/>
                  </a:lnTo>
                  <a:lnTo>
                    <a:pt x="1917817" y="424644"/>
                  </a:lnTo>
                  <a:lnTo>
                    <a:pt x="1948163" y="408348"/>
                  </a:lnTo>
                  <a:lnTo>
                    <a:pt x="1978630" y="392282"/>
                  </a:lnTo>
                  <a:lnTo>
                    <a:pt x="2009212" y="376434"/>
                  </a:lnTo>
                  <a:lnTo>
                    <a:pt x="2039904" y="360794"/>
                  </a:lnTo>
                  <a:lnTo>
                    <a:pt x="2070699" y="345351"/>
                  </a:lnTo>
                  <a:lnTo>
                    <a:pt x="2101592" y="330093"/>
                  </a:lnTo>
                  <a:lnTo>
                    <a:pt x="2132576" y="315010"/>
                  </a:lnTo>
                  <a:lnTo>
                    <a:pt x="2163647" y="300092"/>
                  </a:lnTo>
                  <a:lnTo>
                    <a:pt x="2194797" y="285326"/>
                  </a:lnTo>
                  <a:lnTo>
                    <a:pt x="2226022" y="270703"/>
                  </a:lnTo>
                  <a:lnTo>
                    <a:pt x="2257315" y="256211"/>
                  </a:lnTo>
                  <a:lnTo>
                    <a:pt x="2288671" y="241839"/>
                  </a:lnTo>
                  <a:lnTo>
                    <a:pt x="2308508" y="232878"/>
                  </a:lnTo>
                  <a:lnTo>
                    <a:pt x="2331735" y="222507"/>
                  </a:lnTo>
                  <a:lnTo>
                    <a:pt x="2343348" y="217315"/>
                  </a:lnTo>
                  <a:lnTo>
                    <a:pt x="2366522" y="206828"/>
                  </a:lnTo>
                  <a:lnTo>
                    <a:pt x="2389555" y="196079"/>
                  </a:lnTo>
                  <a:lnTo>
                    <a:pt x="2412362" y="184920"/>
                  </a:lnTo>
                  <a:lnTo>
                    <a:pt x="2434859" y="173205"/>
                  </a:lnTo>
                  <a:lnTo>
                    <a:pt x="2455548" y="161054"/>
                  </a:lnTo>
                  <a:lnTo>
                    <a:pt x="2473398" y="144053"/>
                  </a:lnTo>
                  <a:lnTo>
                    <a:pt x="2483025" y="124671"/>
                  </a:lnTo>
                  <a:lnTo>
                    <a:pt x="2484746" y="114334"/>
                  </a:lnTo>
                  <a:lnTo>
                    <a:pt x="2484401" y="103700"/>
                  </a:lnTo>
                  <a:lnTo>
                    <a:pt x="2477498" y="81934"/>
                  </a:lnTo>
                  <a:lnTo>
                    <a:pt x="2462288" y="60166"/>
                  </a:lnTo>
                  <a:lnTo>
                    <a:pt x="2440010" y="41214"/>
                  </a:lnTo>
                  <a:lnTo>
                    <a:pt x="2417026" y="28971"/>
                  </a:lnTo>
                  <a:lnTo>
                    <a:pt x="2387882" y="20406"/>
                  </a:lnTo>
                  <a:lnTo>
                    <a:pt x="2363057" y="16509"/>
                  </a:lnTo>
                  <a:lnTo>
                    <a:pt x="2338093" y="15225"/>
                  </a:lnTo>
                  <a:lnTo>
                    <a:pt x="2325582" y="15517"/>
                  </a:lnTo>
                  <a:lnTo>
                    <a:pt x="2300554" y="17879"/>
                  </a:lnTo>
                  <a:lnTo>
                    <a:pt x="2275581" y="22488"/>
                  </a:lnTo>
                  <a:lnTo>
                    <a:pt x="2243726" y="30839"/>
                  </a:lnTo>
                  <a:lnTo>
                    <a:pt x="2219208" y="37472"/>
                  </a:lnTo>
                  <a:lnTo>
                    <a:pt x="2194691" y="44113"/>
                  </a:lnTo>
                  <a:lnTo>
                    <a:pt x="2170178" y="50767"/>
                  </a:lnTo>
                  <a:lnTo>
                    <a:pt x="2145669" y="57435"/>
                  </a:lnTo>
                  <a:lnTo>
                    <a:pt x="2121166" y="64122"/>
                  </a:lnTo>
                  <a:lnTo>
                    <a:pt x="2096668" y="70832"/>
                  </a:lnTo>
                  <a:lnTo>
                    <a:pt x="2072177" y="77567"/>
                  </a:lnTo>
                  <a:lnTo>
                    <a:pt x="2047694" y="84331"/>
                  </a:lnTo>
                  <a:lnTo>
                    <a:pt x="2023220" y="91128"/>
                  </a:lnTo>
                  <a:lnTo>
                    <a:pt x="1995462" y="98910"/>
                  </a:lnTo>
                  <a:lnTo>
                    <a:pt x="1971034" y="105832"/>
                  </a:lnTo>
                  <a:lnTo>
                    <a:pt x="1946617" y="112802"/>
                  </a:lnTo>
                  <a:lnTo>
                    <a:pt x="1922208" y="119809"/>
                  </a:lnTo>
                  <a:lnTo>
                    <a:pt x="1897800" y="126838"/>
                  </a:lnTo>
                  <a:lnTo>
                    <a:pt x="1873388" y="133875"/>
                  </a:lnTo>
                  <a:lnTo>
                    <a:pt x="1861180" y="137393"/>
                  </a:lnTo>
                  <a:lnTo>
                    <a:pt x="1848969" y="140908"/>
                  </a:lnTo>
                  <a:lnTo>
                    <a:pt x="1836754" y="144418"/>
                  </a:lnTo>
                  <a:lnTo>
                    <a:pt x="1824536" y="147922"/>
                  </a:lnTo>
                  <a:lnTo>
                    <a:pt x="1829133" y="163824"/>
                  </a:lnTo>
                  <a:lnTo>
                    <a:pt x="1832376" y="179400"/>
                  </a:lnTo>
                  <a:lnTo>
                    <a:pt x="1834306" y="194613"/>
                  </a:lnTo>
                  <a:lnTo>
                    <a:pt x="1834964" y="209428"/>
                  </a:lnTo>
                  <a:lnTo>
                    <a:pt x="1834392" y="223810"/>
                  </a:lnTo>
                  <a:lnTo>
                    <a:pt x="1829722" y="251130"/>
                  </a:lnTo>
                  <a:lnTo>
                    <a:pt x="1820625" y="276287"/>
                  </a:lnTo>
                  <a:lnTo>
                    <a:pt x="1807431" y="298999"/>
                  </a:lnTo>
                  <a:lnTo>
                    <a:pt x="1790471" y="318978"/>
                  </a:lnTo>
                  <a:lnTo>
                    <a:pt x="1770073" y="335941"/>
                  </a:lnTo>
                  <a:lnTo>
                    <a:pt x="1746568" y="349603"/>
                  </a:lnTo>
                  <a:lnTo>
                    <a:pt x="1720285" y="359679"/>
                  </a:lnTo>
                  <a:lnTo>
                    <a:pt x="1691518" y="366357"/>
                  </a:lnTo>
                  <a:lnTo>
                    <a:pt x="1666523" y="371042"/>
                  </a:lnTo>
                  <a:lnTo>
                    <a:pt x="1641305" y="374924"/>
                  </a:lnTo>
                  <a:lnTo>
                    <a:pt x="1615980" y="377786"/>
                  </a:lnTo>
                  <a:lnTo>
                    <a:pt x="1590665" y="379413"/>
                  </a:lnTo>
                  <a:lnTo>
                    <a:pt x="1578048" y="379696"/>
                  </a:lnTo>
                  <a:lnTo>
                    <a:pt x="1565477" y="379588"/>
                  </a:lnTo>
                  <a:lnTo>
                    <a:pt x="1533561" y="377856"/>
                  </a:lnTo>
                  <a:lnTo>
                    <a:pt x="1514159" y="376553"/>
                  </a:lnTo>
                  <a:lnTo>
                    <a:pt x="1494763" y="375160"/>
                  </a:lnTo>
                  <a:lnTo>
                    <a:pt x="1475372" y="373686"/>
                  </a:lnTo>
                  <a:lnTo>
                    <a:pt x="1455985" y="372137"/>
                  </a:lnTo>
                  <a:lnTo>
                    <a:pt x="1436602" y="370521"/>
                  </a:lnTo>
                  <a:lnTo>
                    <a:pt x="1417222" y="368846"/>
                  </a:lnTo>
                  <a:lnTo>
                    <a:pt x="1397846" y="367117"/>
                  </a:lnTo>
                  <a:lnTo>
                    <a:pt x="1378472" y="365343"/>
                  </a:lnTo>
                  <a:lnTo>
                    <a:pt x="1359100" y="363530"/>
                  </a:lnTo>
                  <a:lnTo>
                    <a:pt x="1339730" y="361686"/>
                  </a:lnTo>
                  <a:lnTo>
                    <a:pt x="1320362" y="359819"/>
                  </a:lnTo>
                  <a:lnTo>
                    <a:pt x="1300994" y="357935"/>
                  </a:lnTo>
                  <a:lnTo>
                    <a:pt x="1281627" y="356041"/>
                  </a:lnTo>
                  <a:lnTo>
                    <a:pt x="1262259" y="354146"/>
                  </a:lnTo>
                  <a:lnTo>
                    <a:pt x="1242892" y="352255"/>
                  </a:lnTo>
                  <a:lnTo>
                    <a:pt x="1223523" y="350377"/>
                  </a:lnTo>
                  <a:lnTo>
                    <a:pt x="1204153" y="348518"/>
                  </a:lnTo>
                  <a:lnTo>
                    <a:pt x="1184781" y="346686"/>
                  </a:lnTo>
                  <a:lnTo>
                    <a:pt x="1165407" y="344888"/>
                  </a:lnTo>
                  <a:lnTo>
                    <a:pt x="1165197" y="341552"/>
                  </a:lnTo>
                  <a:lnTo>
                    <a:pt x="1164986" y="338228"/>
                  </a:lnTo>
                  <a:lnTo>
                    <a:pt x="1164776" y="334892"/>
                  </a:lnTo>
                  <a:lnTo>
                    <a:pt x="1175158" y="331916"/>
                  </a:lnTo>
                  <a:lnTo>
                    <a:pt x="1187474" y="327984"/>
                  </a:lnTo>
                  <a:lnTo>
                    <a:pt x="1199793" y="324265"/>
                  </a:lnTo>
                  <a:lnTo>
                    <a:pt x="1212129" y="321442"/>
                  </a:lnTo>
                  <a:lnTo>
                    <a:pt x="1224495" y="320198"/>
                  </a:lnTo>
                  <a:lnTo>
                    <a:pt x="1240536" y="319919"/>
                  </a:lnTo>
                  <a:lnTo>
                    <a:pt x="1256578" y="319674"/>
                  </a:lnTo>
                  <a:lnTo>
                    <a:pt x="1272620" y="319459"/>
                  </a:lnTo>
                  <a:lnTo>
                    <a:pt x="1288663" y="319272"/>
                  </a:lnTo>
                  <a:lnTo>
                    <a:pt x="1304706" y="319110"/>
                  </a:lnTo>
                  <a:lnTo>
                    <a:pt x="1320750" y="318970"/>
                  </a:lnTo>
                  <a:lnTo>
                    <a:pt x="1336794" y="318850"/>
                  </a:lnTo>
                  <a:lnTo>
                    <a:pt x="1368883" y="318657"/>
                  </a:lnTo>
                  <a:lnTo>
                    <a:pt x="1400972" y="318509"/>
                  </a:lnTo>
                  <a:lnTo>
                    <a:pt x="1433063" y="318384"/>
                  </a:lnTo>
                  <a:lnTo>
                    <a:pt x="1465153" y="318261"/>
                  </a:lnTo>
                  <a:lnTo>
                    <a:pt x="1497243" y="318117"/>
                  </a:lnTo>
                  <a:lnTo>
                    <a:pt x="1529333" y="317931"/>
                  </a:lnTo>
                  <a:lnTo>
                    <a:pt x="1545377" y="317815"/>
                  </a:lnTo>
                  <a:lnTo>
                    <a:pt x="1584672" y="317939"/>
                  </a:lnTo>
                  <a:lnTo>
                    <a:pt x="1622833" y="317949"/>
                  </a:lnTo>
                  <a:lnTo>
                    <a:pt x="1635523" y="317691"/>
                  </a:lnTo>
                  <a:lnTo>
                    <a:pt x="1648187" y="317219"/>
                  </a:lnTo>
                  <a:lnTo>
                    <a:pt x="1660818" y="316482"/>
                  </a:lnTo>
                  <a:lnTo>
                    <a:pt x="1673407" y="315431"/>
                  </a:lnTo>
                  <a:lnTo>
                    <a:pt x="1685948" y="314014"/>
                  </a:lnTo>
                  <a:lnTo>
                    <a:pt x="1701896" y="310447"/>
                  </a:lnTo>
                  <a:lnTo>
                    <a:pt x="1714890" y="305183"/>
                  </a:lnTo>
                  <a:lnTo>
                    <a:pt x="1726956" y="298153"/>
                  </a:lnTo>
                  <a:lnTo>
                    <a:pt x="1737954" y="289593"/>
                  </a:lnTo>
                  <a:lnTo>
                    <a:pt x="1747740" y="279739"/>
                  </a:lnTo>
                  <a:lnTo>
                    <a:pt x="1756173" y="268831"/>
                  </a:lnTo>
                  <a:lnTo>
                    <a:pt x="1763110" y="257103"/>
                  </a:lnTo>
                  <a:lnTo>
                    <a:pt x="1768410" y="244793"/>
                  </a:lnTo>
                  <a:lnTo>
                    <a:pt x="1771929" y="232139"/>
                  </a:lnTo>
                  <a:lnTo>
                    <a:pt x="1773527" y="219376"/>
                  </a:lnTo>
                  <a:lnTo>
                    <a:pt x="1773726" y="210411"/>
                  </a:lnTo>
                  <a:lnTo>
                    <a:pt x="1772984" y="195658"/>
                  </a:lnTo>
                  <a:lnTo>
                    <a:pt x="1770817" y="182058"/>
                  </a:lnTo>
                  <a:lnTo>
                    <a:pt x="1767176" y="169600"/>
                  </a:lnTo>
                  <a:lnTo>
                    <a:pt x="1762013" y="158271"/>
                  </a:lnTo>
                  <a:lnTo>
                    <a:pt x="1755278" y="148060"/>
                  </a:lnTo>
                  <a:lnTo>
                    <a:pt x="1746925" y="138953"/>
                  </a:lnTo>
                  <a:lnTo>
                    <a:pt x="1736904" y="130939"/>
                  </a:lnTo>
                  <a:lnTo>
                    <a:pt x="1725168" y="124007"/>
                  </a:lnTo>
                  <a:lnTo>
                    <a:pt x="1711667" y="118143"/>
                  </a:lnTo>
                  <a:lnTo>
                    <a:pt x="1696354" y="113336"/>
                  </a:lnTo>
                  <a:lnTo>
                    <a:pt x="1678904" y="109025"/>
                  </a:lnTo>
                  <a:lnTo>
                    <a:pt x="1666511" y="106294"/>
                  </a:lnTo>
                  <a:lnTo>
                    <a:pt x="1654052" y="103796"/>
                  </a:lnTo>
                  <a:lnTo>
                    <a:pt x="1641537" y="101514"/>
                  </a:lnTo>
                  <a:lnTo>
                    <a:pt x="1628977" y="99429"/>
                  </a:lnTo>
                  <a:lnTo>
                    <a:pt x="1616383" y="97524"/>
                  </a:lnTo>
                  <a:lnTo>
                    <a:pt x="1603766" y="95779"/>
                  </a:lnTo>
                  <a:lnTo>
                    <a:pt x="1591135" y="94176"/>
                  </a:lnTo>
                  <a:lnTo>
                    <a:pt x="1578502" y="92699"/>
                  </a:lnTo>
                  <a:lnTo>
                    <a:pt x="1565878" y="91327"/>
                  </a:lnTo>
                  <a:lnTo>
                    <a:pt x="1551007" y="89813"/>
                  </a:lnTo>
                  <a:lnTo>
                    <a:pt x="1536125" y="88381"/>
                  </a:lnTo>
                  <a:lnTo>
                    <a:pt x="1521235" y="87020"/>
                  </a:lnTo>
                  <a:lnTo>
                    <a:pt x="1506337" y="85716"/>
                  </a:lnTo>
                  <a:lnTo>
                    <a:pt x="1491435" y="84457"/>
                  </a:lnTo>
                  <a:lnTo>
                    <a:pt x="1476528" y="83232"/>
                  </a:lnTo>
                  <a:lnTo>
                    <a:pt x="1461619" y="82028"/>
                  </a:lnTo>
                  <a:lnTo>
                    <a:pt x="1446710" y="80832"/>
                  </a:lnTo>
                  <a:lnTo>
                    <a:pt x="1431802" y="79634"/>
                  </a:lnTo>
                  <a:lnTo>
                    <a:pt x="1416897" y="78420"/>
                  </a:lnTo>
                  <a:lnTo>
                    <a:pt x="1401996" y="77178"/>
                  </a:lnTo>
                  <a:lnTo>
                    <a:pt x="1387101" y="75896"/>
                  </a:lnTo>
                  <a:lnTo>
                    <a:pt x="1372214" y="74562"/>
                  </a:lnTo>
                  <a:lnTo>
                    <a:pt x="1357336" y="73164"/>
                  </a:lnTo>
                  <a:lnTo>
                    <a:pt x="1342469" y="71689"/>
                  </a:lnTo>
                  <a:lnTo>
                    <a:pt x="1327615" y="70125"/>
                  </a:lnTo>
                  <a:lnTo>
                    <a:pt x="1312775" y="68460"/>
                  </a:lnTo>
                  <a:lnTo>
                    <a:pt x="1297951" y="66682"/>
                  </a:lnTo>
                  <a:lnTo>
                    <a:pt x="1283144" y="64778"/>
                  </a:lnTo>
                  <a:lnTo>
                    <a:pt x="1268356" y="62736"/>
                  </a:lnTo>
                  <a:lnTo>
                    <a:pt x="1255408" y="60807"/>
                  </a:lnTo>
                  <a:lnTo>
                    <a:pt x="1242481" y="58732"/>
                  </a:lnTo>
                  <a:lnTo>
                    <a:pt x="1229573" y="56524"/>
                  </a:lnTo>
                  <a:lnTo>
                    <a:pt x="1216682" y="54195"/>
                  </a:lnTo>
                  <a:lnTo>
                    <a:pt x="1203807" y="51756"/>
                  </a:lnTo>
                  <a:lnTo>
                    <a:pt x="1190945" y="49220"/>
                  </a:lnTo>
                  <a:lnTo>
                    <a:pt x="1178096" y="46597"/>
                  </a:lnTo>
                  <a:lnTo>
                    <a:pt x="1165257" y="43899"/>
                  </a:lnTo>
                  <a:lnTo>
                    <a:pt x="1152428" y="41139"/>
                  </a:lnTo>
                  <a:lnTo>
                    <a:pt x="1139605" y="38328"/>
                  </a:lnTo>
                  <a:lnTo>
                    <a:pt x="1126788" y="35477"/>
                  </a:lnTo>
                  <a:lnTo>
                    <a:pt x="1113974" y="32599"/>
                  </a:lnTo>
                  <a:lnTo>
                    <a:pt x="1101162" y="29705"/>
                  </a:lnTo>
                  <a:lnTo>
                    <a:pt x="1088351" y="26807"/>
                  </a:lnTo>
                  <a:lnTo>
                    <a:pt x="1075538" y="23916"/>
                  </a:lnTo>
                  <a:lnTo>
                    <a:pt x="1062722" y="21045"/>
                  </a:lnTo>
                  <a:lnTo>
                    <a:pt x="1049902" y="18205"/>
                  </a:lnTo>
                  <a:lnTo>
                    <a:pt x="1037074" y="15407"/>
                  </a:lnTo>
                  <a:lnTo>
                    <a:pt x="1024239" y="12664"/>
                  </a:lnTo>
                  <a:lnTo>
                    <a:pt x="1011394" y="9988"/>
                  </a:lnTo>
                  <a:lnTo>
                    <a:pt x="990531" y="6089"/>
                  </a:lnTo>
                  <a:lnTo>
                    <a:pt x="977692" y="4103"/>
                  </a:lnTo>
                  <a:lnTo>
                    <a:pt x="964885" y="2471"/>
                  </a:lnTo>
                  <a:lnTo>
                    <a:pt x="952120" y="1224"/>
                  </a:lnTo>
                  <a:lnTo>
                    <a:pt x="939409" y="390"/>
                  </a:lnTo>
                  <a:lnTo>
                    <a:pt x="926762" y="0"/>
                  </a:lnTo>
                  <a:lnTo>
                    <a:pt x="914190" y="81"/>
                  </a:lnTo>
                  <a:lnTo>
                    <a:pt x="901705" y="666"/>
                  </a:lnTo>
                  <a:lnTo>
                    <a:pt x="889317" y="1781"/>
                  </a:lnTo>
                  <a:lnTo>
                    <a:pt x="877038" y="3458"/>
                  </a:lnTo>
                  <a:lnTo>
                    <a:pt x="864877" y="5726"/>
                  </a:lnTo>
                  <a:lnTo>
                    <a:pt x="852847" y="8615"/>
                  </a:lnTo>
                  <a:lnTo>
                    <a:pt x="840958" y="12153"/>
                  </a:lnTo>
                  <a:lnTo>
                    <a:pt x="829222" y="16371"/>
                  </a:lnTo>
                  <a:lnTo>
                    <a:pt x="817648" y="21297"/>
                  </a:lnTo>
                  <a:lnTo>
                    <a:pt x="806248" y="26962"/>
                  </a:lnTo>
                  <a:lnTo>
                    <a:pt x="795034" y="33396"/>
                  </a:lnTo>
                  <a:lnTo>
                    <a:pt x="784015" y="40627"/>
                  </a:lnTo>
                  <a:lnTo>
                    <a:pt x="773203" y="48685"/>
                  </a:lnTo>
                  <a:lnTo>
                    <a:pt x="756322" y="61845"/>
                  </a:lnTo>
                  <a:lnTo>
                    <a:pt x="739278" y="74708"/>
                  </a:lnTo>
                  <a:lnTo>
                    <a:pt x="722073" y="87279"/>
                  </a:lnTo>
                  <a:lnTo>
                    <a:pt x="704711" y="99563"/>
                  </a:lnTo>
                  <a:lnTo>
                    <a:pt x="687194" y="111565"/>
                  </a:lnTo>
                  <a:lnTo>
                    <a:pt x="669526" y="123290"/>
                  </a:lnTo>
                  <a:lnTo>
                    <a:pt x="651709" y="134743"/>
                  </a:lnTo>
                  <a:lnTo>
                    <a:pt x="633746" y="145927"/>
                  </a:lnTo>
                  <a:lnTo>
                    <a:pt x="615641" y="156850"/>
                  </a:lnTo>
                  <a:lnTo>
                    <a:pt x="597395" y="167514"/>
                  </a:lnTo>
                  <a:lnTo>
                    <a:pt x="579012" y="177925"/>
                  </a:lnTo>
                  <a:lnTo>
                    <a:pt x="560495" y="188089"/>
                  </a:lnTo>
                  <a:lnTo>
                    <a:pt x="541847" y="198008"/>
                  </a:lnTo>
                  <a:lnTo>
                    <a:pt x="523070" y="207690"/>
                  </a:lnTo>
                  <a:lnTo>
                    <a:pt x="504167" y="217138"/>
                  </a:lnTo>
                  <a:lnTo>
                    <a:pt x="485142" y="226357"/>
                  </a:lnTo>
                  <a:lnTo>
                    <a:pt x="465997" y="235352"/>
                  </a:lnTo>
                  <a:lnTo>
                    <a:pt x="446735" y="244129"/>
                  </a:lnTo>
                  <a:lnTo>
                    <a:pt x="427360" y="252691"/>
                  </a:lnTo>
                  <a:lnTo>
                    <a:pt x="407873" y="261044"/>
                  </a:lnTo>
                  <a:lnTo>
                    <a:pt x="387889" y="269423"/>
                  </a:lnTo>
                  <a:lnTo>
                    <a:pt x="367860" y="277705"/>
                  </a:lnTo>
                  <a:lnTo>
                    <a:pt x="347788" y="285898"/>
                  </a:lnTo>
                  <a:lnTo>
                    <a:pt x="327672" y="294012"/>
                  </a:lnTo>
                  <a:lnTo>
                    <a:pt x="307512" y="302054"/>
                  </a:lnTo>
                  <a:lnTo>
                    <a:pt x="287308" y="310035"/>
                  </a:lnTo>
                  <a:lnTo>
                    <a:pt x="267062" y="317962"/>
                  </a:lnTo>
                  <a:lnTo>
                    <a:pt x="246772" y="325844"/>
                  </a:lnTo>
                  <a:lnTo>
                    <a:pt x="226439" y="333691"/>
                  </a:lnTo>
                  <a:lnTo>
                    <a:pt x="206064" y="341511"/>
                  </a:lnTo>
                  <a:lnTo>
                    <a:pt x="185646" y="349312"/>
                  </a:lnTo>
                  <a:lnTo>
                    <a:pt x="165186" y="357105"/>
                  </a:lnTo>
                  <a:lnTo>
                    <a:pt x="144683" y="364897"/>
                  </a:lnTo>
                  <a:lnTo>
                    <a:pt x="124139" y="372697"/>
                  </a:lnTo>
                  <a:lnTo>
                    <a:pt x="103552" y="380514"/>
                  </a:lnTo>
                  <a:lnTo>
                    <a:pt x="82924" y="388357"/>
                  </a:lnTo>
                  <a:lnTo>
                    <a:pt x="62255" y="396235"/>
                  </a:lnTo>
                  <a:lnTo>
                    <a:pt x="41544" y="404157"/>
                  </a:lnTo>
                  <a:lnTo>
                    <a:pt x="20792" y="41213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21" name="object 97"/>
            <p:cNvSpPr/>
            <p:nvPr/>
          </p:nvSpPr>
          <p:spPr>
            <a:xfrm>
              <a:off x="6344242" y="5963011"/>
              <a:ext cx="363721" cy="90897"/>
            </a:xfrm>
            <a:custGeom>
              <a:avLst/>
              <a:gdLst/>
              <a:ahLst/>
              <a:cxnLst/>
              <a:rect l="l" t="t" r="r" b="b"/>
              <a:pathLst>
                <a:path w="363721" h="90897">
                  <a:moveTo>
                    <a:pt x="61253" y="439"/>
                  </a:moveTo>
                  <a:lnTo>
                    <a:pt x="48571" y="860"/>
                  </a:lnTo>
                  <a:lnTo>
                    <a:pt x="27905" y="4802"/>
                  </a:lnTo>
                  <a:lnTo>
                    <a:pt x="15756" y="11533"/>
                  </a:lnTo>
                  <a:lnTo>
                    <a:pt x="6943" y="21028"/>
                  </a:lnTo>
                  <a:lnTo>
                    <a:pt x="1635" y="32875"/>
                  </a:lnTo>
                  <a:lnTo>
                    <a:pt x="0" y="46660"/>
                  </a:lnTo>
                  <a:lnTo>
                    <a:pt x="31" y="47819"/>
                  </a:lnTo>
                  <a:lnTo>
                    <a:pt x="2434" y="61481"/>
                  </a:lnTo>
                  <a:lnTo>
                    <a:pt x="8485" y="73032"/>
                  </a:lnTo>
                  <a:lnTo>
                    <a:pt x="18102" y="81977"/>
                  </a:lnTo>
                  <a:lnTo>
                    <a:pt x="31203" y="87824"/>
                  </a:lnTo>
                  <a:lnTo>
                    <a:pt x="47706" y="90078"/>
                  </a:lnTo>
                  <a:lnTo>
                    <a:pt x="61259" y="90282"/>
                  </a:lnTo>
                  <a:lnTo>
                    <a:pt x="74812" y="90457"/>
                  </a:lnTo>
                  <a:lnTo>
                    <a:pt x="88365" y="90606"/>
                  </a:lnTo>
                  <a:lnTo>
                    <a:pt x="101919" y="90728"/>
                  </a:lnTo>
                  <a:lnTo>
                    <a:pt x="129028" y="90897"/>
                  </a:lnTo>
                  <a:lnTo>
                    <a:pt x="237469" y="90707"/>
                  </a:lnTo>
                  <a:lnTo>
                    <a:pt x="251025" y="90600"/>
                  </a:lnTo>
                  <a:lnTo>
                    <a:pt x="264580" y="90479"/>
                  </a:lnTo>
                  <a:lnTo>
                    <a:pt x="278135" y="90343"/>
                  </a:lnTo>
                  <a:lnTo>
                    <a:pt x="291689" y="90193"/>
                  </a:lnTo>
                  <a:lnTo>
                    <a:pt x="305244" y="90031"/>
                  </a:lnTo>
                  <a:lnTo>
                    <a:pt x="318798" y="89857"/>
                  </a:lnTo>
                  <a:lnTo>
                    <a:pt x="343167" y="83145"/>
                  </a:lnTo>
                  <a:lnTo>
                    <a:pt x="352486" y="75295"/>
                  </a:lnTo>
                  <a:lnTo>
                    <a:pt x="361087" y="57593"/>
                  </a:lnTo>
                  <a:lnTo>
                    <a:pt x="363721" y="44928"/>
                  </a:lnTo>
                  <a:lnTo>
                    <a:pt x="363236" y="33019"/>
                  </a:lnTo>
                  <a:lnTo>
                    <a:pt x="352527" y="13294"/>
                  </a:lnTo>
                  <a:lnTo>
                    <a:pt x="341626" y="6039"/>
                  </a:lnTo>
                  <a:lnTo>
                    <a:pt x="328554" y="1908"/>
                  </a:lnTo>
                  <a:lnTo>
                    <a:pt x="314243" y="450"/>
                  </a:lnTo>
                  <a:lnTo>
                    <a:pt x="298465" y="213"/>
                  </a:lnTo>
                  <a:lnTo>
                    <a:pt x="285768" y="97"/>
                  </a:lnTo>
                  <a:lnTo>
                    <a:pt x="184166" y="217"/>
                  </a:lnTo>
                  <a:lnTo>
                    <a:pt x="184166" y="405"/>
                  </a:lnTo>
                  <a:lnTo>
                    <a:pt x="150134" y="226"/>
                  </a:lnTo>
                  <a:lnTo>
                    <a:pt x="124729" y="17"/>
                  </a:lnTo>
                  <a:lnTo>
                    <a:pt x="86633" y="0"/>
                  </a:lnTo>
                  <a:lnTo>
                    <a:pt x="73940" y="160"/>
                  </a:lnTo>
                  <a:lnTo>
                    <a:pt x="61253" y="43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object 98"/>
            <p:cNvSpPr/>
            <p:nvPr/>
          </p:nvSpPr>
          <p:spPr>
            <a:xfrm>
              <a:off x="6346836" y="6073318"/>
              <a:ext cx="360911" cy="90184"/>
            </a:xfrm>
            <a:custGeom>
              <a:avLst/>
              <a:gdLst/>
              <a:ahLst/>
              <a:cxnLst/>
              <a:rect l="l" t="t" r="r" b="b"/>
              <a:pathLst>
                <a:path w="360911" h="90184">
                  <a:moveTo>
                    <a:pt x="590" y="45286"/>
                  </a:moveTo>
                  <a:lnTo>
                    <a:pt x="0" y="57706"/>
                  </a:lnTo>
                  <a:lnTo>
                    <a:pt x="10" y="57840"/>
                  </a:lnTo>
                  <a:lnTo>
                    <a:pt x="4031" y="71223"/>
                  </a:lnTo>
                  <a:lnTo>
                    <a:pt x="12882" y="81202"/>
                  </a:lnTo>
                  <a:lnTo>
                    <a:pt x="25196" y="87465"/>
                  </a:lnTo>
                  <a:lnTo>
                    <a:pt x="39606" y="89699"/>
                  </a:lnTo>
                  <a:lnTo>
                    <a:pt x="67815" y="89900"/>
                  </a:lnTo>
                  <a:lnTo>
                    <a:pt x="96025" y="90052"/>
                  </a:lnTo>
                  <a:lnTo>
                    <a:pt x="138342" y="90184"/>
                  </a:lnTo>
                  <a:lnTo>
                    <a:pt x="237086" y="90023"/>
                  </a:lnTo>
                  <a:lnTo>
                    <a:pt x="265299" y="89852"/>
                  </a:lnTo>
                  <a:lnTo>
                    <a:pt x="279405" y="89744"/>
                  </a:lnTo>
                  <a:lnTo>
                    <a:pt x="293512" y="89622"/>
                  </a:lnTo>
                  <a:lnTo>
                    <a:pt x="307618" y="89485"/>
                  </a:lnTo>
                  <a:lnTo>
                    <a:pt x="321724" y="89333"/>
                  </a:lnTo>
                  <a:lnTo>
                    <a:pt x="340753" y="83637"/>
                  </a:lnTo>
                  <a:lnTo>
                    <a:pt x="349938" y="75337"/>
                  </a:lnTo>
                  <a:lnTo>
                    <a:pt x="358140" y="57179"/>
                  </a:lnTo>
                  <a:lnTo>
                    <a:pt x="360911" y="44717"/>
                  </a:lnTo>
                  <a:lnTo>
                    <a:pt x="360576" y="32938"/>
                  </a:lnTo>
                  <a:lnTo>
                    <a:pt x="351819" y="15186"/>
                  </a:lnTo>
                  <a:lnTo>
                    <a:pt x="341437" y="7205"/>
                  </a:lnTo>
                  <a:lnTo>
                    <a:pt x="328604" y="2512"/>
                  </a:lnTo>
                  <a:lnTo>
                    <a:pt x="314255" y="845"/>
                  </a:lnTo>
                  <a:lnTo>
                    <a:pt x="292970" y="582"/>
                  </a:lnTo>
                  <a:lnTo>
                    <a:pt x="267572" y="455"/>
                  </a:lnTo>
                  <a:lnTo>
                    <a:pt x="204069" y="581"/>
                  </a:lnTo>
                  <a:lnTo>
                    <a:pt x="178670" y="624"/>
                  </a:lnTo>
                  <a:lnTo>
                    <a:pt x="178670" y="258"/>
                  </a:lnTo>
                  <a:lnTo>
                    <a:pt x="145806" y="129"/>
                  </a:lnTo>
                  <a:lnTo>
                    <a:pt x="120404" y="0"/>
                  </a:lnTo>
                  <a:lnTo>
                    <a:pt x="95005" y="26"/>
                  </a:lnTo>
                  <a:lnTo>
                    <a:pt x="82309" y="150"/>
                  </a:lnTo>
                  <a:lnTo>
                    <a:pt x="69616" y="376"/>
                  </a:lnTo>
                  <a:lnTo>
                    <a:pt x="56926" y="724"/>
                  </a:lnTo>
                  <a:lnTo>
                    <a:pt x="52319" y="910"/>
                  </a:lnTo>
                  <a:lnTo>
                    <a:pt x="38500" y="2193"/>
                  </a:lnTo>
                  <a:lnTo>
                    <a:pt x="25506" y="5396"/>
                  </a:lnTo>
                  <a:lnTo>
                    <a:pt x="15758" y="11550"/>
                  </a:lnTo>
                  <a:lnTo>
                    <a:pt x="9278" y="20491"/>
                  </a:lnTo>
                  <a:lnTo>
                    <a:pt x="3821" y="32447"/>
                  </a:lnTo>
                  <a:lnTo>
                    <a:pt x="590" y="4528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3" name="object 99"/>
            <p:cNvSpPr/>
            <p:nvPr/>
          </p:nvSpPr>
          <p:spPr>
            <a:xfrm>
              <a:off x="5944601" y="6023658"/>
              <a:ext cx="360911" cy="90184"/>
            </a:xfrm>
            <a:custGeom>
              <a:avLst/>
              <a:gdLst/>
              <a:ahLst/>
              <a:cxnLst/>
              <a:rect l="l" t="t" r="r" b="b"/>
              <a:pathLst>
                <a:path w="360911" h="90184">
                  <a:moveTo>
                    <a:pt x="590" y="45286"/>
                  </a:moveTo>
                  <a:lnTo>
                    <a:pt x="0" y="57706"/>
                  </a:lnTo>
                  <a:lnTo>
                    <a:pt x="10" y="57840"/>
                  </a:lnTo>
                  <a:lnTo>
                    <a:pt x="4031" y="71223"/>
                  </a:lnTo>
                  <a:lnTo>
                    <a:pt x="12882" y="81202"/>
                  </a:lnTo>
                  <a:lnTo>
                    <a:pt x="25196" y="87465"/>
                  </a:lnTo>
                  <a:lnTo>
                    <a:pt x="39606" y="89699"/>
                  </a:lnTo>
                  <a:lnTo>
                    <a:pt x="67815" y="89900"/>
                  </a:lnTo>
                  <a:lnTo>
                    <a:pt x="96025" y="90052"/>
                  </a:lnTo>
                  <a:lnTo>
                    <a:pt x="138342" y="90184"/>
                  </a:lnTo>
                  <a:lnTo>
                    <a:pt x="237086" y="90023"/>
                  </a:lnTo>
                  <a:lnTo>
                    <a:pt x="265299" y="89852"/>
                  </a:lnTo>
                  <a:lnTo>
                    <a:pt x="279405" y="89744"/>
                  </a:lnTo>
                  <a:lnTo>
                    <a:pt x="293512" y="89622"/>
                  </a:lnTo>
                  <a:lnTo>
                    <a:pt x="307618" y="89485"/>
                  </a:lnTo>
                  <a:lnTo>
                    <a:pt x="321724" y="89333"/>
                  </a:lnTo>
                  <a:lnTo>
                    <a:pt x="340753" y="83637"/>
                  </a:lnTo>
                  <a:lnTo>
                    <a:pt x="349938" y="75337"/>
                  </a:lnTo>
                  <a:lnTo>
                    <a:pt x="358140" y="57179"/>
                  </a:lnTo>
                  <a:lnTo>
                    <a:pt x="360911" y="44717"/>
                  </a:lnTo>
                  <a:lnTo>
                    <a:pt x="360576" y="32938"/>
                  </a:lnTo>
                  <a:lnTo>
                    <a:pt x="351819" y="15186"/>
                  </a:lnTo>
                  <a:lnTo>
                    <a:pt x="341437" y="7205"/>
                  </a:lnTo>
                  <a:lnTo>
                    <a:pt x="328604" y="2512"/>
                  </a:lnTo>
                  <a:lnTo>
                    <a:pt x="314255" y="845"/>
                  </a:lnTo>
                  <a:lnTo>
                    <a:pt x="292970" y="582"/>
                  </a:lnTo>
                  <a:lnTo>
                    <a:pt x="267572" y="455"/>
                  </a:lnTo>
                  <a:lnTo>
                    <a:pt x="204069" y="581"/>
                  </a:lnTo>
                  <a:lnTo>
                    <a:pt x="178670" y="624"/>
                  </a:lnTo>
                  <a:lnTo>
                    <a:pt x="178670" y="258"/>
                  </a:lnTo>
                  <a:lnTo>
                    <a:pt x="145806" y="129"/>
                  </a:lnTo>
                  <a:lnTo>
                    <a:pt x="120404" y="0"/>
                  </a:lnTo>
                  <a:lnTo>
                    <a:pt x="95005" y="26"/>
                  </a:lnTo>
                  <a:lnTo>
                    <a:pt x="82309" y="150"/>
                  </a:lnTo>
                  <a:lnTo>
                    <a:pt x="69616" y="376"/>
                  </a:lnTo>
                  <a:lnTo>
                    <a:pt x="56926" y="724"/>
                  </a:lnTo>
                  <a:lnTo>
                    <a:pt x="52319" y="910"/>
                  </a:lnTo>
                  <a:lnTo>
                    <a:pt x="38500" y="2193"/>
                  </a:lnTo>
                  <a:lnTo>
                    <a:pt x="25506" y="5396"/>
                  </a:lnTo>
                  <a:lnTo>
                    <a:pt x="15758" y="11550"/>
                  </a:lnTo>
                  <a:lnTo>
                    <a:pt x="9278" y="20491"/>
                  </a:lnTo>
                  <a:lnTo>
                    <a:pt x="3821" y="32447"/>
                  </a:lnTo>
                  <a:lnTo>
                    <a:pt x="590" y="4528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4" name="object 100"/>
            <p:cNvSpPr/>
            <p:nvPr/>
          </p:nvSpPr>
          <p:spPr>
            <a:xfrm>
              <a:off x="6344461" y="6178145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4"/>
                  </a:lnTo>
                  <a:lnTo>
                    <a:pt x="10696" y="75262"/>
                  </a:lnTo>
                  <a:lnTo>
                    <a:pt x="20969" y="83293"/>
                  </a:lnTo>
                  <a:lnTo>
                    <a:pt x="34422" y="88506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5" name="object 101"/>
            <p:cNvSpPr/>
            <p:nvPr/>
          </p:nvSpPr>
          <p:spPr>
            <a:xfrm>
              <a:off x="5942225" y="6128485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6" name="object 102"/>
            <p:cNvSpPr/>
            <p:nvPr/>
          </p:nvSpPr>
          <p:spPr>
            <a:xfrm>
              <a:off x="6344461" y="6285743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27" name="object 103"/>
            <p:cNvSpPr/>
            <p:nvPr/>
          </p:nvSpPr>
          <p:spPr>
            <a:xfrm>
              <a:off x="5942225" y="6236083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28" name="object 104"/>
            <p:cNvSpPr/>
            <p:nvPr/>
          </p:nvSpPr>
          <p:spPr>
            <a:xfrm>
              <a:off x="6344244" y="5820644"/>
              <a:ext cx="363702" cy="93903"/>
            </a:xfrm>
            <a:custGeom>
              <a:avLst/>
              <a:gdLst/>
              <a:ahLst/>
              <a:cxnLst/>
              <a:rect l="l" t="t" r="r" b="b"/>
              <a:pathLst>
                <a:path w="363702" h="93903">
                  <a:moveTo>
                    <a:pt x="87436" y="6"/>
                  </a:moveTo>
                  <a:lnTo>
                    <a:pt x="62055" y="0"/>
                  </a:lnTo>
                  <a:lnTo>
                    <a:pt x="49369" y="196"/>
                  </a:lnTo>
                  <a:lnTo>
                    <a:pt x="29184" y="3587"/>
                  </a:lnTo>
                  <a:lnTo>
                    <a:pt x="16685" y="10063"/>
                  </a:lnTo>
                  <a:lnTo>
                    <a:pt x="7535" y="19430"/>
                  </a:lnTo>
                  <a:lnTo>
                    <a:pt x="1913" y="31265"/>
                  </a:lnTo>
                  <a:lnTo>
                    <a:pt x="0" y="45143"/>
                  </a:lnTo>
                  <a:lnTo>
                    <a:pt x="11" y="46306"/>
                  </a:lnTo>
                  <a:lnTo>
                    <a:pt x="2177" y="60006"/>
                  </a:lnTo>
                  <a:lnTo>
                    <a:pt x="8025" y="71659"/>
                  </a:lnTo>
                  <a:lnTo>
                    <a:pt x="17484" y="80771"/>
                  </a:lnTo>
                  <a:lnTo>
                    <a:pt x="30481" y="86847"/>
                  </a:lnTo>
                  <a:lnTo>
                    <a:pt x="46942" y="89393"/>
                  </a:lnTo>
                  <a:lnTo>
                    <a:pt x="60488" y="89832"/>
                  </a:lnTo>
                  <a:lnTo>
                    <a:pt x="74036" y="90244"/>
                  </a:lnTo>
                  <a:lnTo>
                    <a:pt x="87584" y="90628"/>
                  </a:lnTo>
                  <a:lnTo>
                    <a:pt x="101134" y="90986"/>
                  </a:lnTo>
                  <a:lnTo>
                    <a:pt x="114685" y="91319"/>
                  </a:lnTo>
                  <a:lnTo>
                    <a:pt x="128237" y="91628"/>
                  </a:lnTo>
                  <a:lnTo>
                    <a:pt x="141789" y="91913"/>
                  </a:lnTo>
                  <a:lnTo>
                    <a:pt x="155342" y="92176"/>
                  </a:lnTo>
                  <a:lnTo>
                    <a:pt x="168896" y="92417"/>
                  </a:lnTo>
                  <a:lnTo>
                    <a:pt x="182450" y="92637"/>
                  </a:lnTo>
                  <a:lnTo>
                    <a:pt x="196005" y="92837"/>
                  </a:lnTo>
                  <a:lnTo>
                    <a:pt x="209560" y="93019"/>
                  </a:lnTo>
                  <a:lnTo>
                    <a:pt x="223115" y="93183"/>
                  </a:lnTo>
                  <a:lnTo>
                    <a:pt x="236670" y="93329"/>
                  </a:lnTo>
                  <a:lnTo>
                    <a:pt x="250226" y="93460"/>
                  </a:lnTo>
                  <a:lnTo>
                    <a:pt x="263781" y="93575"/>
                  </a:lnTo>
                  <a:lnTo>
                    <a:pt x="290891" y="93764"/>
                  </a:lnTo>
                  <a:lnTo>
                    <a:pt x="318000" y="93903"/>
                  </a:lnTo>
                  <a:lnTo>
                    <a:pt x="329606" y="92447"/>
                  </a:lnTo>
                  <a:lnTo>
                    <a:pt x="342493" y="87607"/>
                  </a:lnTo>
                  <a:lnTo>
                    <a:pt x="351943" y="79929"/>
                  </a:lnTo>
                  <a:lnTo>
                    <a:pt x="360836" y="62421"/>
                  </a:lnTo>
                  <a:lnTo>
                    <a:pt x="363702" y="49782"/>
                  </a:lnTo>
                  <a:lnTo>
                    <a:pt x="363424" y="37841"/>
                  </a:lnTo>
                  <a:lnTo>
                    <a:pt x="353061" y="17940"/>
                  </a:lnTo>
                  <a:lnTo>
                    <a:pt x="342289" y="10498"/>
                  </a:lnTo>
                  <a:lnTo>
                    <a:pt x="329291" y="6139"/>
                  </a:lnTo>
                  <a:lnTo>
                    <a:pt x="315008" y="4429"/>
                  </a:lnTo>
                  <a:lnTo>
                    <a:pt x="299242" y="3918"/>
                  </a:lnTo>
                  <a:lnTo>
                    <a:pt x="286549" y="3580"/>
                  </a:lnTo>
                  <a:lnTo>
                    <a:pt x="273854" y="3297"/>
                  </a:lnTo>
                  <a:lnTo>
                    <a:pt x="261157" y="3057"/>
                  </a:lnTo>
                  <a:lnTo>
                    <a:pt x="248458" y="2850"/>
                  </a:lnTo>
                  <a:lnTo>
                    <a:pt x="235758" y="2665"/>
                  </a:lnTo>
                  <a:lnTo>
                    <a:pt x="223057" y="2490"/>
                  </a:lnTo>
                  <a:lnTo>
                    <a:pt x="210356" y="2316"/>
                  </a:lnTo>
                  <a:lnTo>
                    <a:pt x="197654" y="2131"/>
                  </a:lnTo>
                  <a:lnTo>
                    <a:pt x="184953" y="1925"/>
                  </a:lnTo>
                  <a:lnTo>
                    <a:pt x="184953" y="2113"/>
                  </a:lnTo>
                  <a:lnTo>
                    <a:pt x="176315" y="1948"/>
                  </a:lnTo>
                  <a:lnTo>
                    <a:pt x="163617" y="1661"/>
                  </a:lnTo>
                  <a:lnTo>
                    <a:pt x="150919" y="1341"/>
                  </a:lnTo>
                  <a:lnTo>
                    <a:pt x="138220" y="1010"/>
                  </a:lnTo>
                  <a:lnTo>
                    <a:pt x="125523" y="689"/>
                  </a:lnTo>
                  <a:lnTo>
                    <a:pt x="112825" y="401"/>
                  </a:lnTo>
                  <a:lnTo>
                    <a:pt x="100130" y="166"/>
                  </a:lnTo>
                  <a:lnTo>
                    <a:pt x="87436" y="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29" name="object 105"/>
            <p:cNvSpPr/>
            <p:nvPr/>
          </p:nvSpPr>
          <p:spPr>
            <a:xfrm>
              <a:off x="6344390" y="5604858"/>
              <a:ext cx="363451" cy="98870"/>
            </a:xfrm>
            <a:custGeom>
              <a:avLst/>
              <a:gdLst/>
              <a:ahLst/>
              <a:cxnLst/>
              <a:rect l="l" t="t" r="r" b="b"/>
              <a:pathLst>
                <a:path w="363451" h="98870">
                  <a:moveTo>
                    <a:pt x="0" y="57148"/>
                  </a:moveTo>
                  <a:lnTo>
                    <a:pt x="3171" y="72445"/>
                  </a:lnTo>
                  <a:lnTo>
                    <a:pt x="9687" y="83548"/>
                  </a:lnTo>
                  <a:lnTo>
                    <a:pt x="19592" y="91969"/>
                  </a:lnTo>
                  <a:lnTo>
                    <a:pt x="32792" y="97235"/>
                  </a:lnTo>
                  <a:lnTo>
                    <a:pt x="49191" y="98870"/>
                  </a:lnTo>
                  <a:lnTo>
                    <a:pt x="62743" y="98600"/>
                  </a:lnTo>
                  <a:lnTo>
                    <a:pt x="76295" y="98302"/>
                  </a:lnTo>
                  <a:lnTo>
                    <a:pt x="89846" y="97976"/>
                  </a:lnTo>
                  <a:lnTo>
                    <a:pt x="103397" y="97625"/>
                  </a:lnTo>
                  <a:lnTo>
                    <a:pt x="116946" y="97248"/>
                  </a:lnTo>
                  <a:lnTo>
                    <a:pt x="130496" y="96847"/>
                  </a:lnTo>
                  <a:lnTo>
                    <a:pt x="144045" y="96422"/>
                  </a:lnTo>
                  <a:lnTo>
                    <a:pt x="157593" y="95975"/>
                  </a:lnTo>
                  <a:lnTo>
                    <a:pt x="171140" y="95506"/>
                  </a:lnTo>
                  <a:lnTo>
                    <a:pt x="184687" y="95017"/>
                  </a:lnTo>
                  <a:lnTo>
                    <a:pt x="198233" y="94508"/>
                  </a:lnTo>
                  <a:lnTo>
                    <a:pt x="211779" y="93979"/>
                  </a:lnTo>
                  <a:lnTo>
                    <a:pt x="225324" y="93433"/>
                  </a:lnTo>
                  <a:lnTo>
                    <a:pt x="238868" y="92870"/>
                  </a:lnTo>
                  <a:lnTo>
                    <a:pt x="252411" y="92291"/>
                  </a:lnTo>
                  <a:lnTo>
                    <a:pt x="265954" y="91697"/>
                  </a:lnTo>
                  <a:lnTo>
                    <a:pt x="279496" y="91088"/>
                  </a:lnTo>
                  <a:lnTo>
                    <a:pt x="293037" y="90466"/>
                  </a:lnTo>
                  <a:lnTo>
                    <a:pt x="306577" y="89831"/>
                  </a:lnTo>
                  <a:lnTo>
                    <a:pt x="320117" y="89185"/>
                  </a:lnTo>
                  <a:lnTo>
                    <a:pt x="344235" y="81630"/>
                  </a:lnTo>
                  <a:lnTo>
                    <a:pt x="353273" y="73460"/>
                  </a:lnTo>
                  <a:lnTo>
                    <a:pt x="361279" y="55391"/>
                  </a:lnTo>
                  <a:lnTo>
                    <a:pt x="363451" y="42679"/>
                  </a:lnTo>
                  <a:lnTo>
                    <a:pt x="362549" y="30829"/>
                  </a:lnTo>
                  <a:lnTo>
                    <a:pt x="350955" y="11320"/>
                  </a:lnTo>
                  <a:lnTo>
                    <a:pt x="339840" y="4554"/>
                  </a:lnTo>
                  <a:lnTo>
                    <a:pt x="326706" y="938"/>
                  </a:lnTo>
                  <a:lnTo>
                    <a:pt x="312448" y="0"/>
                  </a:lnTo>
                  <a:lnTo>
                    <a:pt x="309367" y="51"/>
                  </a:lnTo>
                  <a:lnTo>
                    <a:pt x="296671" y="311"/>
                  </a:lnTo>
                  <a:lnTo>
                    <a:pt x="283977" y="637"/>
                  </a:lnTo>
                  <a:lnTo>
                    <a:pt x="271283" y="1017"/>
                  </a:lnTo>
                  <a:lnTo>
                    <a:pt x="258591" y="1441"/>
                  </a:lnTo>
                  <a:lnTo>
                    <a:pt x="245899" y="1899"/>
                  </a:lnTo>
                  <a:lnTo>
                    <a:pt x="233207" y="2378"/>
                  </a:lnTo>
                  <a:lnTo>
                    <a:pt x="220516" y="2869"/>
                  </a:lnTo>
                  <a:lnTo>
                    <a:pt x="207824" y="3360"/>
                  </a:lnTo>
                  <a:lnTo>
                    <a:pt x="195131" y="3840"/>
                  </a:lnTo>
                  <a:lnTo>
                    <a:pt x="182438" y="4299"/>
                  </a:lnTo>
                  <a:lnTo>
                    <a:pt x="182449" y="4488"/>
                  </a:lnTo>
                  <a:lnTo>
                    <a:pt x="173856" y="4774"/>
                  </a:lnTo>
                  <a:lnTo>
                    <a:pt x="161157" y="5153"/>
                  </a:lnTo>
                  <a:lnTo>
                    <a:pt x="148455" y="5498"/>
                  </a:lnTo>
                  <a:lnTo>
                    <a:pt x="135754" y="5832"/>
                  </a:lnTo>
                  <a:lnTo>
                    <a:pt x="123053" y="6176"/>
                  </a:lnTo>
                  <a:lnTo>
                    <a:pt x="110354" y="6552"/>
                  </a:lnTo>
                  <a:lnTo>
                    <a:pt x="97660" y="6982"/>
                  </a:lnTo>
                  <a:lnTo>
                    <a:pt x="84971" y="7487"/>
                  </a:lnTo>
                  <a:lnTo>
                    <a:pt x="72289" y="8090"/>
                  </a:lnTo>
                  <a:lnTo>
                    <a:pt x="59616" y="8811"/>
                  </a:lnTo>
                  <a:lnTo>
                    <a:pt x="46953" y="9674"/>
                  </a:lnTo>
                  <a:lnTo>
                    <a:pt x="40058" y="10493"/>
                  </a:lnTo>
                  <a:lnTo>
                    <a:pt x="25421" y="14773"/>
                  </a:lnTo>
                  <a:lnTo>
                    <a:pt x="13951" y="21975"/>
                  </a:lnTo>
                  <a:lnTo>
                    <a:pt x="5793" y="31703"/>
                  </a:lnTo>
                  <a:lnTo>
                    <a:pt x="1094" y="43559"/>
                  </a:lnTo>
                  <a:lnTo>
                    <a:pt x="0" y="571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30" name="object 106"/>
            <p:cNvSpPr/>
            <p:nvPr/>
          </p:nvSpPr>
          <p:spPr>
            <a:xfrm>
              <a:off x="6344392" y="5406275"/>
              <a:ext cx="363489" cy="103026"/>
            </a:xfrm>
            <a:custGeom>
              <a:avLst/>
              <a:gdLst/>
              <a:ahLst/>
              <a:cxnLst/>
              <a:rect l="l" t="t" r="r" b="b"/>
              <a:pathLst>
                <a:path w="363489" h="103026">
                  <a:moveTo>
                    <a:pt x="140103" y="94888"/>
                  </a:moveTo>
                  <a:lnTo>
                    <a:pt x="153639" y="95624"/>
                  </a:lnTo>
                  <a:lnTo>
                    <a:pt x="167176" y="96339"/>
                  </a:lnTo>
                  <a:lnTo>
                    <a:pt x="180714" y="97032"/>
                  </a:lnTo>
                  <a:lnTo>
                    <a:pt x="194253" y="97706"/>
                  </a:lnTo>
                  <a:lnTo>
                    <a:pt x="207793" y="98361"/>
                  </a:lnTo>
                  <a:lnTo>
                    <a:pt x="221334" y="98998"/>
                  </a:lnTo>
                  <a:lnTo>
                    <a:pt x="234876" y="99617"/>
                  </a:lnTo>
                  <a:lnTo>
                    <a:pt x="248419" y="100221"/>
                  </a:lnTo>
                  <a:lnTo>
                    <a:pt x="261962" y="100809"/>
                  </a:lnTo>
                  <a:lnTo>
                    <a:pt x="275505" y="101383"/>
                  </a:lnTo>
                  <a:lnTo>
                    <a:pt x="289049" y="101943"/>
                  </a:lnTo>
                  <a:lnTo>
                    <a:pt x="302593" y="102490"/>
                  </a:lnTo>
                  <a:lnTo>
                    <a:pt x="316137" y="103026"/>
                  </a:lnTo>
                  <a:lnTo>
                    <a:pt x="327998" y="101934"/>
                  </a:lnTo>
                  <a:lnTo>
                    <a:pt x="340929" y="97543"/>
                  </a:lnTo>
                  <a:lnTo>
                    <a:pt x="350545" y="90249"/>
                  </a:lnTo>
                  <a:lnTo>
                    <a:pt x="360005" y="73163"/>
                  </a:lnTo>
                  <a:lnTo>
                    <a:pt x="363341" y="60579"/>
                  </a:lnTo>
                  <a:lnTo>
                    <a:pt x="363489" y="48582"/>
                  </a:lnTo>
                  <a:lnTo>
                    <a:pt x="361050" y="39557"/>
                  </a:lnTo>
                  <a:lnTo>
                    <a:pt x="353827" y="28333"/>
                  </a:lnTo>
                  <a:lnTo>
                    <a:pt x="343321" y="20518"/>
                  </a:lnTo>
                  <a:lnTo>
                    <a:pt x="330484" y="15711"/>
                  </a:lnTo>
                  <a:lnTo>
                    <a:pt x="316270" y="13508"/>
                  </a:lnTo>
                  <a:lnTo>
                    <a:pt x="300529" y="12445"/>
                  </a:lnTo>
                  <a:lnTo>
                    <a:pt x="287855" y="11663"/>
                  </a:lnTo>
                  <a:lnTo>
                    <a:pt x="275177" y="10937"/>
                  </a:lnTo>
                  <a:lnTo>
                    <a:pt x="262496" y="10254"/>
                  </a:lnTo>
                  <a:lnTo>
                    <a:pt x="249812" y="9603"/>
                  </a:lnTo>
                  <a:lnTo>
                    <a:pt x="237127" y="8975"/>
                  </a:lnTo>
                  <a:lnTo>
                    <a:pt x="224440" y="8357"/>
                  </a:lnTo>
                  <a:lnTo>
                    <a:pt x="211753" y="7740"/>
                  </a:lnTo>
                  <a:lnTo>
                    <a:pt x="199066" y="7111"/>
                  </a:lnTo>
                  <a:lnTo>
                    <a:pt x="186381" y="6460"/>
                  </a:lnTo>
                  <a:lnTo>
                    <a:pt x="186370" y="6649"/>
                  </a:lnTo>
                  <a:lnTo>
                    <a:pt x="177789" y="6185"/>
                  </a:lnTo>
                  <a:lnTo>
                    <a:pt x="165107" y="5455"/>
                  </a:lnTo>
                  <a:lnTo>
                    <a:pt x="152425" y="4692"/>
                  </a:lnTo>
                  <a:lnTo>
                    <a:pt x="139743" y="3918"/>
                  </a:lnTo>
                  <a:lnTo>
                    <a:pt x="127060" y="3153"/>
                  </a:lnTo>
                  <a:lnTo>
                    <a:pt x="114377" y="2420"/>
                  </a:lnTo>
                  <a:lnTo>
                    <a:pt x="101693" y="1741"/>
                  </a:lnTo>
                  <a:lnTo>
                    <a:pt x="89007" y="1138"/>
                  </a:lnTo>
                  <a:lnTo>
                    <a:pt x="76320" y="632"/>
                  </a:lnTo>
                  <a:lnTo>
                    <a:pt x="63631" y="245"/>
                  </a:lnTo>
                  <a:lnTo>
                    <a:pt x="50940" y="0"/>
                  </a:lnTo>
                  <a:lnTo>
                    <a:pt x="45727" y="103"/>
                  </a:lnTo>
                  <a:lnTo>
                    <a:pt x="30193" y="2828"/>
                  </a:lnTo>
                  <a:lnTo>
                    <a:pt x="17665" y="8908"/>
                  </a:lnTo>
                  <a:lnTo>
                    <a:pt x="8334" y="17936"/>
                  </a:lnTo>
                  <a:lnTo>
                    <a:pt x="2393" y="29504"/>
                  </a:lnTo>
                  <a:lnTo>
                    <a:pt x="31" y="43207"/>
                  </a:lnTo>
                  <a:lnTo>
                    <a:pt x="0" y="45710"/>
                  </a:lnTo>
                  <a:lnTo>
                    <a:pt x="1964" y="59082"/>
                  </a:lnTo>
                  <a:lnTo>
                    <a:pt x="7538" y="70572"/>
                  </a:lnTo>
                  <a:lnTo>
                    <a:pt x="16670" y="79712"/>
                  </a:lnTo>
                  <a:lnTo>
                    <a:pt x="29308" y="86028"/>
                  </a:lnTo>
                  <a:lnTo>
                    <a:pt x="45399" y="89052"/>
                  </a:lnTo>
                  <a:lnTo>
                    <a:pt x="58923" y="89965"/>
                  </a:lnTo>
                  <a:lnTo>
                    <a:pt x="72449" y="90851"/>
                  </a:lnTo>
                  <a:lnTo>
                    <a:pt x="85976" y="91709"/>
                  </a:lnTo>
                  <a:lnTo>
                    <a:pt x="99505" y="92541"/>
                  </a:lnTo>
                  <a:lnTo>
                    <a:pt x="113037" y="93347"/>
                  </a:lnTo>
                  <a:lnTo>
                    <a:pt x="126569" y="94129"/>
                  </a:lnTo>
                  <a:lnTo>
                    <a:pt x="140103" y="948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382000" y="3352800"/>
            <a:ext cx="54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wissReSans" pitchFamily="34" charset="0"/>
              </a:rPr>
              <a:t>Time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169"/>
            <a:ext cx="1893631" cy="18936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23" y="2421118"/>
            <a:ext cx="626882" cy="6268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75" y="2321753"/>
            <a:ext cx="726247" cy="72624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323528" y="6172199"/>
            <a:ext cx="8244532" cy="1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130261" y="4267200"/>
            <a:ext cx="1517939" cy="1277757"/>
            <a:chOff x="4826897" y="5406275"/>
            <a:chExt cx="2484746" cy="1668538"/>
          </a:xfrm>
          <a:solidFill>
            <a:srgbClr val="FF3399"/>
          </a:solidFill>
        </p:grpSpPr>
        <p:sp>
          <p:nvSpPr>
            <p:cNvPr id="43" name="object 92"/>
            <p:cNvSpPr/>
            <p:nvPr/>
          </p:nvSpPr>
          <p:spPr>
            <a:xfrm>
              <a:off x="6993524" y="5664285"/>
              <a:ext cx="105907" cy="422347"/>
            </a:xfrm>
            <a:custGeom>
              <a:avLst/>
              <a:gdLst/>
              <a:ahLst/>
              <a:cxnLst/>
              <a:rect l="l" t="t" r="r" b="b"/>
              <a:pathLst>
                <a:path w="105907" h="422347">
                  <a:moveTo>
                    <a:pt x="87043" y="371546"/>
                  </a:moveTo>
                  <a:lnTo>
                    <a:pt x="92536" y="359447"/>
                  </a:lnTo>
                  <a:lnTo>
                    <a:pt x="96641" y="346299"/>
                  </a:lnTo>
                  <a:lnTo>
                    <a:pt x="99322" y="332155"/>
                  </a:lnTo>
                  <a:lnTo>
                    <a:pt x="100034" y="325702"/>
                  </a:lnTo>
                  <a:lnTo>
                    <a:pt x="100583" y="311204"/>
                  </a:lnTo>
                  <a:lnTo>
                    <a:pt x="99571" y="297823"/>
                  </a:lnTo>
                  <a:lnTo>
                    <a:pt x="96967" y="285467"/>
                  </a:lnTo>
                  <a:lnTo>
                    <a:pt x="92741" y="274047"/>
                  </a:lnTo>
                  <a:lnTo>
                    <a:pt x="86863" y="263469"/>
                  </a:lnTo>
                  <a:lnTo>
                    <a:pt x="79302" y="253644"/>
                  </a:lnTo>
                  <a:lnTo>
                    <a:pt x="70028" y="244480"/>
                  </a:lnTo>
                  <a:lnTo>
                    <a:pt x="61683" y="237610"/>
                  </a:lnTo>
                  <a:lnTo>
                    <a:pt x="55172" y="233120"/>
                  </a:lnTo>
                  <a:lnTo>
                    <a:pt x="46792" y="228406"/>
                  </a:lnTo>
                  <a:lnTo>
                    <a:pt x="34938" y="222655"/>
                  </a:lnTo>
                  <a:lnTo>
                    <a:pt x="18003" y="215057"/>
                  </a:lnTo>
                  <a:lnTo>
                    <a:pt x="5385" y="209555"/>
                  </a:lnTo>
                  <a:lnTo>
                    <a:pt x="16334" y="84398"/>
                  </a:lnTo>
                  <a:lnTo>
                    <a:pt x="30449" y="88920"/>
                  </a:lnTo>
                  <a:lnTo>
                    <a:pt x="41855" y="95711"/>
                  </a:lnTo>
                  <a:lnTo>
                    <a:pt x="50594" y="104811"/>
                  </a:lnTo>
                  <a:lnTo>
                    <a:pt x="56709" y="116259"/>
                  </a:lnTo>
                  <a:lnTo>
                    <a:pt x="60243" y="130096"/>
                  </a:lnTo>
                  <a:lnTo>
                    <a:pt x="61193" y="140870"/>
                  </a:lnTo>
                  <a:lnTo>
                    <a:pt x="105907" y="144782"/>
                  </a:lnTo>
                  <a:lnTo>
                    <a:pt x="105031" y="128987"/>
                  </a:lnTo>
                  <a:lnTo>
                    <a:pt x="102562" y="114584"/>
                  </a:lnTo>
                  <a:lnTo>
                    <a:pt x="98488" y="101559"/>
                  </a:lnTo>
                  <a:lnTo>
                    <a:pt x="92797" y="89899"/>
                  </a:lnTo>
                  <a:lnTo>
                    <a:pt x="85478" y="79590"/>
                  </a:lnTo>
                  <a:lnTo>
                    <a:pt x="76518" y="70620"/>
                  </a:lnTo>
                  <a:lnTo>
                    <a:pt x="65906" y="62974"/>
                  </a:lnTo>
                  <a:lnTo>
                    <a:pt x="53629" y="56640"/>
                  </a:lnTo>
                  <a:lnTo>
                    <a:pt x="39675" y="51605"/>
                  </a:lnTo>
                  <a:lnTo>
                    <a:pt x="24033" y="47855"/>
                  </a:lnTo>
                  <a:lnTo>
                    <a:pt x="19603" y="47075"/>
                  </a:lnTo>
                  <a:lnTo>
                    <a:pt x="23537" y="2061"/>
                  </a:lnTo>
                  <a:lnTo>
                    <a:pt x="0" y="0"/>
                  </a:lnTo>
                  <a:lnTo>
                    <a:pt x="775" y="262259"/>
                  </a:lnTo>
                  <a:lnTo>
                    <a:pt x="18001" y="270186"/>
                  </a:lnTo>
                  <a:lnTo>
                    <a:pt x="28551" y="275469"/>
                  </a:lnTo>
                  <a:lnTo>
                    <a:pt x="35615" y="279649"/>
                  </a:lnTo>
                  <a:lnTo>
                    <a:pt x="47098" y="288919"/>
                  </a:lnTo>
                  <a:lnTo>
                    <a:pt x="54362" y="298929"/>
                  </a:lnTo>
                  <a:lnTo>
                    <a:pt x="58542" y="310491"/>
                  </a:lnTo>
                  <a:lnTo>
                    <a:pt x="59729" y="323731"/>
                  </a:lnTo>
                  <a:lnTo>
                    <a:pt x="59453" y="328794"/>
                  </a:lnTo>
                  <a:lnTo>
                    <a:pt x="56814" y="343341"/>
                  </a:lnTo>
                  <a:lnTo>
                    <a:pt x="51675" y="355878"/>
                  </a:lnTo>
                  <a:lnTo>
                    <a:pt x="44130" y="366329"/>
                  </a:lnTo>
                  <a:lnTo>
                    <a:pt x="34273" y="374618"/>
                  </a:lnTo>
                  <a:lnTo>
                    <a:pt x="22198" y="380670"/>
                  </a:lnTo>
                  <a:lnTo>
                    <a:pt x="7998" y="384411"/>
                  </a:lnTo>
                  <a:lnTo>
                    <a:pt x="2211" y="422347"/>
                  </a:lnTo>
                  <a:lnTo>
                    <a:pt x="15538" y="421146"/>
                  </a:lnTo>
                  <a:lnTo>
                    <a:pt x="27171" y="418892"/>
                  </a:lnTo>
                  <a:lnTo>
                    <a:pt x="37558" y="415539"/>
                  </a:lnTo>
                  <a:lnTo>
                    <a:pt x="40093" y="414489"/>
                  </a:lnTo>
                  <a:lnTo>
                    <a:pt x="51957" y="408413"/>
                  </a:lnTo>
                  <a:lnTo>
                    <a:pt x="62621" y="401030"/>
                  </a:lnTo>
                  <a:lnTo>
                    <a:pt x="72048" y="392389"/>
                  </a:lnTo>
                  <a:lnTo>
                    <a:pt x="80202" y="382544"/>
                  </a:lnTo>
                  <a:lnTo>
                    <a:pt x="87043" y="37154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44" name="object 93"/>
            <p:cNvSpPr/>
            <p:nvPr/>
          </p:nvSpPr>
          <p:spPr>
            <a:xfrm>
              <a:off x="6863071" y="5819059"/>
              <a:ext cx="117200" cy="319367"/>
            </a:xfrm>
            <a:custGeom>
              <a:avLst/>
              <a:gdLst/>
              <a:ahLst/>
              <a:cxnLst/>
              <a:rect l="l" t="t" r="r" b="b"/>
              <a:pathLst>
                <a:path w="117200" h="319367">
                  <a:moveTo>
                    <a:pt x="113022" y="44497"/>
                  </a:moveTo>
                  <a:lnTo>
                    <a:pt x="96438" y="36013"/>
                  </a:lnTo>
                  <a:lnTo>
                    <a:pt x="83683" y="27731"/>
                  </a:lnTo>
                  <a:lnTo>
                    <a:pt x="74431" y="19242"/>
                  </a:lnTo>
                  <a:lnTo>
                    <a:pt x="68356" y="10134"/>
                  </a:lnTo>
                  <a:lnTo>
                    <a:pt x="65134" y="0"/>
                  </a:lnTo>
                  <a:lnTo>
                    <a:pt x="59649" y="70520"/>
                  </a:lnTo>
                  <a:lnTo>
                    <a:pt x="71551" y="78621"/>
                  </a:lnTo>
                  <a:lnTo>
                    <a:pt x="85385" y="86567"/>
                  </a:lnTo>
                  <a:lnTo>
                    <a:pt x="101235" y="94467"/>
                  </a:lnTo>
                  <a:lnTo>
                    <a:pt x="108368" y="97733"/>
                  </a:lnTo>
                  <a:lnTo>
                    <a:pt x="96931" y="228387"/>
                  </a:lnTo>
                  <a:lnTo>
                    <a:pt x="82678" y="224373"/>
                  </a:lnTo>
                  <a:lnTo>
                    <a:pt x="70650" y="218347"/>
                  </a:lnTo>
                  <a:lnTo>
                    <a:pt x="60872" y="210329"/>
                  </a:lnTo>
                  <a:lnTo>
                    <a:pt x="53366" y="200342"/>
                  </a:lnTo>
                  <a:lnTo>
                    <a:pt x="48154" y="188405"/>
                  </a:lnTo>
                  <a:lnTo>
                    <a:pt x="45260" y="174539"/>
                  </a:lnTo>
                  <a:lnTo>
                    <a:pt x="44706" y="158767"/>
                  </a:lnTo>
                  <a:lnTo>
                    <a:pt x="44714" y="158550"/>
                  </a:lnTo>
                  <a:lnTo>
                    <a:pt x="0" y="154638"/>
                  </a:lnTo>
                  <a:lnTo>
                    <a:pt x="30" y="170530"/>
                  </a:lnTo>
                  <a:lnTo>
                    <a:pt x="1550" y="185225"/>
                  </a:lnTo>
                  <a:lnTo>
                    <a:pt x="4556" y="198724"/>
                  </a:lnTo>
                  <a:lnTo>
                    <a:pt x="9048" y="211025"/>
                  </a:lnTo>
                  <a:lnTo>
                    <a:pt x="15023" y="222129"/>
                  </a:lnTo>
                  <a:lnTo>
                    <a:pt x="22479" y="232036"/>
                  </a:lnTo>
                  <a:lnTo>
                    <a:pt x="31416" y="240746"/>
                  </a:lnTo>
                  <a:lnTo>
                    <a:pt x="41831" y="248258"/>
                  </a:lnTo>
                  <a:lnTo>
                    <a:pt x="53722" y="254572"/>
                  </a:lnTo>
                  <a:lnTo>
                    <a:pt x="67087" y="259689"/>
                  </a:lnTo>
                  <a:lnTo>
                    <a:pt x="81926" y="263608"/>
                  </a:lnTo>
                  <a:lnTo>
                    <a:pt x="93673" y="265710"/>
                  </a:lnTo>
                  <a:lnTo>
                    <a:pt x="89152" y="317317"/>
                  </a:lnTo>
                  <a:lnTo>
                    <a:pt x="112689" y="319367"/>
                  </a:lnTo>
                  <a:lnTo>
                    <a:pt x="117200" y="267771"/>
                  </a:lnTo>
                  <a:lnTo>
                    <a:pt x="113022" y="444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45" name="object 94"/>
            <p:cNvSpPr/>
            <p:nvPr/>
          </p:nvSpPr>
          <p:spPr>
            <a:xfrm>
              <a:off x="6886627" y="5664285"/>
              <a:ext cx="114896" cy="422545"/>
            </a:xfrm>
            <a:custGeom>
              <a:avLst/>
              <a:gdLst/>
              <a:ahLst/>
              <a:cxnLst/>
              <a:rect l="l" t="t" r="r" b="b"/>
              <a:pathLst>
                <a:path w="114896" h="422545">
                  <a:moveTo>
                    <a:pt x="601" y="141712"/>
                  </a:moveTo>
                  <a:lnTo>
                    <a:pt x="0" y="155011"/>
                  </a:lnTo>
                  <a:lnTo>
                    <a:pt x="673" y="167275"/>
                  </a:lnTo>
                  <a:lnTo>
                    <a:pt x="2703" y="178615"/>
                  </a:lnTo>
                  <a:lnTo>
                    <a:pt x="6173" y="189141"/>
                  </a:lnTo>
                  <a:lnTo>
                    <a:pt x="11164" y="198961"/>
                  </a:lnTo>
                  <a:lnTo>
                    <a:pt x="17760" y="208187"/>
                  </a:lnTo>
                  <a:lnTo>
                    <a:pt x="26042" y="216928"/>
                  </a:lnTo>
                  <a:lnTo>
                    <a:pt x="36093" y="225294"/>
                  </a:lnTo>
                  <a:lnTo>
                    <a:pt x="41578" y="154773"/>
                  </a:lnTo>
                  <a:lnTo>
                    <a:pt x="40884" y="143202"/>
                  </a:lnTo>
                  <a:lnTo>
                    <a:pt x="41138" y="139175"/>
                  </a:lnTo>
                  <a:lnTo>
                    <a:pt x="43841" y="125037"/>
                  </a:lnTo>
                  <a:lnTo>
                    <a:pt x="49214" y="112623"/>
                  </a:lnTo>
                  <a:lnTo>
                    <a:pt x="57066" y="102105"/>
                  </a:lnTo>
                  <a:lnTo>
                    <a:pt x="67209" y="93659"/>
                  </a:lnTo>
                  <a:lnTo>
                    <a:pt x="79453" y="87458"/>
                  </a:lnTo>
                  <a:lnTo>
                    <a:pt x="93608" y="83676"/>
                  </a:lnTo>
                  <a:lnTo>
                    <a:pt x="99650" y="82891"/>
                  </a:lnTo>
                  <a:lnTo>
                    <a:pt x="89466" y="199271"/>
                  </a:lnTo>
                  <a:lnTo>
                    <a:pt x="93643" y="422545"/>
                  </a:lnTo>
                  <a:lnTo>
                    <a:pt x="109109" y="422347"/>
                  </a:lnTo>
                  <a:lnTo>
                    <a:pt x="114896" y="384411"/>
                  </a:lnTo>
                  <a:lnTo>
                    <a:pt x="98666" y="385764"/>
                  </a:lnTo>
                  <a:lnTo>
                    <a:pt x="96868" y="385765"/>
                  </a:lnTo>
                  <a:lnTo>
                    <a:pt x="107673" y="262259"/>
                  </a:lnTo>
                  <a:lnTo>
                    <a:pt x="106897" y="0"/>
                  </a:lnTo>
                  <a:lnTo>
                    <a:pt x="102919" y="45567"/>
                  </a:lnTo>
                  <a:lnTo>
                    <a:pt x="87559" y="46678"/>
                  </a:lnTo>
                  <a:lnTo>
                    <a:pt x="73228" y="49452"/>
                  </a:lnTo>
                  <a:lnTo>
                    <a:pt x="59988" y="53838"/>
                  </a:lnTo>
                  <a:lnTo>
                    <a:pt x="47900" y="59786"/>
                  </a:lnTo>
                  <a:lnTo>
                    <a:pt x="37025" y="67243"/>
                  </a:lnTo>
                  <a:lnTo>
                    <a:pt x="27424" y="76159"/>
                  </a:lnTo>
                  <a:lnTo>
                    <a:pt x="19159" y="86482"/>
                  </a:lnTo>
                  <a:lnTo>
                    <a:pt x="12291" y="98162"/>
                  </a:lnTo>
                  <a:lnTo>
                    <a:pt x="6881" y="111146"/>
                  </a:lnTo>
                  <a:lnTo>
                    <a:pt x="2991" y="125384"/>
                  </a:lnTo>
                  <a:lnTo>
                    <a:pt x="682" y="140825"/>
                  </a:lnTo>
                  <a:lnTo>
                    <a:pt x="601" y="1417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46" name="object 95"/>
            <p:cNvSpPr/>
            <p:nvPr/>
          </p:nvSpPr>
          <p:spPr>
            <a:xfrm>
              <a:off x="5995779" y="5449876"/>
              <a:ext cx="245592" cy="257494"/>
            </a:xfrm>
            <a:custGeom>
              <a:avLst/>
              <a:gdLst/>
              <a:ahLst/>
              <a:cxnLst/>
              <a:rect l="l" t="t" r="r" b="b"/>
              <a:pathLst>
                <a:path w="245592" h="257494">
                  <a:moveTo>
                    <a:pt x="88653" y="173274"/>
                  </a:moveTo>
                  <a:lnTo>
                    <a:pt x="184477" y="163201"/>
                  </a:lnTo>
                  <a:lnTo>
                    <a:pt x="192655" y="137181"/>
                  </a:lnTo>
                  <a:lnTo>
                    <a:pt x="82436" y="148773"/>
                  </a:lnTo>
                  <a:lnTo>
                    <a:pt x="81317" y="142467"/>
                  </a:lnTo>
                  <a:lnTo>
                    <a:pt x="81007" y="139542"/>
                  </a:lnTo>
                  <a:lnTo>
                    <a:pt x="80652" y="136128"/>
                  </a:lnTo>
                  <a:lnTo>
                    <a:pt x="80242" y="132228"/>
                  </a:lnTo>
                  <a:lnTo>
                    <a:pt x="80087" y="130765"/>
                  </a:lnTo>
                  <a:lnTo>
                    <a:pt x="80076" y="126321"/>
                  </a:lnTo>
                  <a:lnTo>
                    <a:pt x="197498" y="113976"/>
                  </a:lnTo>
                  <a:lnTo>
                    <a:pt x="205676" y="87967"/>
                  </a:lnTo>
                  <a:lnTo>
                    <a:pt x="80608" y="101110"/>
                  </a:lnTo>
                  <a:lnTo>
                    <a:pt x="83046" y="84188"/>
                  </a:lnTo>
                  <a:lnTo>
                    <a:pt x="87318" y="69492"/>
                  </a:lnTo>
                  <a:lnTo>
                    <a:pt x="93397" y="57046"/>
                  </a:lnTo>
                  <a:lnTo>
                    <a:pt x="101257" y="46879"/>
                  </a:lnTo>
                  <a:lnTo>
                    <a:pt x="110871" y="39015"/>
                  </a:lnTo>
                  <a:lnTo>
                    <a:pt x="122214" y="33482"/>
                  </a:lnTo>
                  <a:lnTo>
                    <a:pt x="135258" y="30305"/>
                  </a:lnTo>
                  <a:lnTo>
                    <a:pt x="153843" y="29785"/>
                  </a:lnTo>
                  <a:lnTo>
                    <a:pt x="166548" y="32954"/>
                  </a:lnTo>
                  <a:lnTo>
                    <a:pt x="176389" y="39506"/>
                  </a:lnTo>
                  <a:lnTo>
                    <a:pt x="183462" y="49496"/>
                  </a:lnTo>
                  <a:lnTo>
                    <a:pt x="185895" y="55509"/>
                  </a:lnTo>
                  <a:lnTo>
                    <a:pt x="227285" y="51165"/>
                  </a:lnTo>
                  <a:lnTo>
                    <a:pt x="222232" y="37240"/>
                  </a:lnTo>
                  <a:lnTo>
                    <a:pt x="216014" y="26391"/>
                  </a:lnTo>
                  <a:lnTo>
                    <a:pt x="208139" y="17851"/>
                  </a:lnTo>
                  <a:lnTo>
                    <a:pt x="197430" y="10487"/>
                  </a:lnTo>
                  <a:lnTo>
                    <a:pt x="187054" y="5870"/>
                  </a:lnTo>
                  <a:lnTo>
                    <a:pt x="175341" y="2557"/>
                  </a:lnTo>
                  <a:lnTo>
                    <a:pt x="162420" y="587"/>
                  </a:lnTo>
                  <a:lnTo>
                    <a:pt x="148419" y="0"/>
                  </a:lnTo>
                  <a:lnTo>
                    <a:pt x="133468" y="834"/>
                  </a:lnTo>
                  <a:lnTo>
                    <a:pt x="118020" y="3247"/>
                  </a:lnTo>
                  <a:lnTo>
                    <a:pt x="104416" y="7038"/>
                  </a:lnTo>
                  <a:lnTo>
                    <a:pt x="92045" y="12258"/>
                  </a:lnTo>
                  <a:lnTo>
                    <a:pt x="80916" y="18893"/>
                  </a:lnTo>
                  <a:lnTo>
                    <a:pt x="71036" y="26929"/>
                  </a:lnTo>
                  <a:lnTo>
                    <a:pt x="62413" y="36352"/>
                  </a:lnTo>
                  <a:lnTo>
                    <a:pt x="55058" y="47149"/>
                  </a:lnTo>
                  <a:lnTo>
                    <a:pt x="48978" y="59305"/>
                  </a:lnTo>
                  <a:lnTo>
                    <a:pt x="44182" y="72807"/>
                  </a:lnTo>
                  <a:lnTo>
                    <a:pt x="40678" y="87641"/>
                  </a:lnTo>
                  <a:lnTo>
                    <a:pt x="38475" y="103793"/>
                  </a:lnTo>
                  <a:lnTo>
                    <a:pt x="38320" y="105554"/>
                  </a:lnTo>
                  <a:lnTo>
                    <a:pt x="8178" y="108723"/>
                  </a:lnTo>
                  <a:lnTo>
                    <a:pt x="0" y="134743"/>
                  </a:lnTo>
                  <a:lnTo>
                    <a:pt x="37788" y="130765"/>
                  </a:lnTo>
                  <a:lnTo>
                    <a:pt x="38520" y="142035"/>
                  </a:lnTo>
                  <a:lnTo>
                    <a:pt x="39229" y="148872"/>
                  </a:lnTo>
                  <a:lnTo>
                    <a:pt x="39694" y="153261"/>
                  </a:lnTo>
                  <a:lnTo>
                    <a:pt x="13153" y="156053"/>
                  </a:lnTo>
                  <a:lnTo>
                    <a:pt x="4964" y="182073"/>
                  </a:lnTo>
                  <a:lnTo>
                    <a:pt x="44559" y="177907"/>
                  </a:lnTo>
                  <a:lnTo>
                    <a:pt x="49305" y="192393"/>
                  </a:lnTo>
                  <a:lnTo>
                    <a:pt x="55092" y="205450"/>
                  </a:lnTo>
                  <a:lnTo>
                    <a:pt x="61903" y="217070"/>
                  </a:lnTo>
                  <a:lnTo>
                    <a:pt x="69721" y="227244"/>
                  </a:lnTo>
                  <a:lnTo>
                    <a:pt x="78528" y="235966"/>
                  </a:lnTo>
                  <a:lnTo>
                    <a:pt x="88308" y="243226"/>
                  </a:lnTo>
                  <a:lnTo>
                    <a:pt x="99043" y="249017"/>
                  </a:lnTo>
                  <a:lnTo>
                    <a:pt x="110715" y="253330"/>
                  </a:lnTo>
                  <a:lnTo>
                    <a:pt x="123308" y="256159"/>
                  </a:lnTo>
                  <a:lnTo>
                    <a:pt x="136804" y="257494"/>
                  </a:lnTo>
                  <a:lnTo>
                    <a:pt x="151186" y="257329"/>
                  </a:lnTo>
                  <a:lnTo>
                    <a:pt x="157925" y="256764"/>
                  </a:lnTo>
                  <a:lnTo>
                    <a:pt x="173146" y="254518"/>
                  </a:lnTo>
                  <a:lnTo>
                    <a:pt x="187316" y="251137"/>
                  </a:lnTo>
                  <a:lnTo>
                    <a:pt x="200256" y="246709"/>
                  </a:lnTo>
                  <a:lnTo>
                    <a:pt x="211784" y="241322"/>
                  </a:lnTo>
                  <a:lnTo>
                    <a:pt x="221719" y="235064"/>
                  </a:lnTo>
                  <a:lnTo>
                    <a:pt x="229880" y="228022"/>
                  </a:lnTo>
                  <a:lnTo>
                    <a:pt x="238889" y="215406"/>
                  </a:lnTo>
                  <a:lnTo>
                    <a:pt x="243009" y="204096"/>
                  </a:lnTo>
                  <a:lnTo>
                    <a:pt x="245275" y="190139"/>
                  </a:lnTo>
                  <a:lnTo>
                    <a:pt x="245592" y="186373"/>
                  </a:lnTo>
                  <a:lnTo>
                    <a:pt x="204202" y="190728"/>
                  </a:lnTo>
                  <a:lnTo>
                    <a:pt x="199628" y="203918"/>
                  </a:lnTo>
                  <a:lnTo>
                    <a:pt x="192290" y="214037"/>
                  </a:lnTo>
                  <a:lnTo>
                    <a:pt x="181909" y="221244"/>
                  </a:lnTo>
                  <a:lnTo>
                    <a:pt x="168206" y="225698"/>
                  </a:lnTo>
                  <a:lnTo>
                    <a:pt x="159798" y="226965"/>
                  </a:lnTo>
                  <a:lnTo>
                    <a:pt x="146693" y="227176"/>
                  </a:lnTo>
                  <a:lnTo>
                    <a:pt x="134555" y="224974"/>
                  </a:lnTo>
                  <a:lnTo>
                    <a:pt x="123448" y="220390"/>
                  </a:lnTo>
                  <a:lnTo>
                    <a:pt x="113437" y="213455"/>
                  </a:lnTo>
                  <a:lnTo>
                    <a:pt x="104587" y="204199"/>
                  </a:lnTo>
                  <a:lnTo>
                    <a:pt x="96961" y="192653"/>
                  </a:lnTo>
                  <a:lnTo>
                    <a:pt x="90624" y="178847"/>
                  </a:lnTo>
                  <a:lnTo>
                    <a:pt x="88653" y="17327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47" name="object 96"/>
            <p:cNvSpPr/>
            <p:nvPr/>
          </p:nvSpPr>
          <p:spPr>
            <a:xfrm>
              <a:off x="4826897" y="6337267"/>
              <a:ext cx="2484746" cy="737546"/>
            </a:xfrm>
            <a:custGeom>
              <a:avLst/>
              <a:gdLst/>
              <a:ahLst/>
              <a:cxnLst/>
              <a:rect l="l" t="t" r="r" b="b"/>
              <a:pathLst>
                <a:path w="2484746" h="737546">
                  <a:moveTo>
                    <a:pt x="20792" y="412131"/>
                  </a:moveTo>
                  <a:lnTo>
                    <a:pt x="0" y="420166"/>
                  </a:lnTo>
                  <a:lnTo>
                    <a:pt x="2722" y="428352"/>
                  </a:lnTo>
                  <a:lnTo>
                    <a:pt x="7271" y="440205"/>
                  </a:lnTo>
                  <a:lnTo>
                    <a:pt x="18148" y="463048"/>
                  </a:lnTo>
                  <a:lnTo>
                    <a:pt x="31211" y="484782"/>
                  </a:lnTo>
                  <a:lnTo>
                    <a:pt x="46239" y="505452"/>
                  </a:lnTo>
                  <a:lnTo>
                    <a:pt x="63010" y="525105"/>
                  </a:lnTo>
                  <a:lnTo>
                    <a:pt x="81304" y="543788"/>
                  </a:lnTo>
                  <a:lnTo>
                    <a:pt x="100898" y="561546"/>
                  </a:lnTo>
                  <a:lnTo>
                    <a:pt x="116990" y="574924"/>
                  </a:lnTo>
                  <a:lnTo>
                    <a:pt x="133377" y="587695"/>
                  </a:lnTo>
                  <a:lnTo>
                    <a:pt x="150048" y="599881"/>
                  </a:lnTo>
                  <a:lnTo>
                    <a:pt x="166993" y="611501"/>
                  </a:lnTo>
                  <a:lnTo>
                    <a:pt x="184202" y="622576"/>
                  </a:lnTo>
                  <a:lnTo>
                    <a:pt x="201664" y="633126"/>
                  </a:lnTo>
                  <a:lnTo>
                    <a:pt x="219370" y="643170"/>
                  </a:lnTo>
                  <a:lnTo>
                    <a:pt x="237308" y="652730"/>
                  </a:lnTo>
                  <a:lnTo>
                    <a:pt x="255469" y="661825"/>
                  </a:lnTo>
                  <a:lnTo>
                    <a:pt x="273842" y="670475"/>
                  </a:lnTo>
                  <a:lnTo>
                    <a:pt x="292418" y="678701"/>
                  </a:lnTo>
                  <a:lnTo>
                    <a:pt x="311184" y="686523"/>
                  </a:lnTo>
                  <a:lnTo>
                    <a:pt x="330133" y="693960"/>
                  </a:lnTo>
                  <a:lnTo>
                    <a:pt x="349252" y="701033"/>
                  </a:lnTo>
                  <a:lnTo>
                    <a:pt x="368532" y="707763"/>
                  </a:lnTo>
                  <a:lnTo>
                    <a:pt x="387963" y="714169"/>
                  </a:lnTo>
                  <a:lnTo>
                    <a:pt x="407533" y="720271"/>
                  </a:lnTo>
                  <a:lnTo>
                    <a:pt x="427234" y="726090"/>
                  </a:lnTo>
                  <a:lnTo>
                    <a:pt x="447053" y="731646"/>
                  </a:lnTo>
                  <a:lnTo>
                    <a:pt x="466983" y="736959"/>
                  </a:lnTo>
                  <a:lnTo>
                    <a:pt x="472779" y="737546"/>
                  </a:lnTo>
                  <a:lnTo>
                    <a:pt x="485368" y="734873"/>
                  </a:lnTo>
                  <a:lnTo>
                    <a:pt x="496272" y="728747"/>
                  </a:lnTo>
                  <a:lnTo>
                    <a:pt x="513912" y="714615"/>
                  </a:lnTo>
                  <a:lnTo>
                    <a:pt x="531840" y="701204"/>
                  </a:lnTo>
                  <a:lnTo>
                    <a:pt x="568534" y="676505"/>
                  </a:lnTo>
                  <a:lnTo>
                    <a:pt x="606310" y="654569"/>
                  </a:lnTo>
                  <a:lnTo>
                    <a:pt x="645121" y="635313"/>
                  </a:lnTo>
                  <a:lnTo>
                    <a:pt x="684924" y="618656"/>
                  </a:lnTo>
                  <a:lnTo>
                    <a:pt x="725672" y="604514"/>
                  </a:lnTo>
                  <a:lnTo>
                    <a:pt x="767322" y="592807"/>
                  </a:lnTo>
                  <a:lnTo>
                    <a:pt x="809829" y="583450"/>
                  </a:lnTo>
                  <a:lnTo>
                    <a:pt x="853146" y="576364"/>
                  </a:lnTo>
                  <a:lnTo>
                    <a:pt x="897230" y="571464"/>
                  </a:lnTo>
                  <a:lnTo>
                    <a:pt x="958168" y="567129"/>
                  </a:lnTo>
                  <a:lnTo>
                    <a:pt x="1019091" y="564526"/>
                  </a:lnTo>
                  <a:lnTo>
                    <a:pt x="1079999" y="563485"/>
                  </a:lnTo>
                  <a:lnTo>
                    <a:pt x="1110447" y="563497"/>
                  </a:lnTo>
                  <a:lnTo>
                    <a:pt x="1171331" y="564475"/>
                  </a:lnTo>
                  <a:lnTo>
                    <a:pt x="1232198" y="566586"/>
                  </a:lnTo>
                  <a:lnTo>
                    <a:pt x="1293047" y="569656"/>
                  </a:lnTo>
                  <a:lnTo>
                    <a:pt x="1353878" y="573515"/>
                  </a:lnTo>
                  <a:lnTo>
                    <a:pt x="1414690" y="577990"/>
                  </a:lnTo>
                  <a:lnTo>
                    <a:pt x="1475482" y="582910"/>
                  </a:lnTo>
                  <a:lnTo>
                    <a:pt x="1509444" y="585794"/>
                  </a:lnTo>
                  <a:lnTo>
                    <a:pt x="1534467" y="588086"/>
                  </a:lnTo>
                  <a:lnTo>
                    <a:pt x="1546926" y="589133"/>
                  </a:lnTo>
                  <a:lnTo>
                    <a:pt x="1559343" y="589976"/>
                  </a:lnTo>
                  <a:lnTo>
                    <a:pt x="1571714" y="590513"/>
                  </a:lnTo>
                  <a:lnTo>
                    <a:pt x="1584033" y="590641"/>
                  </a:lnTo>
                  <a:lnTo>
                    <a:pt x="1596295" y="590256"/>
                  </a:lnTo>
                  <a:lnTo>
                    <a:pt x="1608494" y="589257"/>
                  </a:lnTo>
                  <a:lnTo>
                    <a:pt x="1620627" y="587540"/>
                  </a:lnTo>
                  <a:lnTo>
                    <a:pt x="1632688" y="585001"/>
                  </a:lnTo>
                  <a:lnTo>
                    <a:pt x="1644671" y="581540"/>
                  </a:lnTo>
                  <a:lnTo>
                    <a:pt x="1656573" y="577051"/>
                  </a:lnTo>
                  <a:lnTo>
                    <a:pt x="1668387" y="571433"/>
                  </a:lnTo>
                  <a:lnTo>
                    <a:pt x="1680108" y="564583"/>
                  </a:lnTo>
                  <a:lnTo>
                    <a:pt x="1709275" y="546058"/>
                  </a:lnTo>
                  <a:lnTo>
                    <a:pt x="1738610" y="527850"/>
                  </a:lnTo>
                  <a:lnTo>
                    <a:pt x="1768107" y="509947"/>
                  </a:lnTo>
                  <a:lnTo>
                    <a:pt x="1797760" y="492340"/>
                  </a:lnTo>
                  <a:lnTo>
                    <a:pt x="1827563" y="475017"/>
                  </a:lnTo>
                  <a:lnTo>
                    <a:pt x="1857511" y="457967"/>
                  </a:lnTo>
                  <a:lnTo>
                    <a:pt x="1887598" y="441180"/>
                  </a:lnTo>
                  <a:lnTo>
                    <a:pt x="1917817" y="424644"/>
                  </a:lnTo>
                  <a:lnTo>
                    <a:pt x="1948163" y="408348"/>
                  </a:lnTo>
                  <a:lnTo>
                    <a:pt x="1978630" y="392282"/>
                  </a:lnTo>
                  <a:lnTo>
                    <a:pt x="2009212" y="376434"/>
                  </a:lnTo>
                  <a:lnTo>
                    <a:pt x="2039904" y="360794"/>
                  </a:lnTo>
                  <a:lnTo>
                    <a:pt x="2070699" y="345351"/>
                  </a:lnTo>
                  <a:lnTo>
                    <a:pt x="2101592" y="330093"/>
                  </a:lnTo>
                  <a:lnTo>
                    <a:pt x="2132576" y="315010"/>
                  </a:lnTo>
                  <a:lnTo>
                    <a:pt x="2163647" y="300092"/>
                  </a:lnTo>
                  <a:lnTo>
                    <a:pt x="2194797" y="285326"/>
                  </a:lnTo>
                  <a:lnTo>
                    <a:pt x="2226022" y="270703"/>
                  </a:lnTo>
                  <a:lnTo>
                    <a:pt x="2257315" y="256211"/>
                  </a:lnTo>
                  <a:lnTo>
                    <a:pt x="2288671" y="241839"/>
                  </a:lnTo>
                  <a:lnTo>
                    <a:pt x="2308508" y="232878"/>
                  </a:lnTo>
                  <a:lnTo>
                    <a:pt x="2331735" y="222507"/>
                  </a:lnTo>
                  <a:lnTo>
                    <a:pt x="2343348" y="217315"/>
                  </a:lnTo>
                  <a:lnTo>
                    <a:pt x="2366522" y="206828"/>
                  </a:lnTo>
                  <a:lnTo>
                    <a:pt x="2389555" y="196079"/>
                  </a:lnTo>
                  <a:lnTo>
                    <a:pt x="2412362" y="184920"/>
                  </a:lnTo>
                  <a:lnTo>
                    <a:pt x="2434859" y="173205"/>
                  </a:lnTo>
                  <a:lnTo>
                    <a:pt x="2455548" y="161054"/>
                  </a:lnTo>
                  <a:lnTo>
                    <a:pt x="2473398" y="144053"/>
                  </a:lnTo>
                  <a:lnTo>
                    <a:pt x="2483025" y="124671"/>
                  </a:lnTo>
                  <a:lnTo>
                    <a:pt x="2484746" y="114334"/>
                  </a:lnTo>
                  <a:lnTo>
                    <a:pt x="2484401" y="103700"/>
                  </a:lnTo>
                  <a:lnTo>
                    <a:pt x="2477498" y="81934"/>
                  </a:lnTo>
                  <a:lnTo>
                    <a:pt x="2462288" y="60166"/>
                  </a:lnTo>
                  <a:lnTo>
                    <a:pt x="2440010" y="41214"/>
                  </a:lnTo>
                  <a:lnTo>
                    <a:pt x="2417026" y="28971"/>
                  </a:lnTo>
                  <a:lnTo>
                    <a:pt x="2387882" y="20406"/>
                  </a:lnTo>
                  <a:lnTo>
                    <a:pt x="2363057" y="16509"/>
                  </a:lnTo>
                  <a:lnTo>
                    <a:pt x="2338093" y="15225"/>
                  </a:lnTo>
                  <a:lnTo>
                    <a:pt x="2325582" y="15517"/>
                  </a:lnTo>
                  <a:lnTo>
                    <a:pt x="2300554" y="17879"/>
                  </a:lnTo>
                  <a:lnTo>
                    <a:pt x="2275581" y="22488"/>
                  </a:lnTo>
                  <a:lnTo>
                    <a:pt x="2243726" y="30839"/>
                  </a:lnTo>
                  <a:lnTo>
                    <a:pt x="2219208" y="37472"/>
                  </a:lnTo>
                  <a:lnTo>
                    <a:pt x="2194691" y="44113"/>
                  </a:lnTo>
                  <a:lnTo>
                    <a:pt x="2170178" y="50767"/>
                  </a:lnTo>
                  <a:lnTo>
                    <a:pt x="2145669" y="57435"/>
                  </a:lnTo>
                  <a:lnTo>
                    <a:pt x="2121166" y="64122"/>
                  </a:lnTo>
                  <a:lnTo>
                    <a:pt x="2096668" y="70832"/>
                  </a:lnTo>
                  <a:lnTo>
                    <a:pt x="2072177" y="77567"/>
                  </a:lnTo>
                  <a:lnTo>
                    <a:pt x="2047694" y="84331"/>
                  </a:lnTo>
                  <a:lnTo>
                    <a:pt x="2023220" y="91128"/>
                  </a:lnTo>
                  <a:lnTo>
                    <a:pt x="1995462" y="98910"/>
                  </a:lnTo>
                  <a:lnTo>
                    <a:pt x="1971034" y="105832"/>
                  </a:lnTo>
                  <a:lnTo>
                    <a:pt x="1946617" y="112802"/>
                  </a:lnTo>
                  <a:lnTo>
                    <a:pt x="1922208" y="119809"/>
                  </a:lnTo>
                  <a:lnTo>
                    <a:pt x="1897800" y="126838"/>
                  </a:lnTo>
                  <a:lnTo>
                    <a:pt x="1873388" y="133875"/>
                  </a:lnTo>
                  <a:lnTo>
                    <a:pt x="1861180" y="137393"/>
                  </a:lnTo>
                  <a:lnTo>
                    <a:pt x="1848969" y="140908"/>
                  </a:lnTo>
                  <a:lnTo>
                    <a:pt x="1836754" y="144418"/>
                  </a:lnTo>
                  <a:lnTo>
                    <a:pt x="1824536" y="147922"/>
                  </a:lnTo>
                  <a:lnTo>
                    <a:pt x="1829133" y="163824"/>
                  </a:lnTo>
                  <a:lnTo>
                    <a:pt x="1832376" y="179400"/>
                  </a:lnTo>
                  <a:lnTo>
                    <a:pt x="1834306" y="194613"/>
                  </a:lnTo>
                  <a:lnTo>
                    <a:pt x="1834964" y="209428"/>
                  </a:lnTo>
                  <a:lnTo>
                    <a:pt x="1834392" y="223810"/>
                  </a:lnTo>
                  <a:lnTo>
                    <a:pt x="1829722" y="251130"/>
                  </a:lnTo>
                  <a:lnTo>
                    <a:pt x="1820625" y="276287"/>
                  </a:lnTo>
                  <a:lnTo>
                    <a:pt x="1807431" y="298999"/>
                  </a:lnTo>
                  <a:lnTo>
                    <a:pt x="1790471" y="318978"/>
                  </a:lnTo>
                  <a:lnTo>
                    <a:pt x="1770073" y="335941"/>
                  </a:lnTo>
                  <a:lnTo>
                    <a:pt x="1746568" y="349603"/>
                  </a:lnTo>
                  <a:lnTo>
                    <a:pt x="1720285" y="359679"/>
                  </a:lnTo>
                  <a:lnTo>
                    <a:pt x="1691518" y="366357"/>
                  </a:lnTo>
                  <a:lnTo>
                    <a:pt x="1666523" y="371042"/>
                  </a:lnTo>
                  <a:lnTo>
                    <a:pt x="1641305" y="374924"/>
                  </a:lnTo>
                  <a:lnTo>
                    <a:pt x="1615980" y="377786"/>
                  </a:lnTo>
                  <a:lnTo>
                    <a:pt x="1590665" y="379413"/>
                  </a:lnTo>
                  <a:lnTo>
                    <a:pt x="1578048" y="379696"/>
                  </a:lnTo>
                  <a:lnTo>
                    <a:pt x="1565477" y="379588"/>
                  </a:lnTo>
                  <a:lnTo>
                    <a:pt x="1533561" y="377856"/>
                  </a:lnTo>
                  <a:lnTo>
                    <a:pt x="1514159" y="376553"/>
                  </a:lnTo>
                  <a:lnTo>
                    <a:pt x="1494763" y="375160"/>
                  </a:lnTo>
                  <a:lnTo>
                    <a:pt x="1475372" y="373686"/>
                  </a:lnTo>
                  <a:lnTo>
                    <a:pt x="1455985" y="372137"/>
                  </a:lnTo>
                  <a:lnTo>
                    <a:pt x="1436602" y="370521"/>
                  </a:lnTo>
                  <a:lnTo>
                    <a:pt x="1417222" y="368846"/>
                  </a:lnTo>
                  <a:lnTo>
                    <a:pt x="1397846" y="367117"/>
                  </a:lnTo>
                  <a:lnTo>
                    <a:pt x="1378472" y="365343"/>
                  </a:lnTo>
                  <a:lnTo>
                    <a:pt x="1359100" y="363530"/>
                  </a:lnTo>
                  <a:lnTo>
                    <a:pt x="1339730" y="361686"/>
                  </a:lnTo>
                  <a:lnTo>
                    <a:pt x="1320362" y="359819"/>
                  </a:lnTo>
                  <a:lnTo>
                    <a:pt x="1300994" y="357935"/>
                  </a:lnTo>
                  <a:lnTo>
                    <a:pt x="1281627" y="356041"/>
                  </a:lnTo>
                  <a:lnTo>
                    <a:pt x="1262259" y="354146"/>
                  </a:lnTo>
                  <a:lnTo>
                    <a:pt x="1242892" y="352255"/>
                  </a:lnTo>
                  <a:lnTo>
                    <a:pt x="1223523" y="350377"/>
                  </a:lnTo>
                  <a:lnTo>
                    <a:pt x="1204153" y="348518"/>
                  </a:lnTo>
                  <a:lnTo>
                    <a:pt x="1184781" y="346686"/>
                  </a:lnTo>
                  <a:lnTo>
                    <a:pt x="1165407" y="344888"/>
                  </a:lnTo>
                  <a:lnTo>
                    <a:pt x="1165197" y="341552"/>
                  </a:lnTo>
                  <a:lnTo>
                    <a:pt x="1164986" y="338228"/>
                  </a:lnTo>
                  <a:lnTo>
                    <a:pt x="1164776" y="334892"/>
                  </a:lnTo>
                  <a:lnTo>
                    <a:pt x="1175158" y="331916"/>
                  </a:lnTo>
                  <a:lnTo>
                    <a:pt x="1187474" y="327984"/>
                  </a:lnTo>
                  <a:lnTo>
                    <a:pt x="1199793" y="324265"/>
                  </a:lnTo>
                  <a:lnTo>
                    <a:pt x="1212129" y="321442"/>
                  </a:lnTo>
                  <a:lnTo>
                    <a:pt x="1224495" y="320198"/>
                  </a:lnTo>
                  <a:lnTo>
                    <a:pt x="1240536" y="319919"/>
                  </a:lnTo>
                  <a:lnTo>
                    <a:pt x="1256578" y="319674"/>
                  </a:lnTo>
                  <a:lnTo>
                    <a:pt x="1272620" y="319459"/>
                  </a:lnTo>
                  <a:lnTo>
                    <a:pt x="1288663" y="319272"/>
                  </a:lnTo>
                  <a:lnTo>
                    <a:pt x="1304706" y="319110"/>
                  </a:lnTo>
                  <a:lnTo>
                    <a:pt x="1320750" y="318970"/>
                  </a:lnTo>
                  <a:lnTo>
                    <a:pt x="1336794" y="318850"/>
                  </a:lnTo>
                  <a:lnTo>
                    <a:pt x="1368883" y="318657"/>
                  </a:lnTo>
                  <a:lnTo>
                    <a:pt x="1400972" y="318509"/>
                  </a:lnTo>
                  <a:lnTo>
                    <a:pt x="1433063" y="318384"/>
                  </a:lnTo>
                  <a:lnTo>
                    <a:pt x="1465153" y="318261"/>
                  </a:lnTo>
                  <a:lnTo>
                    <a:pt x="1497243" y="318117"/>
                  </a:lnTo>
                  <a:lnTo>
                    <a:pt x="1529333" y="317931"/>
                  </a:lnTo>
                  <a:lnTo>
                    <a:pt x="1545377" y="317815"/>
                  </a:lnTo>
                  <a:lnTo>
                    <a:pt x="1584672" y="317939"/>
                  </a:lnTo>
                  <a:lnTo>
                    <a:pt x="1622833" y="317949"/>
                  </a:lnTo>
                  <a:lnTo>
                    <a:pt x="1635523" y="317691"/>
                  </a:lnTo>
                  <a:lnTo>
                    <a:pt x="1648187" y="317219"/>
                  </a:lnTo>
                  <a:lnTo>
                    <a:pt x="1660818" y="316482"/>
                  </a:lnTo>
                  <a:lnTo>
                    <a:pt x="1673407" y="315431"/>
                  </a:lnTo>
                  <a:lnTo>
                    <a:pt x="1685948" y="314014"/>
                  </a:lnTo>
                  <a:lnTo>
                    <a:pt x="1701896" y="310447"/>
                  </a:lnTo>
                  <a:lnTo>
                    <a:pt x="1714890" y="305183"/>
                  </a:lnTo>
                  <a:lnTo>
                    <a:pt x="1726956" y="298153"/>
                  </a:lnTo>
                  <a:lnTo>
                    <a:pt x="1737954" y="289593"/>
                  </a:lnTo>
                  <a:lnTo>
                    <a:pt x="1747740" y="279739"/>
                  </a:lnTo>
                  <a:lnTo>
                    <a:pt x="1756173" y="268831"/>
                  </a:lnTo>
                  <a:lnTo>
                    <a:pt x="1763110" y="257103"/>
                  </a:lnTo>
                  <a:lnTo>
                    <a:pt x="1768410" y="244793"/>
                  </a:lnTo>
                  <a:lnTo>
                    <a:pt x="1771929" y="232139"/>
                  </a:lnTo>
                  <a:lnTo>
                    <a:pt x="1773527" y="219376"/>
                  </a:lnTo>
                  <a:lnTo>
                    <a:pt x="1773726" y="210411"/>
                  </a:lnTo>
                  <a:lnTo>
                    <a:pt x="1772984" y="195658"/>
                  </a:lnTo>
                  <a:lnTo>
                    <a:pt x="1770817" y="182058"/>
                  </a:lnTo>
                  <a:lnTo>
                    <a:pt x="1767176" y="169600"/>
                  </a:lnTo>
                  <a:lnTo>
                    <a:pt x="1762013" y="158271"/>
                  </a:lnTo>
                  <a:lnTo>
                    <a:pt x="1755278" y="148060"/>
                  </a:lnTo>
                  <a:lnTo>
                    <a:pt x="1746925" y="138953"/>
                  </a:lnTo>
                  <a:lnTo>
                    <a:pt x="1736904" y="130939"/>
                  </a:lnTo>
                  <a:lnTo>
                    <a:pt x="1725168" y="124007"/>
                  </a:lnTo>
                  <a:lnTo>
                    <a:pt x="1711667" y="118143"/>
                  </a:lnTo>
                  <a:lnTo>
                    <a:pt x="1696354" y="113336"/>
                  </a:lnTo>
                  <a:lnTo>
                    <a:pt x="1678904" y="109025"/>
                  </a:lnTo>
                  <a:lnTo>
                    <a:pt x="1666511" y="106294"/>
                  </a:lnTo>
                  <a:lnTo>
                    <a:pt x="1654052" y="103796"/>
                  </a:lnTo>
                  <a:lnTo>
                    <a:pt x="1641537" y="101514"/>
                  </a:lnTo>
                  <a:lnTo>
                    <a:pt x="1628977" y="99429"/>
                  </a:lnTo>
                  <a:lnTo>
                    <a:pt x="1616383" y="97524"/>
                  </a:lnTo>
                  <a:lnTo>
                    <a:pt x="1603766" y="95779"/>
                  </a:lnTo>
                  <a:lnTo>
                    <a:pt x="1591135" y="94176"/>
                  </a:lnTo>
                  <a:lnTo>
                    <a:pt x="1578502" y="92699"/>
                  </a:lnTo>
                  <a:lnTo>
                    <a:pt x="1565878" y="91327"/>
                  </a:lnTo>
                  <a:lnTo>
                    <a:pt x="1551007" y="89813"/>
                  </a:lnTo>
                  <a:lnTo>
                    <a:pt x="1536125" y="88381"/>
                  </a:lnTo>
                  <a:lnTo>
                    <a:pt x="1521235" y="87020"/>
                  </a:lnTo>
                  <a:lnTo>
                    <a:pt x="1506337" y="85716"/>
                  </a:lnTo>
                  <a:lnTo>
                    <a:pt x="1491435" y="84457"/>
                  </a:lnTo>
                  <a:lnTo>
                    <a:pt x="1476528" y="83232"/>
                  </a:lnTo>
                  <a:lnTo>
                    <a:pt x="1461619" y="82028"/>
                  </a:lnTo>
                  <a:lnTo>
                    <a:pt x="1446710" y="80832"/>
                  </a:lnTo>
                  <a:lnTo>
                    <a:pt x="1431802" y="79634"/>
                  </a:lnTo>
                  <a:lnTo>
                    <a:pt x="1416897" y="78420"/>
                  </a:lnTo>
                  <a:lnTo>
                    <a:pt x="1401996" y="77178"/>
                  </a:lnTo>
                  <a:lnTo>
                    <a:pt x="1387101" y="75896"/>
                  </a:lnTo>
                  <a:lnTo>
                    <a:pt x="1372214" y="74562"/>
                  </a:lnTo>
                  <a:lnTo>
                    <a:pt x="1357336" y="73164"/>
                  </a:lnTo>
                  <a:lnTo>
                    <a:pt x="1342469" y="71689"/>
                  </a:lnTo>
                  <a:lnTo>
                    <a:pt x="1327615" y="70125"/>
                  </a:lnTo>
                  <a:lnTo>
                    <a:pt x="1312775" y="68460"/>
                  </a:lnTo>
                  <a:lnTo>
                    <a:pt x="1297951" y="66682"/>
                  </a:lnTo>
                  <a:lnTo>
                    <a:pt x="1283144" y="64778"/>
                  </a:lnTo>
                  <a:lnTo>
                    <a:pt x="1268356" y="62736"/>
                  </a:lnTo>
                  <a:lnTo>
                    <a:pt x="1255408" y="60807"/>
                  </a:lnTo>
                  <a:lnTo>
                    <a:pt x="1242481" y="58732"/>
                  </a:lnTo>
                  <a:lnTo>
                    <a:pt x="1229573" y="56524"/>
                  </a:lnTo>
                  <a:lnTo>
                    <a:pt x="1216682" y="54195"/>
                  </a:lnTo>
                  <a:lnTo>
                    <a:pt x="1203807" y="51756"/>
                  </a:lnTo>
                  <a:lnTo>
                    <a:pt x="1190945" y="49220"/>
                  </a:lnTo>
                  <a:lnTo>
                    <a:pt x="1178096" y="46597"/>
                  </a:lnTo>
                  <a:lnTo>
                    <a:pt x="1165257" y="43899"/>
                  </a:lnTo>
                  <a:lnTo>
                    <a:pt x="1152428" y="41139"/>
                  </a:lnTo>
                  <a:lnTo>
                    <a:pt x="1139605" y="38328"/>
                  </a:lnTo>
                  <a:lnTo>
                    <a:pt x="1126788" y="35477"/>
                  </a:lnTo>
                  <a:lnTo>
                    <a:pt x="1113974" y="32599"/>
                  </a:lnTo>
                  <a:lnTo>
                    <a:pt x="1101162" y="29705"/>
                  </a:lnTo>
                  <a:lnTo>
                    <a:pt x="1088351" y="26807"/>
                  </a:lnTo>
                  <a:lnTo>
                    <a:pt x="1075538" y="23916"/>
                  </a:lnTo>
                  <a:lnTo>
                    <a:pt x="1062722" y="21045"/>
                  </a:lnTo>
                  <a:lnTo>
                    <a:pt x="1049902" y="18205"/>
                  </a:lnTo>
                  <a:lnTo>
                    <a:pt x="1037074" y="15407"/>
                  </a:lnTo>
                  <a:lnTo>
                    <a:pt x="1024239" y="12664"/>
                  </a:lnTo>
                  <a:lnTo>
                    <a:pt x="1011394" y="9988"/>
                  </a:lnTo>
                  <a:lnTo>
                    <a:pt x="990531" y="6089"/>
                  </a:lnTo>
                  <a:lnTo>
                    <a:pt x="977692" y="4103"/>
                  </a:lnTo>
                  <a:lnTo>
                    <a:pt x="964885" y="2471"/>
                  </a:lnTo>
                  <a:lnTo>
                    <a:pt x="952120" y="1224"/>
                  </a:lnTo>
                  <a:lnTo>
                    <a:pt x="939409" y="390"/>
                  </a:lnTo>
                  <a:lnTo>
                    <a:pt x="926762" y="0"/>
                  </a:lnTo>
                  <a:lnTo>
                    <a:pt x="914190" y="81"/>
                  </a:lnTo>
                  <a:lnTo>
                    <a:pt x="901705" y="666"/>
                  </a:lnTo>
                  <a:lnTo>
                    <a:pt x="889317" y="1781"/>
                  </a:lnTo>
                  <a:lnTo>
                    <a:pt x="877038" y="3458"/>
                  </a:lnTo>
                  <a:lnTo>
                    <a:pt x="864877" y="5726"/>
                  </a:lnTo>
                  <a:lnTo>
                    <a:pt x="852847" y="8615"/>
                  </a:lnTo>
                  <a:lnTo>
                    <a:pt x="840958" y="12153"/>
                  </a:lnTo>
                  <a:lnTo>
                    <a:pt x="829222" y="16371"/>
                  </a:lnTo>
                  <a:lnTo>
                    <a:pt x="817648" y="21297"/>
                  </a:lnTo>
                  <a:lnTo>
                    <a:pt x="806248" y="26962"/>
                  </a:lnTo>
                  <a:lnTo>
                    <a:pt x="795034" y="33396"/>
                  </a:lnTo>
                  <a:lnTo>
                    <a:pt x="784015" y="40627"/>
                  </a:lnTo>
                  <a:lnTo>
                    <a:pt x="773203" y="48685"/>
                  </a:lnTo>
                  <a:lnTo>
                    <a:pt x="756322" y="61845"/>
                  </a:lnTo>
                  <a:lnTo>
                    <a:pt x="739278" y="74708"/>
                  </a:lnTo>
                  <a:lnTo>
                    <a:pt x="722073" y="87279"/>
                  </a:lnTo>
                  <a:lnTo>
                    <a:pt x="704711" y="99563"/>
                  </a:lnTo>
                  <a:lnTo>
                    <a:pt x="687194" y="111565"/>
                  </a:lnTo>
                  <a:lnTo>
                    <a:pt x="669526" y="123290"/>
                  </a:lnTo>
                  <a:lnTo>
                    <a:pt x="651709" y="134743"/>
                  </a:lnTo>
                  <a:lnTo>
                    <a:pt x="633746" y="145927"/>
                  </a:lnTo>
                  <a:lnTo>
                    <a:pt x="615641" y="156850"/>
                  </a:lnTo>
                  <a:lnTo>
                    <a:pt x="597395" y="167514"/>
                  </a:lnTo>
                  <a:lnTo>
                    <a:pt x="579012" y="177925"/>
                  </a:lnTo>
                  <a:lnTo>
                    <a:pt x="560495" y="188089"/>
                  </a:lnTo>
                  <a:lnTo>
                    <a:pt x="541847" y="198008"/>
                  </a:lnTo>
                  <a:lnTo>
                    <a:pt x="523070" y="207690"/>
                  </a:lnTo>
                  <a:lnTo>
                    <a:pt x="504167" y="217138"/>
                  </a:lnTo>
                  <a:lnTo>
                    <a:pt x="485142" y="226357"/>
                  </a:lnTo>
                  <a:lnTo>
                    <a:pt x="465997" y="235352"/>
                  </a:lnTo>
                  <a:lnTo>
                    <a:pt x="446735" y="244129"/>
                  </a:lnTo>
                  <a:lnTo>
                    <a:pt x="427360" y="252691"/>
                  </a:lnTo>
                  <a:lnTo>
                    <a:pt x="407873" y="261044"/>
                  </a:lnTo>
                  <a:lnTo>
                    <a:pt x="387889" y="269423"/>
                  </a:lnTo>
                  <a:lnTo>
                    <a:pt x="367860" y="277705"/>
                  </a:lnTo>
                  <a:lnTo>
                    <a:pt x="347788" y="285898"/>
                  </a:lnTo>
                  <a:lnTo>
                    <a:pt x="327672" y="294012"/>
                  </a:lnTo>
                  <a:lnTo>
                    <a:pt x="307512" y="302054"/>
                  </a:lnTo>
                  <a:lnTo>
                    <a:pt x="287308" y="310035"/>
                  </a:lnTo>
                  <a:lnTo>
                    <a:pt x="267062" y="317962"/>
                  </a:lnTo>
                  <a:lnTo>
                    <a:pt x="246772" y="325844"/>
                  </a:lnTo>
                  <a:lnTo>
                    <a:pt x="226439" y="333691"/>
                  </a:lnTo>
                  <a:lnTo>
                    <a:pt x="206064" y="341511"/>
                  </a:lnTo>
                  <a:lnTo>
                    <a:pt x="185646" y="349312"/>
                  </a:lnTo>
                  <a:lnTo>
                    <a:pt x="165186" y="357105"/>
                  </a:lnTo>
                  <a:lnTo>
                    <a:pt x="144683" y="364897"/>
                  </a:lnTo>
                  <a:lnTo>
                    <a:pt x="124139" y="372697"/>
                  </a:lnTo>
                  <a:lnTo>
                    <a:pt x="103552" y="380514"/>
                  </a:lnTo>
                  <a:lnTo>
                    <a:pt x="82924" y="388357"/>
                  </a:lnTo>
                  <a:lnTo>
                    <a:pt x="62255" y="396235"/>
                  </a:lnTo>
                  <a:lnTo>
                    <a:pt x="41544" y="404157"/>
                  </a:lnTo>
                  <a:lnTo>
                    <a:pt x="20792" y="41213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48" name="object 97"/>
            <p:cNvSpPr/>
            <p:nvPr/>
          </p:nvSpPr>
          <p:spPr>
            <a:xfrm>
              <a:off x="6344242" y="5963011"/>
              <a:ext cx="363721" cy="90897"/>
            </a:xfrm>
            <a:custGeom>
              <a:avLst/>
              <a:gdLst/>
              <a:ahLst/>
              <a:cxnLst/>
              <a:rect l="l" t="t" r="r" b="b"/>
              <a:pathLst>
                <a:path w="363721" h="90897">
                  <a:moveTo>
                    <a:pt x="61253" y="439"/>
                  </a:moveTo>
                  <a:lnTo>
                    <a:pt x="48571" y="860"/>
                  </a:lnTo>
                  <a:lnTo>
                    <a:pt x="27905" y="4802"/>
                  </a:lnTo>
                  <a:lnTo>
                    <a:pt x="15756" y="11533"/>
                  </a:lnTo>
                  <a:lnTo>
                    <a:pt x="6943" y="21028"/>
                  </a:lnTo>
                  <a:lnTo>
                    <a:pt x="1635" y="32875"/>
                  </a:lnTo>
                  <a:lnTo>
                    <a:pt x="0" y="46660"/>
                  </a:lnTo>
                  <a:lnTo>
                    <a:pt x="31" y="47819"/>
                  </a:lnTo>
                  <a:lnTo>
                    <a:pt x="2434" y="61481"/>
                  </a:lnTo>
                  <a:lnTo>
                    <a:pt x="8485" y="73032"/>
                  </a:lnTo>
                  <a:lnTo>
                    <a:pt x="18102" y="81977"/>
                  </a:lnTo>
                  <a:lnTo>
                    <a:pt x="31203" y="87824"/>
                  </a:lnTo>
                  <a:lnTo>
                    <a:pt x="47706" y="90078"/>
                  </a:lnTo>
                  <a:lnTo>
                    <a:pt x="61259" y="90282"/>
                  </a:lnTo>
                  <a:lnTo>
                    <a:pt x="74812" y="90457"/>
                  </a:lnTo>
                  <a:lnTo>
                    <a:pt x="88365" y="90606"/>
                  </a:lnTo>
                  <a:lnTo>
                    <a:pt x="101919" y="90728"/>
                  </a:lnTo>
                  <a:lnTo>
                    <a:pt x="129028" y="90897"/>
                  </a:lnTo>
                  <a:lnTo>
                    <a:pt x="237469" y="90707"/>
                  </a:lnTo>
                  <a:lnTo>
                    <a:pt x="251025" y="90600"/>
                  </a:lnTo>
                  <a:lnTo>
                    <a:pt x="264580" y="90479"/>
                  </a:lnTo>
                  <a:lnTo>
                    <a:pt x="278135" y="90343"/>
                  </a:lnTo>
                  <a:lnTo>
                    <a:pt x="291689" y="90193"/>
                  </a:lnTo>
                  <a:lnTo>
                    <a:pt x="305244" y="90031"/>
                  </a:lnTo>
                  <a:lnTo>
                    <a:pt x="318798" y="89857"/>
                  </a:lnTo>
                  <a:lnTo>
                    <a:pt x="343167" y="83145"/>
                  </a:lnTo>
                  <a:lnTo>
                    <a:pt x="352486" y="75295"/>
                  </a:lnTo>
                  <a:lnTo>
                    <a:pt x="361087" y="57593"/>
                  </a:lnTo>
                  <a:lnTo>
                    <a:pt x="363721" y="44928"/>
                  </a:lnTo>
                  <a:lnTo>
                    <a:pt x="363236" y="33019"/>
                  </a:lnTo>
                  <a:lnTo>
                    <a:pt x="352527" y="13294"/>
                  </a:lnTo>
                  <a:lnTo>
                    <a:pt x="341626" y="6039"/>
                  </a:lnTo>
                  <a:lnTo>
                    <a:pt x="328554" y="1908"/>
                  </a:lnTo>
                  <a:lnTo>
                    <a:pt x="314243" y="450"/>
                  </a:lnTo>
                  <a:lnTo>
                    <a:pt x="298465" y="213"/>
                  </a:lnTo>
                  <a:lnTo>
                    <a:pt x="285768" y="97"/>
                  </a:lnTo>
                  <a:lnTo>
                    <a:pt x="184166" y="217"/>
                  </a:lnTo>
                  <a:lnTo>
                    <a:pt x="184166" y="405"/>
                  </a:lnTo>
                  <a:lnTo>
                    <a:pt x="150134" y="226"/>
                  </a:lnTo>
                  <a:lnTo>
                    <a:pt x="124729" y="17"/>
                  </a:lnTo>
                  <a:lnTo>
                    <a:pt x="86633" y="0"/>
                  </a:lnTo>
                  <a:lnTo>
                    <a:pt x="73940" y="160"/>
                  </a:lnTo>
                  <a:lnTo>
                    <a:pt x="61253" y="43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49" name="object 98"/>
            <p:cNvSpPr/>
            <p:nvPr/>
          </p:nvSpPr>
          <p:spPr>
            <a:xfrm>
              <a:off x="6346836" y="6073318"/>
              <a:ext cx="360911" cy="90184"/>
            </a:xfrm>
            <a:custGeom>
              <a:avLst/>
              <a:gdLst/>
              <a:ahLst/>
              <a:cxnLst/>
              <a:rect l="l" t="t" r="r" b="b"/>
              <a:pathLst>
                <a:path w="360911" h="90184">
                  <a:moveTo>
                    <a:pt x="590" y="45286"/>
                  </a:moveTo>
                  <a:lnTo>
                    <a:pt x="0" y="57706"/>
                  </a:lnTo>
                  <a:lnTo>
                    <a:pt x="10" y="57840"/>
                  </a:lnTo>
                  <a:lnTo>
                    <a:pt x="4031" y="71223"/>
                  </a:lnTo>
                  <a:lnTo>
                    <a:pt x="12882" y="81202"/>
                  </a:lnTo>
                  <a:lnTo>
                    <a:pt x="25196" y="87465"/>
                  </a:lnTo>
                  <a:lnTo>
                    <a:pt x="39606" y="89699"/>
                  </a:lnTo>
                  <a:lnTo>
                    <a:pt x="67815" y="89900"/>
                  </a:lnTo>
                  <a:lnTo>
                    <a:pt x="96025" y="90052"/>
                  </a:lnTo>
                  <a:lnTo>
                    <a:pt x="138342" y="90184"/>
                  </a:lnTo>
                  <a:lnTo>
                    <a:pt x="237086" y="90023"/>
                  </a:lnTo>
                  <a:lnTo>
                    <a:pt x="265299" y="89852"/>
                  </a:lnTo>
                  <a:lnTo>
                    <a:pt x="279405" y="89744"/>
                  </a:lnTo>
                  <a:lnTo>
                    <a:pt x="293512" y="89622"/>
                  </a:lnTo>
                  <a:lnTo>
                    <a:pt x="307618" y="89485"/>
                  </a:lnTo>
                  <a:lnTo>
                    <a:pt x="321724" y="89333"/>
                  </a:lnTo>
                  <a:lnTo>
                    <a:pt x="340753" y="83637"/>
                  </a:lnTo>
                  <a:lnTo>
                    <a:pt x="349938" y="75337"/>
                  </a:lnTo>
                  <a:lnTo>
                    <a:pt x="358140" y="57179"/>
                  </a:lnTo>
                  <a:lnTo>
                    <a:pt x="360911" y="44717"/>
                  </a:lnTo>
                  <a:lnTo>
                    <a:pt x="360576" y="32938"/>
                  </a:lnTo>
                  <a:lnTo>
                    <a:pt x="351819" y="15186"/>
                  </a:lnTo>
                  <a:lnTo>
                    <a:pt x="341437" y="7205"/>
                  </a:lnTo>
                  <a:lnTo>
                    <a:pt x="328604" y="2512"/>
                  </a:lnTo>
                  <a:lnTo>
                    <a:pt x="314255" y="845"/>
                  </a:lnTo>
                  <a:lnTo>
                    <a:pt x="292970" y="582"/>
                  </a:lnTo>
                  <a:lnTo>
                    <a:pt x="267572" y="455"/>
                  </a:lnTo>
                  <a:lnTo>
                    <a:pt x="204069" y="581"/>
                  </a:lnTo>
                  <a:lnTo>
                    <a:pt x="178670" y="624"/>
                  </a:lnTo>
                  <a:lnTo>
                    <a:pt x="178670" y="258"/>
                  </a:lnTo>
                  <a:lnTo>
                    <a:pt x="145806" y="129"/>
                  </a:lnTo>
                  <a:lnTo>
                    <a:pt x="120404" y="0"/>
                  </a:lnTo>
                  <a:lnTo>
                    <a:pt x="95005" y="26"/>
                  </a:lnTo>
                  <a:lnTo>
                    <a:pt x="82309" y="150"/>
                  </a:lnTo>
                  <a:lnTo>
                    <a:pt x="69616" y="376"/>
                  </a:lnTo>
                  <a:lnTo>
                    <a:pt x="56926" y="724"/>
                  </a:lnTo>
                  <a:lnTo>
                    <a:pt x="52319" y="910"/>
                  </a:lnTo>
                  <a:lnTo>
                    <a:pt x="38500" y="2193"/>
                  </a:lnTo>
                  <a:lnTo>
                    <a:pt x="25506" y="5396"/>
                  </a:lnTo>
                  <a:lnTo>
                    <a:pt x="15758" y="11550"/>
                  </a:lnTo>
                  <a:lnTo>
                    <a:pt x="9278" y="20491"/>
                  </a:lnTo>
                  <a:lnTo>
                    <a:pt x="3821" y="32447"/>
                  </a:lnTo>
                  <a:lnTo>
                    <a:pt x="590" y="4528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0" name="object 99"/>
            <p:cNvSpPr/>
            <p:nvPr/>
          </p:nvSpPr>
          <p:spPr>
            <a:xfrm>
              <a:off x="5944601" y="6023658"/>
              <a:ext cx="360911" cy="90184"/>
            </a:xfrm>
            <a:custGeom>
              <a:avLst/>
              <a:gdLst/>
              <a:ahLst/>
              <a:cxnLst/>
              <a:rect l="l" t="t" r="r" b="b"/>
              <a:pathLst>
                <a:path w="360911" h="90184">
                  <a:moveTo>
                    <a:pt x="590" y="45286"/>
                  </a:moveTo>
                  <a:lnTo>
                    <a:pt x="0" y="57706"/>
                  </a:lnTo>
                  <a:lnTo>
                    <a:pt x="10" y="57840"/>
                  </a:lnTo>
                  <a:lnTo>
                    <a:pt x="4031" y="71223"/>
                  </a:lnTo>
                  <a:lnTo>
                    <a:pt x="12882" y="81202"/>
                  </a:lnTo>
                  <a:lnTo>
                    <a:pt x="25196" y="87465"/>
                  </a:lnTo>
                  <a:lnTo>
                    <a:pt x="39606" y="89699"/>
                  </a:lnTo>
                  <a:lnTo>
                    <a:pt x="67815" y="89900"/>
                  </a:lnTo>
                  <a:lnTo>
                    <a:pt x="96025" y="90052"/>
                  </a:lnTo>
                  <a:lnTo>
                    <a:pt x="138342" y="90184"/>
                  </a:lnTo>
                  <a:lnTo>
                    <a:pt x="237086" y="90023"/>
                  </a:lnTo>
                  <a:lnTo>
                    <a:pt x="265299" y="89852"/>
                  </a:lnTo>
                  <a:lnTo>
                    <a:pt x="279405" y="89744"/>
                  </a:lnTo>
                  <a:lnTo>
                    <a:pt x="293512" y="89622"/>
                  </a:lnTo>
                  <a:lnTo>
                    <a:pt x="307618" y="89485"/>
                  </a:lnTo>
                  <a:lnTo>
                    <a:pt x="321724" y="89333"/>
                  </a:lnTo>
                  <a:lnTo>
                    <a:pt x="340753" y="83637"/>
                  </a:lnTo>
                  <a:lnTo>
                    <a:pt x="349938" y="75337"/>
                  </a:lnTo>
                  <a:lnTo>
                    <a:pt x="358140" y="57179"/>
                  </a:lnTo>
                  <a:lnTo>
                    <a:pt x="360911" y="44717"/>
                  </a:lnTo>
                  <a:lnTo>
                    <a:pt x="360576" y="32938"/>
                  </a:lnTo>
                  <a:lnTo>
                    <a:pt x="351819" y="15186"/>
                  </a:lnTo>
                  <a:lnTo>
                    <a:pt x="341437" y="7205"/>
                  </a:lnTo>
                  <a:lnTo>
                    <a:pt x="328604" y="2512"/>
                  </a:lnTo>
                  <a:lnTo>
                    <a:pt x="314255" y="845"/>
                  </a:lnTo>
                  <a:lnTo>
                    <a:pt x="292970" y="582"/>
                  </a:lnTo>
                  <a:lnTo>
                    <a:pt x="267572" y="455"/>
                  </a:lnTo>
                  <a:lnTo>
                    <a:pt x="204069" y="581"/>
                  </a:lnTo>
                  <a:lnTo>
                    <a:pt x="178670" y="624"/>
                  </a:lnTo>
                  <a:lnTo>
                    <a:pt x="178670" y="258"/>
                  </a:lnTo>
                  <a:lnTo>
                    <a:pt x="145806" y="129"/>
                  </a:lnTo>
                  <a:lnTo>
                    <a:pt x="120404" y="0"/>
                  </a:lnTo>
                  <a:lnTo>
                    <a:pt x="95005" y="26"/>
                  </a:lnTo>
                  <a:lnTo>
                    <a:pt x="82309" y="150"/>
                  </a:lnTo>
                  <a:lnTo>
                    <a:pt x="69616" y="376"/>
                  </a:lnTo>
                  <a:lnTo>
                    <a:pt x="56926" y="724"/>
                  </a:lnTo>
                  <a:lnTo>
                    <a:pt x="52319" y="910"/>
                  </a:lnTo>
                  <a:lnTo>
                    <a:pt x="38500" y="2193"/>
                  </a:lnTo>
                  <a:lnTo>
                    <a:pt x="25506" y="5396"/>
                  </a:lnTo>
                  <a:lnTo>
                    <a:pt x="15758" y="11550"/>
                  </a:lnTo>
                  <a:lnTo>
                    <a:pt x="9278" y="20491"/>
                  </a:lnTo>
                  <a:lnTo>
                    <a:pt x="3821" y="32447"/>
                  </a:lnTo>
                  <a:lnTo>
                    <a:pt x="590" y="4528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1" name="object 100"/>
            <p:cNvSpPr/>
            <p:nvPr/>
          </p:nvSpPr>
          <p:spPr>
            <a:xfrm>
              <a:off x="6344461" y="6178145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4"/>
                  </a:lnTo>
                  <a:lnTo>
                    <a:pt x="10696" y="75262"/>
                  </a:lnTo>
                  <a:lnTo>
                    <a:pt x="20969" y="83293"/>
                  </a:lnTo>
                  <a:lnTo>
                    <a:pt x="34422" y="88506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2" name="object 101"/>
            <p:cNvSpPr/>
            <p:nvPr/>
          </p:nvSpPr>
          <p:spPr>
            <a:xfrm>
              <a:off x="5942225" y="6128485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3" name="object 102"/>
            <p:cNvSpPr/>
            <p:nvPr/>
          </p:nvSpPr>
          <p:spPr>
            <a:xfrm>
              <a:off x="6344461" y="6285743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54" name="object 103"/>
            <p:cNvSpPr/>
            <p:nvPr/>
          </p:nvSpPr>
          <p:spPr>
            <a:xfrm>
              <a:off x="5942225" y="6236083"/>
              <a:ext cx="366616" cy="91231"/>
            </a:xfrm>
            <a:custGeom>
              <a:avLst/>
              <a:gdLst/>
              <a:ahLst/>
              <a:cxnLst/>
              <a:rect l="l" t="t" r="r" b="b"/>
              <a:pathLst>
                <a:path w="366616" h="91231">
                  <a:moveTo>
                    <a:pt x="53070" y="660"/>
                  </a:moveTo>
                  <a:lnTo>
                    <a:pt x="35947" y="2698"/>
                  </a:lnTo>
                  <a:lnTo>
                    <a:pt x="22377" y="7569"/>
                  </a:lnTo>
                  <a:lnTo>
                    <a:pt x="11822" y="15022"/>
                  </a:lnTo>
                  <a:lnTo>
                    <a:pt x="4457" y="24786"/>
                  </a:lnTo>
                  <a:lnTo>
                    <a:pt x="458" y="36593"/>
                  </a:lnTo>
                  <a:lnTo>
                    <a:pt x="0" y="50173"/>
                  </a:lnTo>
                  <a:lnTo>
                    <a:pt x="189" y="51868"/>
                  </a:lnTo>
                  <a:lnTo>
                    <a:pt x="3728" y="64693"/>
                  </a:lnTo>
                  <a:lnTo>
                    <a:pt x="10696" y="75259"/>
                  </a:lnTo>
                  <a:lnTo>
                    <a:pt x="20969" y="83288"/>
                  </a:lnTo>
                  <a:lnTo>
                    <a:pt x="34422" y="88502"/>
                  </a:lnTo>
                  <a:lnTo>
                    <a:pt x="50931" y="90621"/>
                  </a:lnTo>
                  <a:lnTo>
                    <a:pt x="66670" y="90957"/>
                  </a:lnTo>
                  <a:lnTo>
                    <a:pt x="79365" y="91120"/>
                  </a:lnTo>
                  <a:lnTo>
                    <a:pt x="155562" y="91003"/>
                  </a:lnTo>
                  <a:lnTo>
                    <a:pt x="224885" y="91117"/>
                  </a:lnTo>
                  <a:lnTo>
                    <a:pt x="250287" y="91231"/>
                  </a:lnTo>
                  <a:lnTo>
                    <a:pt x="288381" y="91109"/>
                  </a:lnTo>
                  <a:lnTo>
                    <a:pt x="301075" y="90933"/>
                  </a:lnTo>
                  <a:lnTo>
                    <a:pt x="313767" y="90666"/>
                  </a:lnTo>
                  <a:lnTo>
                    <a:pt x="322349" y="89981"/>
                  </a:lnTo>
                  <a:lnTo>
                    <a:pt x="337397" y="86099"/>
                  </a:lnTo>
                  <a:lnTo>
                    <a:pt x="349717" y="79239"/>
                  </a:lnTo>
                  <a:lnTo>
                    <a:pt x="358940" y="69856"/>
                  </a:lnTo>
                  <a:lnTo>
                    <a:pt x="364695" y="58405"/>
                  </a:lnTo>
                  <a:lnTo>
                    <a:pt x="366616" y="45342"/>
                  </a:lnTo>
                  <a:lnTo>
                    <a:pt x="366073" y="38805"/>
                  </a:lnTo>
                  <a:lnTo>
                    <a:pt x="362048" y="26579"/>
                  </a:lnTo>
                  <a:lnTo>
                    <a:pt x="354396" y="16257"/>
                  </a:lnTo>
                  <a:lnTo>
                    <a:pt x="343464" y="8233"/>
                  </a:lnTo>
                  <a:lnTo>
                    <a:pt x="329598" y="2896"/>
                  </a:lnTo>
                  <a:lnTo>
                    <a:pt x="313146" y="638"/>
                  </a:lnTo>
                  <a:lnTo>
                    <a:pt x="302439" y="341"/>
                  </a:lnTo>
                  <a:lnTo>
                    <a:pt x="289746" y="122"/>
                  </a:lnTo>
                  <a:lnTo>
                    <a:pt x="264349" y="0"/>
                  </a:lnTo>
                  <a:lnTo>
                    <a:pt x="226243" y="165"/>
                  </a:lnTo>
                  <a:lnTo>
                    <a:pt x="154658" y="53"/>
                  </a:lnTo>
                  <a:lnTo>
                    <a:pt x="91158" y="127"/>
                  </a:lnTo>
                  <a:lnTo>
                    <a:pt x="78461" y="249"/>
                  </a:lnTo>
                  <a:lnTo>
                    <a:pt x="65765" y="425"/>
                  </a:lnTo>
                  <a:lnTo>
                    <a:pt x="53070" y="6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>
                <a:latin typeface="SwissReSans" panose="020B0604020202020204" pitchFamily="34" charset="0"/>
              </a:endParaRPr>
            </a:p>
          </p:txBody>
        </p:sp>
        <p:sp>
          <p:nvSpPr>
            <p:cNvPr id="55" name="object 104"/>
            <p:cNvSpPr/>
            <p:nvPr/>
          </p:nvSpPr>
          <p:spPr>
            <a:xfrm>
              <a:off x="6344244" y="5820644"/>
              <a:ext cx="363702" cy="93903"/>
            </a:xfrm>
            <a:custGeom>
              <a:avLst/>
              <a:gdLst/>
              <a:ahLst/>
              <a:cxnLst/>
              <a:rect l="l" t="t" r="r" b="b"/>
              <a:pathLst>
                <a:path w="363702" h="93903">
                  <a:moveTo>
                    <a:pt x="87436" y="6"/>
                  </a:moveTo>
                  <a:lnTo>
                    <a:pt x="62055" y="0"/>
                  </a:lnTo>
                  <a:lnTo>
                    <a:pt x="49369" y="196"/>
                  </a:lnTo>
                  <a:lnTo>
                    <a:pt x="29184" y="3587"/>
                  </a:lnTo>
                  <a:lnTo>
                    <a:pt x="16685" y="10063"/>
                  </a:lnTo>
                  <a:lnTo>
                    <a:pt x="7535" y="19430"/>
                  </a:lnTo>
                  <a:lnTo>
                    <a:pt x="1913" y="31265"/>
                  </a:lnTo>
                  <a:lnTo>
                    <a:pt x="0" y="45143"/>
                  </a:lnTo>
                  <a:lnTo>
                    <a:pt x="11" y="46306"/>
                  </a:lnTo>
                  <a:lnTo>
                    <a:pt x="2177" y="60006"/>
                  </a:lnTo>
                  <a:lnTo>
                    <a:pt x="8025" y="71659"/>
                  </a:lnTo>
                  <a:lnTo>
                    <a:pt x="17484" y="80771"/>
                  </a:lnTo>
                  <a:lnTo>
                    <a:pt x="30481" y="86847"/>
                  </a:lnTo>
                  <a:lnTo>
                    <a:pt x="46942" y="89393"/>
                  </a:lnTo>
                  <a:lnTo>
                    <a:pt x="60488" y="89832"/>
                  </a:lnTo>
                  <a:lnTo>
                    <a:pt x="74036" y="90244"/>
                  </a:lnTo>
                  <a:lnTo>
                    <a:pt x="87584" y="90628"/>
                  </a:lnTo>
                  <a:lnTo>
                    <a:pt x="101134" y="90986"/>
                  </a:lnTo>
                  <a:lnTo>
                    <a:pt x="114685" y="91319"/>
                  </a:lnTo>
                  <a:lnTo>
                    <a:pt x="128237" y="91628"/>
                  </a:lnTo>
                  <a:lnTo>
                    <a:pt x="141789" y="91913"/>
                  </a:lnTo>
                  <a:lnTo>
                    <a:pt x="155342" y="92176"/>
                  </a:lnTo>
                  <a:lnTo>
                    <a:pt x="168896" y="92417"/>
                  </a:lnTo>
                  <a:lnTo>
                    <a:pt x="182450" y="92637"/>
                  </a:lnTo>
                  <a:lnTo>
                    <a:pt x="196005" y="92837"/>
                  </a:lnTo>
                  <a:lnTo>
                    <a:pt x="209560" y="93019"/>
                  </a:lnTo>
                  <a:lnTo>
                    <a:pt x="223115" y="93183"/>
                  </a:lnTo>
                  <a:lnTo>
                    <a:pt x="236670" y="93329"/>
                  </a:lnTo>
                  <a:lnTo>
                    <a:pt x="250226" y="93460"/>
                  </a:lnTo>
                  <a:lnTo>
                    <a:pt x="263781" y="93575"/>
                  </a:lnTo>
                  <a:lnTo>
                    <a:pt x="290891" y="93764"/>
                  </a:lnTo>
                  <a:lnTo>
                    <a:pt x="318000" y="93903"/>
                  </a:lnTo>
                  <a:lnTo>
                    <a:pt x="329606" y="92447"/>
                  </a:lnTo>
                  <a:lnTo>
                    <a:pt x="342493" y="87607"/>
                  </a:lnTo>
                  <a:lnTo>
                    <a:pt x="351943" y="79929"/>
                  </a:lnTo>
                  <a:lnTo>
                    <a:pt x="360836" y="62421"/>
                  </a:lnTo>
                  <a:lnTo>
                    <a:pt x="363702" y="49782"/>
                  </a:lnTo>
                  <a:lnTo>
                    <a:pt x="363424" y="37841"/>
                  </a:lnTo>
                  <a:lnTo>
                    <a:pt x="353061" y="17940"/>
                  </a:lnTo>
                  <a:lnTo>
                    <a:pt x="342289" y="10498"/>
                  </a:lnTo>
                  <a:lnTo>
                    <a:pt x="329291" y="6139"/>
                  </a:lnTo>
                  <a:lnTo>
                    <a:pt x="315008" y="4429"/>
                  </a:lnTo>
                  <a:lnTo>
                    <a:pt x="299242" y="3918"/>
                  </a:lnTo>
                  <a:lnTo>
                    <a:pt x="286549" y="3580"/>
                  </a:lnTo>
                  <a:lnTo>
                    <a:pt x="273854" y="3297"/>
                  </a:lnTo>
                  <a:lnTo>
                    <a:pt x="261157" y="3057"/>
                  </a:lnTo>
                  <a:lnTo>
                    <a:pt x="248458" y="2850"/>
                  </a:lnTo>
                  <a:lnTo>
                    <a:pt x="235758" y="2665"/>
                  </a:lnTo>
                  <a:lnTo>
                    <a:pt x="223057" y="2490"/>
                  </a:lnTo>
                  <a:lnTo>
                    <a:pt x="210356" y="2316"/>
                  </a:lnTo>
                  <a:lnTo>
                    <a:pt x="197654" y="2131"/>
                  </a:lnTo>
                  <a:lnTo>
                    <a:pt x="184953" y="1925"/>
                  </a:lnTo>
                  <a:lnTo>
                    <a:pt x="184953" y="2113"/>
                  </a:lnTo>
                  <a:lnTo>
                    <a:pt x="176315" y="1948"/>
                  </a:lnTo>
                  <a:lnTo>
                    <a:pt x="163617" y="1661"/>
                  </a:lnTo>
                  <a:lnTo>
                    <a:pt x="150919" y="1341"/>
                  </a:lnTo>
                  <a:lnTo>
                    <a:pt x="138220" y="1010"/>
                  </a:lnTo>
                  <a:lnTo>
                    <a:pt x="125523" y="689"/>
                  </a:lnTo>
                  <a:lnTo>
                    <a:pt x="112825" y="401"/>
                  </a:lnTo>
                  <a:lnTo>
                    <a:pt x="100130" y="166"/>
                  </a:lnTo>
                  <a:lnTo>
                    <a:pt x="87436" y="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6" name="object 105"/>
            <p:cNvSpPr/>
            <p:nvPr/>
          </p:nvSpPr>
          <p:spPr>
            <a:xfrm>
              <a:off x="6344390" y="5604858"/>
              <a:ext cx="363451" cy="98870"/>
            </a:xfrm>
            <a:custGeom>
              <a:avLst/>
              <a:gdLst/>
              <a:ahLst/>
              <a:cxnLst/>
              <a:rect l="l" t="t" r="r" b="b"/>
              <a:pathLst>
                <a:path w="363451" h="98870">
                  <a:moveTo>
                    <a:pt x="0" y="57148"/>
                  </a:moveTo>
                  <a:lnTo>
                    <a:pt x="3171" y="72445"/>
                  </a:lnTo>
                  <a:lnTo>
                    <a:pt x="9687" y="83548"/>
                  </a:lnTo>
                  <a:lnTo>
                    <a:pt x="19592" y="91969"/>
                  </a:lnTo>
                  <a:lnTo>
                    <a:pt x="32792" y="97235"/>
                  </a:lnTo>
                  <a:lnTo>
                    <a:pt x="49191" y="98870"/>
                  </a:lnTo>
                  <a:lnTo>
                    <a:pt x="62743" y="98600"/>
                  </a:lnTo>
                  <a:lnTo>
                    <a:pt x="76295" y="98302"/>
                  </a:lnTo>
                  <a:lnTo>
                    <a:pt x="89846" y="97976"/>
                  </a:lnTo>
                  <a:lnTo>
                    <a:pt x="103397" y="97625"/>
                  </a:lnTo>
                  <a:lnTo>
                    <a:pt x="116946" y="97248"/>
                  </a:lnTo>
                  <a:lnTo>
                    <a:pt x="130496" y="96847"/>
                  </a:lnTo>
                  <a:lnTo>
                    <a:pt x="144045" y="96422"/>
                  </a:lnTo>
                  <a:lnTo>
                    <a:pt x="157593" y="95975"/>
                  </a:lnTo>
                  <a:lnTo>
                    <a:pt x="171140" y="95506"/>
                  </a:lnTo>
                  <a:lnTo>
                    <a:pt x="184687" y="95017"/>
                  </a:lnTo>
                  <a:lnTo>
                    <a:pt x="198233" y="94508"/>
                  </a:lnTo>
                  <a:lnTo>
                    <a:pt x="211779" y="93979"/>
                  </a:lnTo>
                  <a:lnTo>
                    <a:pt x="225324" y="93433"/>
                  </a:lnTo>
                  <a:lnTo>
                    <a:pt x="238868" y="92870"/>
                  </a:lnTo>
                  <a:lnTo>
                    <a:pt x="252411" y="92291"/>
                  </a:lnTo>
                  <a:lnTo>
                    <a:pt x="265954" y="91697"/>
                  </a:lnTo>
                  <a:lnTo>
                    <a:pt x="279496" y="91088"/>
                  </a:lnTo>
                  <a:lnTo>
                    <a:pt x="293037" y="90466"/>
                  </a:lnTo>
                  <a:lnTo>
                    <a:pt x="306577" y="89831"/>
                  </a:lnTo>
                  <a:lnTo>
                    <a:pt x="320117" y="89185"/>
                  </a:lnTo>
                  <a:lnTo>
                    <a:pt x="344235" y="81630"/>
                  </a:lnTo>
                  <a:lnTo>
                    <a:pt x="353273" y="73460"/>
                  </a:lnTo>
                  <a:lnTo>
                    <a:pt x="361279" y="55391"/>
                  </a:lnTo>
                  <a:lnTo>
                    <a:pt x="363451" y="42679"/>
                  </a:lnTo>
                  <a:lnTo>
                    <a:pt x="362549" y="30829"/>
                  </a:lnTo>
                  <a:lnTo>
                    <a:pt x="350955" y="11320"/>
                  </a:lnTo>
                  <a:lnTo>
                    <a:pt x="339840" y="4554"/>
                  </a:lnTo>
                  <a:lnTo>
                    <a:pt x="326706" y="938"/>
                  </a:lnTo>
                  <a:lnTo>
                    <a:pt x="312448" y="0"/>
                  </a:lnTo>
                  <a:lnTo>
                    <a:pt x="309367" y="51"/>
                  </a:lnTo>
                  <a:lnTo>
                    <a:pt x="296671" y="311"/>
                  </a:lnTo>
                  <a:lnTo>
                    <a:pt x="283977" y="637"/>
                  </a:lnTo>
                  <a:lnTo>
                    <a:pt x="271283" y="1017"/>
                  </a:lnTo>
                  <a:lnTo>
                    <a:pt x="258591" y="1441"/>
                  </a:lnTo>
                  <a:lnTo>
                    <a:pt x="245899" y="1899"/>
                  </a:lnTo>
                  <a:lnTo>
                    <a:pt x="233207" y="2378"/>
                  </a:lnTo>
                  <a:lnTo>
                    <a:pt x="220516" y="2869"/>
                  </a:lnTo>
                  <a:lnTo>
                    <a:pt x="207824" y="3360"/>
                  </a:lnTo>
                  <a:lnTo>
                    <a:pt x="195131" y="3840"/>
                  </a:lnTo>
                  <a:lnTo>
                    <a:pt x="182438" y="4299"/>
                  </a:lnTo>
                  <a:lnTo>
                    <a:pt x="182449" y="4488"/>
                  </a:lnTo>
                  <a:lnTo>
                    <a:pt x="173856" y="4774"/>
                  </a:lnTo>
                  <a:lnTo>
                    <a:pt x="161157" y="5153"/>
                  </a:lnTo>
                  <a:lnTo>
                    <a:pt x="148455" y="5498"/>
                  </a:lnTo>
                  <a:lnTo>
                    <a:pt x="135754" y="5832"/>
                  </a:lnTo>
                  <a:lnTo>
                    <a:pt x="123053" y="6176"/>
                  </a:lnTo>
                  <a:lnTo>
                    <a:pt x="110354" y="6552"/>
                  </a:lnTo>
                  <a:lnTo>
                    <a:pt x="97660" y="6982"/>
                  </a:lnTo>
                  <a:lnTo>
                    <a:pt x="84971" y="7487"/>
                  </a:lnTo>
                  <a:lnTo>
                    <a:pt x="72289" y="8090"/>
                  </a:lnTo>
                  <a:lnTo>
                    <a:pt x="59616" y="8811"/>
                  </a:lnTo>
                  <a:lnTo>
                    <a:pt x="46953" y="9674"/>
                  </a:lnTo>
                  <a:lnTo>
                    <a:pt x="40058" y="10493"/>
                  </a:lnTo>
                  <a:lnTo>
                    <a:pt x="25421" y="14773"/>
                  </a:lnTo>
                  <a:lnTo>
                    <a:pt x="13951" y="21975"/>
                  </a:lnTo>
                  <a:lnTo>
                    <a:pt x="5793" y="31703"/>
                  </a:lnTo>
                  <a:lnTo>
                    <a:pt x="1094" y="43559"/>
                  </a:lnTo>
                  <a:lnTo>
                    <a:pt x="0" y="571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  <p:sp>
          <p:nvSpPr>
            <p:cNvPr id="57" name="object 106"/>
            <p:cNvSpPr/>
            <p:nvPr/>
          </p:nvSpPr>
          <p:spPr>
            <a:xfrm>
              <a:off x="6344392" y="5406275"/>
              <a:ext cx="363489" cy="103026"/>
            </a:xfrm>
            <a:custGeom>
              <a:avLst/>
              <a:gdLst/>
              <a:ahLst/>
              <a:cxnLst/>
              <a:rect l="l" t="t" r="r" b="b"/>
              <a:pathLst>
                <a:path w="363489" h="103026">
                  <a:moveTo>
                    <a:pt x="140103" y="94888"/>
                  </a:moveTo>
                  <a:lnTo>
                    <a:pt x="153639" y="95624"/>
                  </a:lnTo>
                  <a:lnTo>
                    <a:pt x="167176" y="96339"/>
                  </a:lnTo>
                  <a:lnTo>
                    <a:pt x="180714" y="97032"/>
                  </a:lnTo>
                  <a:lnTo>
                    <a:pt x="194253" y="97706"/>
                  </a:lnTo>
                  <a:lnTo>
                    <a:pt x="207793" y="98361"/>
                  </a:lnTo>
                  <a:lnTo>
                    <a:pt x="221334" y="98998"/>
                  </a:lnTo>
                  <a:lnTo>
                    <a:pt x="234876" y="99617"/>
                  </a:lnTo>
                  <a:lnTo>
                    <a:pt x="248419" y="100221"/>
                  </a:lnTo>
                  <a:lnTo>
                    <a:pt x="261962" y="100809"/>
                  </a:lnTo>
                  <a:lnTo>
                    <a:pt x="275505" y="101383"/>
                  </a:lnTo>
                  <a:lnTo>
                    <a:pt x="289049" y="101943"/>
                  </a:lnTo>
                  <a:lnTo>
                    <a:pt x="302593" y="102490"/>
                  </a:lnTo>
                  <a:lnTo>
                    <a:pt x="316137" y="103026"/>
                  </a:lnTo>
                  <a:lnTo>
                    <a:pt x="327998" y="101934"/>
                  </a:lnTo>
                  <a:lnTo>
                    <a:pt x="340929" y="97543"/>
                  </a:lnTo>
                  <a:lnTo>
                    <a:pt x="350545" y="90249"/>
                  </a:lnTo>
                  <a:lnTo>
                    <a:pt x="360005" y="73163"/>
                  </a:lnTo>
                  <a:lnTo>
                    <a:pt x="363341" y="60579"/>
                  </a:lnTo>
                  <a:lnTo>
                    <a:pt x="363489" y="48582"/>
                  </a:lnTo>
                  <a:lnTo>
                    <a:pt x="361050" y="39557"/>
                  </a:lnTo>
                  <a:lnTo>
                    <a:pt x="353827" y="28333"/>
                  </a:lnTo>
                  <a:lnTo>
                    <a:pt x="343321" y="20518"/>
                  </a:lnTo>
                  <a:lnTo>
                    <a:pt x="330484" y="15711"/>
                  </a:lnTo>
                  <a:lnTo>
                    <a:pt x="316270" y="13508"/>
                  </a:lnTo>
                  <a:lnTo>
                    <a:pt x="300529" y="12445"/>
                  </a:lnTo>
                  <a:lnTo>
                    <a:pt x="287855" y="11663"/>
                  </a:lnTo>
                  <a:lnTo>
                    <a:pt x="275177" y="10937"/>
                  </a:lnTo>
                  <a:lnTo>
                    <a:pt x="262496" y="10254"/>
                  </a:lnTo>
                  <a:lnTo>
                    <a:pt x="249812" y="9603"/>
                  </a:lnTo>
                  <a:lnTo>
                    <a:pt x="237127" y="8975"/>
                  </a:lnTo>
                  <a:lnTo>
                    <a:pt x="224440" y="8357"/>
                  </a:lnTo>
                  <a:lnTo>
                    <a:pt x="211753" y="7740"/>
                  </a:lnTo>
                  <a:lnTo>
                    <a:pt x="199066" y="7111"/>
                  </a:lnTo>
                  <a:lnTo>
                    <a:pt x="186381" y="6460"/>
                  </a:lnTo>
                  <a:lnTo>
                    <a:pt x="186370" y="6649"/>
                  </a:lnTo>
                  <a:lnTo>
                    <a:pt x="177789" y="6185"/>
                  </a:lnTo>
                  <a:lnTo>
                    <a:pt x="165107" y="5455"/>
                  </a:lnTo>
                  <a:lnTo>
                    <a:pt x="152425" y="4692"/>
                  </a:lnTo>
                  <a:lnTo>
                    <a:pt x="139743" y="3918"/>
                  </a:lnTo>
                  <a:lnTo>
                    <a:pt x="127060" y="3153"/>
                  </a:lnTo>
                  <a:lnTo>
                    <a:pt x="114377" y="2420"/>
                  </a:lnTo>
                  <a:lnTo>
                    <a:pt x="101693" y="1741"/>
                  </a:lnTo>
                  <a:lnTo>
                    <a:pt x="89007" y="1138"/>
                  </a:lnTo>
                  <a:lnTo>
                    <a:pt x="76320" y="632"/>
                  </a:lnTo>
                  <a:lnTo>
                    <a:pt x="63631" y="245"/>
                  </a:lnTo>
                  <a:lnTo>
                    <a:pt x="50940" y="0"/>
                  </a:lnTo>
                  <a:lnTo>
                    <a:pt x="45727" y="103"/>
                  </a:lnTo>
                  <a:lnTo>
                    <a:pt x="30193" y="2828"/>
                  </a:lnTo>
                  <a:lnTo>
                    <a:pt x="17665" y="8908"/>
                  </a:lnTo>
                  <a:lnTo>
                    <a:pt x="8334" y="17936"/>
                  </a:lnTo>
                  <a:lnTo>
                    <a:pt x="2393" y="29504"/>
                  </a:lnTo>
                  <a:lnTo>
                    <a:pt x="31" y="43207"/>
                  </a:lnTo>
                  <a:lnTo>
                    <a:pt x="0" y="45710"/>
                  </a:lnTo>
                  <a:lnTo>
                    <a:pt x="1964" y="59082"/>
                  </a:lnTo>
                  <a:lnTo>
                    <a:pt x="7538" y="70572"/>
                  </a:lnTo>
                  <a:lnTo>
                    <a:pt x="16670" y="79712"/>
                  </a:lnTo>
                  <a:lnTo>
                    <a:pt x="29308" y="86028"/>
                  </a:lnTo>
                  <a:lnTo>
                    <a:pt x="45399" y="89052"/>
                  </a:lnTo>
                  <a:lnTo>
                    <a:pt x="58923" y="89965"/>
                  </a:lnTo>
                  <a:lnTo>
                    <a:pt x="72449" y="90851"/>
                  </a:lnTo>
                  <a:lnTo>
                    <a:pt x="85976" y="91709"/>
                  </a:lnTo>
                  <a:lnTo>
                    <a:pt x="99505" y="92541"/>
                  </a:lnTo>
                  <a:lnTo>
                    <a:pt x="113037" y="93347"/>
                  </a:lnTo>
                  <a:lnTo>
                    <a:pt x="126569" y="94129"/>
                  </a:lnTo>
                  <a:lnTo>
                    <a:pt x="140103" y="948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382000" y="5819001"/>
            <a:ext cx="54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wissReSans" pitchFamily="34" charset="0"/>
              </a:rPr>
              <a:t>Time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34" y="2232924"/>
            <a:ext cx="924650" cy="92465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60" y="2246979"/>
            <a:ext cx="1069543" cy="9534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8514" y="4847080"/>
            <a:ext cx="1199486" cy="799629"/>
            <a:chOff x="1828801" y="4470426"/>
            <a:chExt cx="1426544" cy="902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1828801" y="4470426"/>
              <a:ext cx="1426544" cy="902709"/>
              <a:chOff x="1066386" y="1648144"/>
              <a:chExt cx="7710183" cy="4534311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2759109" y="40701"/>
                <a:ext cx="4307463" cy="7692910"/>
              </a:xfrm>
              <a:prstGeom prst="rect">
                <a:avLst/>
              </a:prstGeom>
            </p:spPr>
          </p:pic>
          <p:sp>
            <p:nvSpPr>
              <p:cNvPr id="119" name="Rectangle 118"/>
              <p:cNvSpPr/>
              <p:nvPr/>
            </p:nvSpPr>
            <p:spPr>
              <a:xfrm>
                <a:off x="7075299" y="4615854"/>
                <a:ext cx="770394" cy="9138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ysClr val="windowText" lastClr="000000"/>
                  </a:solidFill>
                  <a:latin typeface="SwissReSans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896235" y="5442832"/>
                <a:ext cx="880334" cy="5298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ysClr val="windowText" lastClr="000000"/>
                  </a:solidFill>
                  <a:latin typeface="SwissReSans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12846" y="1648144"/>
                <a:ext cx="596612" cy="39390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ysClr val="windowText" lastClr="000000"/>
                  </a:solidFill>
                  <a:latin typeface="SwissReSans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192047" y="5711111"/>
                <a:ext cx="433804" cy="47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solidFill>
                    <a:sysClr val="windowText" lastClr="000000"/>
                  </a:solidFill>
                  <a:latin typeface="SwissReSans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716636" y="5608973"/>
                <a:ext cx="518015" cy="48172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 smtClean="0">
                  <a:solidFill>
                    <a:sysClr val="windowText" lastClr="000000"/>
                  </a:solidFill>
                  <a:latin typeface="SwissReSans" pitchFamily="34" charset="0"/>
                </a:endParaRPr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 flipH="1">
              <a:off x="1950597" y="4922179"/>
              <a:ext cx="86880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2819400" y="4812869"/>
              <a:ext cx="184611" cy="22347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57200" y="3227457"/>
            <a:ext cx="998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Event Occurs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52600" y="3227457"/>
            <a:ext cx="10257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Insured assesses damage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07876" y="3227457"/>
            <a:ext cx="1183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Insured submits claim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78635" y="3227457"/>
            <a:ext cx="998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Insurer reviews claim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21422" y="3227457"/>
            <a:ext cx="12326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Adjuster assesses and validates claim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69499" y="3227457"/>
            <a:ext cx="1183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Claim is paid based on assessment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48" y="4953000"/>
            <a:ext cx="642614" cy="64261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903690" y="1427895"/>
            <a:ext cx="299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wissReSans" pitchFamily="34" charset="0"/>
              </a:rPr>
              <a:t>Indemnity Based Insurance</a:t>
            </a:r>
            <a:endParaRPr lang="en-GB" b="1" u="sng" dirty="0">
              <a:latin typeface="SwissReSans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7200" y="5709003"/>
            <a:ext cx="998069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Event Occurs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15377" y="5717447"/>
            <a:ext cx="12326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Intensity verified by third-party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42487" y="5723277"/>
            <a:ext cx="1183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Pay-out issued within 30-days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3299" y="5715000"/>
            <a:ext cx="1183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 smtClean="0">
                <a:latin typeface="SwissReSans" pitchFamily="34" charset="0"/>
              </a:rPr>
              <a:t>Confirm proof of loss within a year 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83294" y="3810000"/>
            <a:ext cx="237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wissReSans" pitchFamily="34" charset="0"/>
              </a:rPr>
              <a:t>Parametric Insurance</a:t>
            </a:r>
            <a:endParaRPr lang="en-GB" b="1" u="sng" dirty="0">
              <a:latin typeface="SwissReSans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5" y="3943612"/>
            <a:ext cx="1893631" cy="18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958" y="228600"/>
            <a:ext cx="7991474" cy="69264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Key Features of a Parametric Insurance Cover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black">
          <a:xfrm>
            <a:off x="4473261" y="940074"/>
            <a:ext cx="4332288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Uses Independent </a:t>
            </a:r>
            <a:r>
              <a:rPr lang="en-GB" sz="1400" b="1" dirty="0">
                <a:solidFill>
                  <a:srgbClr val="00B0F0"/>
                </a:solidFill>
              </a:rPr>
              <a:t>Data Provider: </a:t>
            </a:r>
            <a:r>
              <a:rPr lang="en-GB" sz="1400" dirty="0" smtClean="0">
                <a:solidFill>
                  <a:schemeClr val="tx1"/>
                </a:solidFill>
              </a:rPr>
              <a:t>Wind speeds from named windstorm provided by independent  3</a:t>
            </a:r>
            <a:r>
              <a:rPr lang="en-GB" sz="1400" baseline="30000" dirty="0" smtClean="0">
                <a:solidFill>
                  <a:schemeClr val="tx1"/>
                </a:solidFill>
              </a:rPr>
              <a:t>rd</a:t>
            </a:r>
            <a:r>
              <a:rPr lang="en-GB" sz="1400" dirty="0" smtClean="0">
                <a:solidFill>
                  <a:schemeClr val="tx1"/>
                </a:solidFill>
              </a:rPr>
              <a:t> party (RMS HWind) and the U.S. Geological Service (“USGS”).  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Settlement:</a:t>
            </a:r>
            <a:r>
              <a:rPr lang="en-GB" sz="1400" b="1" dirty="0" smtClean="0">
                <a:solidFill>
                  <a:schemeClr val="tx1"/>
                </a:solidFill>
              </a:rPr>
              <a:t>  </a:t>
            </a:r>
            <a:r>
              <a:rPr lang="en-GB" sz="1400" dirty="0" smtClean="0">
                <a:solidFill>
                  <a:schemeClr val="tx1"/>
                </a:solidFill>
              </a:rPr>
              <a:t>Based on RMS HWind reported wind speeds, or USGS shake intensities at your locations.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Offers Quick pay out: </a:t>
            </a:r>
            <a:r>
              <a:rPr lang="en-GB" sz="1400" dirty="0" smtClean="0">
                <a:solidFill>
                  <a:schemeClr val="tx1"/>
                </a:solidFill>
              </a:rPr>
              <a:t>Pay out in as little as 30 days after notification of eligible event.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Coverage in Insurance </a:t>
            </a:r>
            <a:r>
              <a:rPr lang="en-GB" sz="1400" b="1" dirty="0">
                <a:solidFill>
                  <a:srgbClr val="00B0F0"/>
                </a:solidFill>
              </a:rPr>
              <a:t>Form: </a:t>
            </a:r>
            <a:r>
              <a:rPr lang="en-GB" sz="1400" dirty="0" smtClean="0">
                <a:solidFill>
                  <a:schemeClr val="tx1"/>
                </a:solidFill>
              </a:rPr>
              <a:t>Insured has 12 months post event to determine and confirm actual financial loss.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Broad Coverage</a:t>
            </a:r>
            <a:r>
              <a:rPr lang="en-GB" sz="1400" b="1" dirty="0">
                <a:solidFill>
                  <a:srgbClr val="00B0F0"/>
                </a:solidFill>
              </a:rPr>
              <a:t>:  </a:t>
            </a:r>
            <a:r>
              <a:rPr lang="en-GB" sz="1400" dirty="0" smtClean="0">
                <a:solidFill>
                  <a:schemeClr val="tx1"/>
                </a:solidFill>
              </a:rPr>
              <a:t>All direct and indirect physical damage, loss of income, extra expense and any other expenses related to the Nat Cat event.</a:t>
            </a:r>
            <a:endParaRPr lang="en-GB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00B0F0"/>
                </a:solidFill>
              </a:rPr>
              <a:t>Addresses impact at a local level:</a:t>
            </a:r>
            <a:r>
              <a:rPr lang="en-GB" sz="1400" dirty="0" smtClean="0">
                <a:solidFill>
                  <a:schemeClr val="tx1"/>
                </a:solidFill>
              </a:rPr>
              <a:t> The structure reflects the impact of and damage caused by wind speeds or shake intensities at each of your insured locations.  </a:t>
            </a:r>
            <a:endParaRPr lang="en-GB" sz="14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B0F0"/>
                </a:solidFill>
              </a:rPr>
              <a:t>Deductible: </a:t>
            </a:r>
            <a:r>
              <a:rPr lang="en-GB" sz="1400" dirty="0" smtClean="0"/>
              <a:t>None.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778" b="5556"/>
          <a:stretch/>
        </p:blipFill>
        <p:spPr>
          <a:xfrm>
            <a:off x="733006" y="685800"/>
            <a:ext cx="2895600" cy="32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826" t="32835" r="6626" b="18694"/>
          <a:stretch/>
        </p:blipFill>
        <p:spPr>
          <a:xfrm>
            <a:off x="152400" y="4054023"/>
            <a:ext cx="4056813" cy="20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Swiss Re STORM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Swiss Re STORM</a:t>
            </a:r>
            <a:r>
              <a:rPr lang="en-US" altLang="en-US" dirty="0">
                <a:solidFill>
                  <a:srgbClr val="0070C0"/>
                </a:solidFill>
              </a:rPr>
              <a:t/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Parametric Wind Intensity Specific to YOUR Exposure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4492571"/>
              </p:ext>
            </p:extLst>
          </p:nvPr>
        </p:nvGraphicFramePr>
        <p:xfrm>
          <a:off x="152400" y="1676400"/>
          <a:ext cx="5562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4404" y="4419600"/>
            <a:ext cx="27851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/>
              <a:t>Hurricane </a:t>
            </a:r>
            <a:r>
              <a:rPr lang="en-US" sz="1050" b="1" dirty="0" smtClean="0"/>
              <a:t>Michael </a:t>
            </a:r>
            <a:r>
              <a:rPr lang="en-US" sz="1050" b="1" dirty="0"/>
              <a:t>Footprint over Florida</a:t>
            </a:r>
          </a:p>
          <a:p>
            <a:pPr algn="ctr">
              <a:defRPr/>
            </a:pPr>
            <a:r>
              <a:rPr lang="en-US" sz="1050" dirty="0" smtClean="0"/>
              <a:t>Source: RMS HWind</a:t>
            </a:r>
            <a:endParaRPr lang="en-US" sz="105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8629"/>
          <a:stretch/>
        </p:blipFill>
        <p:spPr>
          <a:xfrm>
            <a:off x="6019800" y="1752600"/>
            <a:ext cx="2926422" cy="2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3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2"/>
  <p:tag name="LANGUAGE" val="2057"/>
  <p:tag name="PRESENTATIONSTYLE" val="0"/>
  <p:tag name="COLORPAIR" val="3"/>
  <p:tag name="CLASSIFICATIO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SwissRe">
  <a:themeElements>
    <a:clrScheme name="SR - BougainvilleaUltraviolet">
      <a:dk1>
        <a:srgbClr val="283E36"/>
      </a:dk1>
      <a:lt1>
        <a:sysClr val="window" lastClr="FFFFFF"/>
      </a:lt1>
      <a:dk2>
        <a:srgbClr val="761092"/>
      </a:dk2>
      <a:lt2>
        <a:srgbClr val="C7119A"/>
      </a:lt2>
      <a:accent1>
        <a:srgbClr val="627D77"/>
      </a:accent1>
      <a:accent2>
        <a:srgbClr val="A1B1AD"/>
      </a:accent2>
      <a:accent3>
        <a:srgbClr val="761092"/>
      </a:accent3>
      <a:accent4>
        <a:srgbClr val="AD70BE"/>
      </a:accent4>
      <a:accent5>
        <a:srgbClr val="E0119D"/>
      </a:accent5>
      <a:accent6>
        <a:srgbClr val="EC70C4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SwissRe_43</Template>
  <TotalTime>15257</TotalTime>
  <Words>1817</Words>
  <Application>Microsoft Office PowerPoint</Application>
  <PresentationFormat>On-screen Show (4:3)</PresentationFormat>
  <Paragraphs>294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SwissReSans Light</vt:lpstr>
      <vt:lpstr>Wingdings</vt:lpstr>
      <vt:lpstr>SimSun</vt:lpstr>
      <vt:lpstr>Arial</vt:lpstr>
      <vt:lpstr>SwissReSans</vt:lpstr>
      <vt:lpstr>Times New Roman</vt:lpstr>
      <vt:lpstr>SwissRe</vt:lpstr>
      <vt:lpstr>1_SwissRe</vt:lpstr>
      <vt:lpstr>2_SwissRe</vt:lpstr>
      <vt:lpstr>3_SwissRe</vt:lpstr>
      <vt:lpstr>4_SwissRe</vt:lpstr>
      <vt:lpstr>5_SwissRe</vt:lpstr>
      <vt:lpstr>6_SwissRe</vt:lpstr>
      <vt:lpstr>7_SwissRe</vt:lpstr>
      <vt:lpstr>think-cell Slide</vt:lpstr>
      <vt:lpstr>PowerPoint Presentation</vt:lpstr>
      <vt:lpstr>Parametric Nat Cat Insurance Background</vt:lpstr>
      <vt:lpstr>Parametric Insurance Market – Background Information</vt:lpstr>
      <vt:lpstr>Needs for Parametric Nat Cat Insurance Covers</vt:lpstr>
      <vt:lpstr>What is a Parametric Nat Cat Insurance Cover?</vt:lpstr>
      <vt:lpstr>Why Parametric Nat Cat Insurance Cover?</vt:lpstr>
      <vt:lpstr>Key Features of a Parametric Insurance Cover</vt:lpstr>
      <vt:lpstr>Swiss Re STORM</vt:lpstr>
      <vt:lpstr>Swiss Re STORM Parametric Wind Intensity Specific to YOUR Exposure </vt:lpstr>
      <vt:lpstr>What is RMS HWind?</vt:lpstr>
      <vt:lpstr>Sample Solution – South Florida Insured</vt:lpstr>
      <vt:lpstr>Limit Allocation – Visual</vt:lpstr>
      <vt:lpstr>Sample Solution – South Florida Insured</vt:lpstr>
      <vt:lpstr>Limit Allocation</vt:lpstr>
      <vt:lpstr>Historical Payout – Hurricane Wilma – Option 1</vt:lpstr>
      <vt:lpstr>Swiss Re QUAKE</vt:lpstr>
      <vt:lpstr>Swiss Re QUAKE Parametric Earthquake Shake Intensity Specific to YOUR Exposure </vt:lpstr>
      <vt:lpstr>Earthquake: Intensity vs. Magnitude Trigger</vt:lpstr>
      <vt:lpstr>2014 Napa Earthquake </vt:lpstr>
      <vt:lpstr>USGS San Andreas SCENARIO Event </vt:lpstr>
      <vt:lpstr>Shaking Intensity – PSA03 Explained</vt:lpstr>
      <vt:lpstr>Swiss Re Sample Structures –Southern CA Insured </vt:lpstr>
      <vt:lpstr>Swiss Re Sample Structures – Options</vt:lpstr>
      <vt:lpstr>Example Payout – What Has Happened (Recently)? M 6.7 Northridge EQ – January 17, 1994</vt:lpstr>
      <vt:lpstr>Example Payout – What Could Happen? M 6.4 SCENARIO Earthquake - Anaheim</vt:lpstr>
      <vt:lpstr>Appendix</vt:lpstr>
      <vt:lpstr>Traditional Indemnity vs. Parametric Insurance Cover</vt:lpstr>
      <vt:lpstr>Legal notice</vt:lpstr>
    </vt:vector>
  </TitlesOfParts>
  <Company>Swiss 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Parametric</dc:title>
  <dc:creator>SREBSY</dc:creator>
  <cp:lastModifiedBy>Katherine Malley</cp:lastModifiedBy>
  <cp:revision>307</cp:revision>
  <cp:lastPrinted>2018-12-11T21:29:28Z</cp:lastPrinted>
  <dcterms:created xsi:type="dcterms:W3CDTF">2016-06-10T20:29:33Z</dcterms:created>
  <dcterms:modified xsi:type="dcterms:W3CDTF">2019-02-25T21:31:26Z</dcterms:modified>
</cp:coreProperties>
</file>