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1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2.xml" ContentType="application/vnd.openxmlformats-officedocument.themeOverride+xml"/>
  <Override PartName="/ppt/tags/tag8.xml" ContentType="application/vnd.openxmlformats-officedocument.presentationml.tags+xml"/>
  <Override PartName="/ppt/theme/themeOverride3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Override4.xml" ContentType="application/vnd.openxmlformats-officedocument.themeOverride+xml"/>
  <Override PartName="/ppt/tags/tag14.xml" ContentType="application/vnd.openxmlformats-officedocument.presentationml.tags+xml"/>
  <Override PartName="/ppt/theme/themeOverride5.xml" ContentType="application/vnd.openxmlformats-officedocument.themeOverride+xml"/>
  <Override PartName="/ppt/tags/tag15.xml" ContentType="application/vnd.openxmlformats-officedocument.presentationml.tags+xml"/>
  <Override PartName="/ppt/theme/themeOverride6.xml" ContentType="application/vnd.openxmlformats-officedocument.themeOverride+xml"/>
  <Override PartName="/ppt/tags/tag16.xml" ContentType="application/vnd.openxmlformats-officedocument.presentationml.tags+xml"/>
  <Override PartName="/ppt/theme/themeOverride7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Override8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Override9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Override10.xml" ContentType="application/vnd.openxmlformats-officedocument.themeOverride+xml"/>
  <Override PartName="/ppt/tags/tag26.xml" ContentType="application/vnd.openxmlformats-officedocument.presentationml.tags+xml"/>
  <Override PartName="/ppt/theme/themeOverride11.xml" ContentType="application/vnd.openxmlformats-officedocument.themeOverride+xml"/>
  <Override PartName="/ppt/tags/tag27.xml" ContentType="application/vnd.openxmlformats-officedocument.presentationml.tags+xml"/>
  <Override PartName="/ppt/theme/themeOverride12.xml" ContentType="application/vnd.openxmlformats-officedocument.themeOverride+xml"/>
  <Override PartName="/ppt/tags/tag28.xml" ContentType="application/vnd.openxmlformats-officedocument.presentationml.tags+xml"/>
  <Override PartName="/ppt/theme/themeOverride13.xml" ContentType="application/vnd.openxmlformats-officedocument.themeOverride+xml"/>
  <Override PartName="/ppt/tags/tag29.xml" ContentType="application/vnd.openxmlformats-officedocument.presentationml.tags+xml"/>
  <Override PartName="/ppt/theme/themeOverride14.xml" ContentType="application/vnd.openxmlformats-officedocument.themeOverr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Override15.xml" ContentType="application/vnd.openxmlformats-officedocument.themeOverr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Override16.xml" ContentType="application/vnd.openxmlformats-officedocument.themeOverride+xml"/>
  <Override PartName="/ppt/tags/tag36.xml" ContentType="application/vnd.openxmlformats-officedocument.presentationml.tags+xml"/>
  <Override PartName="/ppt/theme/themeOverride17.xml" ContentType="application/vnd.openxmlformats-officedocument.themeOverr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324" r:id="rId3"/>
  </p:sldIdLst>
  <p:sldSz cx="12192000" cy="6858000"/>
  <p:notesSz cx="6858000" cy="9144000"/>
  <p:embeddedFontLst>
    <p:embeddedFont>
      <p:font typeface="SwissReSans" panose="020B0604020202020204" pitchFamily="34" charset="0"/>
      <p:regular r:id="rId6"/>
      <p:bold r:id="rId7"/>
      <p:italic r:id="rId8"/>
      <p:boldItalic r:id="rId9"/>
    </p:embeddedFont>
    <p:embeddedFont>
      <p:font typeface="SwissReSans Light" panose="020B0504020202020204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8383A"/>
    <a:srgbClr val="FFA02F"/>
    <a:srgbClr val="E00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870FC3-41F4-4639-9F92-194A608F593C}">
  <a:tblStyle styleId="{4F870FC3-41F4-4639-9F92-194A608F593C}" styleName="Swiss Re - Table 1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1">
              <a:tint val="36000"/>
            </a:schemeClr>
          </a:solidFill>
        </a:fill>
      </a:tcStyle>
    </a:band2H>
    <a:band1V>
      <a:tcStyle>
        <a:tcBdr/>
        <a:fill>
          <a:solidFill>
            <a:schemeClr val="accent1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6E6707-7832-46BE-A3A0-E36881F78559}" styleName="Swiss Re - Table 2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5">
              <a:tint val="36000"/>
            </a:schemeClr>
          </a:solidFill>
        </a:fill>
      </a:tcStyle>
    </a:band2H>
    <a:band1V>
      <a:tcStyle>
        <a:tcBdr/>
        <a:fill>
          <a:solidFill>
            <a:schemeClr val="accent5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BE75E58-984F-4F72-8EDD-5C9A88DD35F0}" styleName="Swiss Re - Table 3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3">
              <a:tint val="36000"/>
            </a:schemeClr>
          </a:solidFill>
        </a:fill>
      </a:tcStyle>
    </a:band2H>
    <a:band1V>
      <a:tcStyle>
        <a:tcBdr/>
        <a:fill>
          <a:solidFill>
            <a:schemeClr val="accent3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0DF0198-80C8-49AA-8D90-CB580F7814A3}" styleName="Swiss Re - Table 4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879B2AA-A785-4C12-A31E-098CB692474E}" styleName="Swiss Re - Table 5">
    <a:wholeTbl>
      <a:tcTxStyle>
        <a:fontRef idx="minor">
          <a:scrgbClr r="40" g="62" b="54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howGuides="1">
      <p:cViewPr varScale="1">
        <p:scale>
          <a:sx n="63" d="100"/>
          <a:sy n="63" d="100"/>
        </p:scale>
        <p:origin x="800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-277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wissReSan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7C786-A259-4FDD-A4C0-BD83D19C2427}" type="datetimeFigureOut">
              <a:rPr lang="en-GB" smtClean="0">
                <a:latin typeface="SwissReSans" pitchFamily="34" charset="0"/>
              </a:rPr>
              <a:pPr/>
              <a:t>20/09/2019</a:t>
            </a:fld>
            <a:endParaRPr lang="en-GB" dirty="0">
              <a:latin typeface="SwissReSan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wissReSan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DD15C-2E90-415F-B376-5831ACCDAAD0}" type="slidenum">
              <a:rPr lang="en-GB" smtClean="0">
                <a:latin typeface="SwissReSans" pitchFamily="34" charset="0"/>
              </a:rPr>
              <a:pPr/>
              <a:t>‹#›</a:t>
            </a:fld>
            <a:endParaRPr lang="en-GB" dirty="0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6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wissReSans" pitchFamily="34" charset="0"/>
              </a:defRPr>
            </a:lvl1pPr>
          </a:lstStyle>
          <a:p>
            <a:fld id="{3A1CEC75-F9BB-42F0-8E1C-193797F4D4D6}" type="datetimeFigureOut">
              <a:rPr lang="de-DE" smtClean="0"/>
              <a:pPr/>
              <a:t>20.09.2019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wissReSans" pitchFamily="34" charset="0"/>
              </a:defRPr>
            </a:lvl1pPr>
          </a:lstStyle>
          <a:p>
            <a:fld id="{CF8ED666-4372-485F-9851-ED435EF4AC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76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1pPr>
    <a:lvl2pPr marL="34925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2pPr>
    <a:lvl3pPr marL="71755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3pPr>
    <a:lvl4pPr marL="106680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4pPr>
    <a:lvl5pPr marL="143510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5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hemeOverride" Target="../theme/themeOverride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hemeOverride" Target="../theme/themeOverride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hemeOverride" Target="../theme/themeOverride16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3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hemeOverride" Target="../theme/themeOverride17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.png"/><Relationship Id="rId2" Type="http://schemas.openxmlformats.org/officeDocument/2006/relationships/tags" Target="../tags/tag22.xml"/><Relationship Id="rId1" Type="http://schemas.openxmlformats.org/officeDocument/2006/relationships/themeOverride" Target="../theme/themeOverride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 bwMode="gray"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12192000" cy="6858000"/>
          </a:xfrm>
        </p:spPr>
        <p:txBody>
          <a:bodyPr tIns="57600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95325" y="1628776"/>
            <a:ext cx="9913177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95325" y="2996952"/>
            <a:ext cx="9913177" cy="2880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SwissRe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4012517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5F17C9-0321-44B0-8E92-D1620D9B5D21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2369821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</p:spPr>
        <p:txBody>
          <a:bodyPr lIns="0" tIns="720000" anchor="ctr"/>
          <a:lstStyle>
            <a:lvl1pPr marL="0" indent="0"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/>
              <a:t>Select an image </a:t>
            </a:r>
            <a:br>
              <a:rPr lang="en-GB" noProof="1"/>
            </a:br>
            <a:r>
              <a:rPr lang="en-GB" noProof="1"/>
              <a:t>from the Brandic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95325" y="1628774"/>
            <a:ext cx="4920624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5325" y="692151"/>
            <a:ext cx="4920621" cy="69264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02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and Image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/>
              <a:t>Select an image from the Brandic menu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5325" y="1628773"/>
            <a:ext cx="4920623" cy="439261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13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ular Messaging Device (large)" preserve="1" userDrawn="1">
  <p:cSld name="Circular Messaging Devic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95326" y="1628774"/>
            <a:ext cx="6120754" cy="4392000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 bwMode="gray">
          <a:xfrm>
            <a:off x="7752184" y="1809000"/>
            <a:ext cx="3240000" cy="3240000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  <a:tileRect/>
          </a:gra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000">
                <a:solidFill>
                  <a:srgbClr val="FFFFFF"/>
                </a:solidFill>
                <a:latin typeface="SwissReSans Light" panose="020B0504020202020204" pitchFamily="34" charset="0"/>
              </a:defRPr>
            </a:lvl1pPr>
            <a:lvl2pPr marL="182562" indent="0" algn="l">
              <a:buFontTx/>
              <a:buNone/>
              <a:defRPr>
                <a:solidFill>
                  <a:srgbClr val="FFFFFF"/>
                </a:solidFill>
              </a:defRPr>
            </a:lvl2pPr>
            <a:lvl3pPr marL="444500" indent="0" algn="l">
              <a:buFontTx/>
              <a:buNone/>
              <a:defRPr>
                <a:solidFill>
                  <a:srgbClr val="FFFFFF"/>
                </a:solidFill>
              </a:defRPr>
            </a:lvl3pPr>
            <a:lvl4pPr marL="715963" indent="0" algn="l">
              <a:buFontTx/>
              <a:buNone/>
              <a:defRPr>
                <a:solidFill>
                  <a:srgbClr val="FFFFFF"/>
                </a:solidFill>
              </a:defRPr>
            </a:lvl4pPr>
            <a:lvl5pPr marL="985838" indent="0" algn="l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05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ular Messaging Device (small)" preserve="1" userDrawn="1">
  <p:cSld name="Circular Messaging Devic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95326" y="1628774"/>
            <a:ext cx="7200874" cy="4392000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3"/>
          </p:nvPr>
        </p:nvSpPr>
        <p:spPr bwMode="gray">
          <a:xfrm>
            <a:off x="8702581" y="2349000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  <a:tileRect/>
          </a:gradFill>
        </p:spPr>
        <p:txBody>
          <a:bodyPr anchor="ctr"/>
          <a:lstStyle>
            <a:lvl1pPr marL="0" indent="0" algn="ctr">
              <a:lnSpc>
                <a:spcPct val="95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SwissReSans Light" panose="020B0504020202020204" pitchFamily="34" charset="0"/>
              </a:defRPr>
            </a:lvl1pPr>
            <a:lvl2pPr marL="182562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4445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715963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985838" indent="0" algn="l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448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 Persons (4 people)" preserve="1" userDrawn="1">
  <p:cSld name="Contact Persons (4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A4DEE0-C41B-4076-8B94-57B0E7907B17}"/>
              </a:ext>
            </a:extLst>
          </p:cNvPr>
          <p:cNvSpPr/>
          <p:nvPr userDrawn="1"/>
        </p:nvSpPr>
        <p:spPr bwMode="gray">
          <a:xfrm>
            <a:off x="0" y="0"/>
            <a:ext cx="4064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ReSans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695326" y="692151"/>
            <a:ext cx="3096418" cy="69264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Enter team name here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C90A8-D632-4D32-AA86-6231D6EA8A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5325" y="1628774"/>
            <a:ext cx="3096420" cy="4392614"/>
          </a:xfrm>
        </p:spPr>
        <p:txBody>
          <a:bodyPr/>
          <a:lstStyle>
            <a:lvl1pPr marL="108000" indent="-108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  <a:lvl2pPr marL="25200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2pPr>
            <a:lvl3pPr marL="39600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3pPr>
            <a:lvl4pPr marL="54000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4pPr>
            <a:lvl5pPr marL="68400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add text, for example team mission and/or capabilities, roles and responsibilities, other info.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56FDD83-9066-405C-9C9B-C6012C35E7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73419" y="727075"/>
            <a:ext cx="1800000" cy="1800000"/>
          </a:xfrm>
          <a:prstGeom prst="ellipse">
            <a:avLst/>
          </a:prstGeom>
        </p:spPr>
        <p:txBody>
          <a:bodyPr tIns="504000" anchor="ctr" anchorCtr="0"/>
          <a:lstStyle>
            <a:lvl1pPr marL="0" indent="0" algn="ctr">
              <a:buNone/>
              <a:defRPr sz="14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38A06944-C2A7-4F21-A4A5-D22B1CF13B5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882581" y="727075"/>
            <a:ext cx="1800000" cy="1800000"/>
          </a:xfrm>
          <a:prstGeom prst="ellipse">
            <a:avLst/>
          </a:prstGeom>
        </p:spPr>
        <p:txBody>
          <a:bodyPr tIns="504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sz="1400">
                <a:solidFill>
                  <a:srgbClr val="A8BAB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679A695-226D-4550-AC5F-CF13DA1C3E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50638" y="2641930"/>
            <a:ext cx="2845562" cy="169277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8FFF6C9-8B70-45DC-9C06-54DD5B87AF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0638" y="2827874"/>
            <a:ext cx="2845562" cy="356957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2F9034A3-A308-4153-AEC9-209C0E14C8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61630" y="2641930"/>
            <a:ext cx="2845562" cy="169277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DD3A46A-9F03-452A-97A6-168C664072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61630" y="2827874"/>
            <a:ext cx="2845562" cy="356957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578C2B07-87F4-489C-A284-3E5878138E7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5573419" y="3430871"/>
            <a:ext cx="1800000" cy="1800000"/>
          </a:xfrm>
          <a:prstGeom prst="ellipse">
            <a:avLst/>
          </a:prstGeom>
        </p:spPr>
        <p:txBody>
          <a:bodyPr tIns="504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sz="1400">
                <a:solidFill>
                  <a:srgbClr val="A8BAB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D418C2AA-7D28-483F-81E1-731AA258030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882581" y="3430871"/>
            <a:ext cx="1800000" cy="1800000"/>
          </a:xfrm>
          <a:prstGeom prst="ellipse">
            <a:avLst/>
          </a:prstGeom>
        </p:spPr>
        <p:txBody>
          <a:bodyPr tIns="504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sz="1400">
                <a:solidFill>
                  <a:srgbClr val="A8BAB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AFF0E09B-2153-4F77-903B-8AE289C202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50638" y="5345726"/>
            <a:ext cx="2845562" cy="169277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6E4CA2D-F663-4612-8211-ABCBF0E3B4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50638" y="5531670"/>
            <a:ext cx="2845562" cy="356957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679ECFC-69DE-448E-A790-E6DF1353CC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61630" y="5345726"/>
            <a:ext cx="2845562" cy="169277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A2E08B10-5430-4825-9E65-D8235CD0407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61630" y="5531670"/>
            <a:ext cx="2845562" cy="356957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29" name="Footer">
            <a:extLst>
              <a:ext uri="{FF2B5EF4-FFF2-40B4-BE49-F238E27FC236}">
                <a16:creationId xmlns:a16="http://schemas.microsoft.com/office/drawing/2014/main" id="{0A885EF8-5FBD-475E-BD95-4D0C7488BAE5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 bwMode="black">
          <a:xfrm>
            <a:off x="3254847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86FD7-9BC7-4D21-85D4-8CE77699A65B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12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 Persons (9 people)" preserve="1" userDrawn="1">
  <p:cSld name="Contact Persons (9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A4DEE0-C41B-4076-8B94-57B0E7907B17}"/>
              </a:ext>
            </a:extLst>
          </p:cNvPr>
          <p:cNvSpPr/>
          <p:nvPr userDrawn="1"/>
        </p:nvSpPr>
        <p:spPr bwMode="gray">
          <a:xfrm>
            <a:off x="0" y="0"/>
            <a:ext cx="4064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ReSans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695326" y="692151"/>
            <a:ext cx="3096418" cy="69264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Enter team name here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C90A8-D632-4D32-AA86-6231D6EA8A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5325" y="1628774"/>
            <a:ext cx="3096420" cy="4392614"/>
          </a:xfrm>
        </p:spPr>
        <p:txBody>
          <a:bodyPr/>
          <a:lstStyle>
            <a:lvl1pPr marL="108000" indent="-108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  <a:lvl2pPr marL="25200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2pPr>
            <a:lvl3pPr marL="39600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3pPr>
            <a:lvl4pPr marL="54000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4pPr>
            <a:lvl5pPr marL="68400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add text, for example team mission and/or capabilities, roles and responsibilities, other info.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9682A749-FC1E-4118-9EDD-CE1ABA3E26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283565" y="738628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sz="1000">
                <a:solidFill>
                  <a:srgbClr val="A8BAB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73E640E6-6F1D-478B-91DA-EF27860B8F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71219" y="1883003"/>
            <a:ext cx="1902588" cy="153632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1BD7495-9DC8-424C-9AA0-FAD0EABDAC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71219" y="2049899"/>
            <a:ext cx="1902588" cy="3245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19CD5BF-B691-42A9-9A28-7D982DEDC9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7581323" y="738628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sz="1000">
                <a:solidFill>
                  <a:srgbClr val="A8BAB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F582FA5-0ACC-44FA-AD35-38027A4BC7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8977" y="1883003"/>
            <a:ext cx="1902588" cy="153632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4479282-0266-40A5-AD96-427D23FC8E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8977" y="2049899"/>
            <a:ext cx="1902588" cy="3245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A372C913-34DD-415E-8A45-FE2BAAA5AB9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881460" y="738628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134E3D5-1F39-4EBB-AA24-A2FD4F813D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114" y="1883003"/>
            <a:ext cx="1902588" cy="153632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A4699E8E-78EB-413E-9E61-A75A1208CF0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69114" y="2049899"/>
            <a:ext cx="1902588" cy="3245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055DF295-2A7B-4334-B97B-ED339BB7034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5283565" y="2557409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86C79598-5718-4B97-9653-C258BACE02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219" y="3701784"/>
            <a:ext cx="1902588" cy="153632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1CD186E-C886-499B-8730-86302FB13D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71219" y="3868680"/>
            <a:ext cx="1902588" cy="3245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221F4A5A-8D58-4545-B3A9-1D7286AC7F0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7581323" y="2557409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CAD9D006-676C-4CB9-9E60-67322DE91D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68977" y="3701784"/>
            <a:ext cx="1902588" cy="153632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50A073A5-04E0-4873-B0FB-802CADE3666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977" y="3868680"/>
            <a:ext cx="1902588" cy="3245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195DD2A1-427A-429A-9C4E-E51AEBB0E0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9881460" y="2557409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F28B10EF-4A1F-4980-8CD3-519EB5DBC2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69114" y="3701784"/>
            <a:ext cx="1902588" cy="153632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7E8B1A89-1311-46C8-AABE-49A07C509A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69114" y="3868680"/>
            <a:ext cx="1902588" cy="3245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A1132398-8B9A-4B3D-933D-0916342541F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5283565" y="4379592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60DB6F48-FC4C-4A1D-9535-0E108AAFBE0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871219" y="5523967"/>
            <a:ext cx="1902588" cy="153632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A810E96A-A59E-44AE-B57E-8AF75CD1963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871219" y="5690863"/>
            <a:ext cx="1902588" cy="3245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198933B9-38C2-482E-AD0B-42A8177C695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7581323" y="4379592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A0551C6-CAE2-4890-8760-2733C7FDE7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68977" y="5523967"/>
            <a:ext cx="1902588" cy="153632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351C2CEF-8471-4D1A-B51B-ABA769D4AF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168977" y="5690863"/>
            <a:ext cx="1902588" cy="3245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0AAAD490-0511-40C3-A7FD-06F99326BA9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 bwMode="gray">
          <a:xfrm>
            <a:off x="9881460" y="4379592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57D9887A-55D1-49D2-8675-5240F864DA0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469114" y="5523967"/>
            <a:ext cx="1902588" cy="153632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78D2D6D9-E53F-4A0D-BBF5-81D01913CD1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469114" y="5690863"/>
            <a:ext cx="1902588" cy="3245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56" name="Footer">
            <a:extLst>
              <a:ext uri="{FF2B5EF4-FFF2-40B4-BE49-F238E27FC236}">
                <a16:creationId xmlns:a16="http://schemas.microsoft.com/office/drawing/2014/main" id="{3D92757B-1122-4A0B-B414-F2DE3CA792C1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 bwMode="black">
          <a:xfrm>
            <a:off x="3254847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03918-A049-4F51-A01A-56D97DB91E9B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3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wer Symbol" preserve="1" userDrawn="1">
  <p:cSld name="Power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943872" y="2564904"/>
            <a:ext cx="2304256" cy="1728192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ReSans" pitchFamily="34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656138" y="1989138"/>
            <a:ext cx="2879725" cy="2879725"/>
            <a:chOff x="3132138" y="1989138"/>
            <a:chExt cx="2879725" cy="287972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3707904" y="2564904"/>
              <a:ext cx="1728192" cy="172819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wissReSans" pitchFamily="34" charset="0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132138" y="1989138"/>
              <a:ext cx="2879725" cy="2879725"/>
            </a:xfrm>
            <a:custGeom>
              <a:avLst/>
              <a:gdLst>
                <a:gd name="T0" fmla="*/ 738 w 1476"/>
                <a:gd name="T1" fmla="*/ 0 h 1476"/>
                <a:gd name="T2" fmla="*/ 0 w 1476"/>
                <a:gd name="T3" fmla="*/ 738 h 1476"/>
                <a:gd name="T4" fmla="*/ 738 w 1476"/>
                <a:gd name="T5" fmla="*/ 1476 h 1476"/>
                <a:gd name="T6" fmla="*/ 1476 w 1476"/>
                <a:gd name="T7" fmla="*/ 738 h 1476"/>
                <a:gd name="T8" fmla="*/ 738 w 1476"/>
                <a:gd name="T9" fmla="*/ 0 h 1476"/>
                <a:gd name="T10" fmla="*/ 547 w 1476"/>
                <a:gd name="T11" fmla="*/ 1099 h 1476"/>
                <a:gd name="T12" fmla="*/ 388 w 1476"/>
                <a:gd name="T13" fmla="*/ 1099 h 1476"/>
                <a:gd name="T14" fmla="*/ 388 w 1476"/>
                <a:gd name="T15" fmla="*/ 637 h 1476"/>
                <a:gd name="T16" fmla="*/ 547 w 1476"/>
                <a:gd name="T17" fmla="*/ 637 h 1476"/>
                <a:gd name="T18" fmla="*/ 547 w 1476"/>
                <a:gd name="T19" fmla="*/ 1099 h 1476"/>
                <a:gd name="T20" fmla="*/ 817 w 1476"/>
                <a:gd name="T21" fmla="*/ 1099 h 1476"/>
                <a:gd name="T22" fmla="*/ 658 w 1476"/>
                <a:gd name="T23" fmla="*/ 1099 h 1476"/>
                <a:gd name="T24" fmla="*/ 658 w 1476"/>
                <a:gd name="T25" fmla="*/ 637 h 1476"/>
                <a:gd name="T26" fmla="*/ 817 w 1476"/>
                <a:gd name="T27" fmla="*/ 637 h 1476"/>
                <a:gd name="T28" fmla="*/ 817 w 1476"/>
                <a:gd name="T29" fmla="*/ 1099 h 1476"/>
                <a:gd name="T30" fmla="*/ 1088 w 1476"/>
                <a:gd name="T31" fmla="*/ 1099 h 1476"/>
                <a:gd name="T32" fmla="*/ 929 w 1476"/>
                <a:gd name="T33" fmla="*/ 1099 h 1476"/>
                <a:gd name="T34" fmla="*/ 929 w 1476"/>
                <a:gd name="T35" fmla="*/ 637 h 1476"/>
                <a:gd name="T36" fmla="*/ 1088 w 1476"/>
                <a:gd name="T37" fmla="*/ 637 h 1476"/>
                <a:gd name="T38" fmla="*/ 1088 w 1476"/>
                <a:gd name="T39" fmla="*/ 1099 h 1476"/>
                <a:gd name="T40" fmla="*/ 1094 w 1476"/>
                <a:gd name="T41" fmla="*/ 524 h 1476"/>
                <a:gd name="T42" fmla="*/ 382 w 1476"/>
                <a:gd name="T43" fmla="*/ 524 h 1476"/>
                <a:gd name="T44" fmla="*/ 382 w 1476"/>
                <a:gd name="T45" fmla="*/ 374 h 1476"/>
                <a:gd name="T46" fmla="*/ 1094 w 1476"/>
                <a:gd name="T47" fmla="*/ 374 h 1476"/>
                <a:gd name="T48" fmla="*/ 1094 w 1476"/>
                <a:gd name="T49" fmla="*/ 524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6" h="1476">
                  <a:moveTo>
                    <a:pt x="738" y="0"/>
                  </a:moveTo>
                  <a:cubicBezTo>
                    <a:pt x="330" y="0"/>
                    <a:pt x="0" y="331"/>
                    <a:pt x="0" y="738"/>
                  </a:cubicBezTo>
                  <a:cubicBezTo>
                    <a:pt x="0" y="1146"/>
                    <a:pt x="330" y="1476"/>
                    <a:pt x="738" y="1476"/>
                  </a:cubicBezTo>
                  <a:cubicBezTo>
                    <a:pt x="1145" y="1476"/>
                    <a:pt x="1476" y="1146"/>
                    <a:pt x="1476" y="738"/>
                  </a:cubicBezTo>
                  <a:cubicBezTo>
                    <a:pt x="1476" y="331"/>
                    <a:pt x="1145" y="0"/>
                    <a:pt x="738" y="0"/>
                  </a:cubicBezTo>
                  <a:moveTo>
                    <a:pt x="547" y="1099"/>
                  </a:moveTo>
                  <a:cubicBezTo>
                    <a:pt x="388" y="1099"/>
                    <a:pt x="388" y="1099"/>
                    <a:pt x="388" y="1099"/>
                  </a:cubicBezTo>
                  <a:cubicBezTo>
                    <a:pt x="388" y="637"/>
                    <a:pt x="388" y="637"/>
                    <a:pt x="388" y="637"/>
                  </a:cubicBezTo>
                  <a:cubicBezTo>
                    <a:pt x="547" y="637"/>
                    <a:pt x="547" y="637"/>
                    <a:pt x="547" y="637"/>
                  </a:cubicBezTo>
                  <a:lnTo>
                    <a:pt x="547" y="1099"/>
                  </a:lnTo>
                  <a:close/>
                  <a:moveTo>
                    <a:pt x="817" y="1099"/>
                  </a:moveTo>
                  <a:cubicBezTo>
                    <a:pt x="658" y="1099"/>
                    <a:pt x="658" y="1099"/>
                    <a:pt x="658" y="1099"/>
                  </a:cubicBezTo>
                  <a:cubicBezTo>
                    <a:pt x="658" y="637"/>
                    <a:pt x="658" y="637"/>
                    <a:pt x="658" y="637"/>
                  </a:cubicBezTo>
                  <a:cubicBezTo>
                    <a:pt x="817" y="637"/>
                    <a:pt x="817" y="637"/>
                    <a:pt x="817" y="637"/>
                  </a:cubicBezTo>
                  <a:lnTo>
                    <a:pt x="817" y="1099"/>
                  </a:lnTo>
                  <a:close/>
                  <a:moveTo>
                    <a:pt x="1088" y="1099"/>
                  </a:moveTo>
                  <a:cubicBezTo>
                    <a:pt x="929" y="1099"/>
                    <a:pt x="929" y="1099"/>
                    <a:pt x="929" y="1099"/>
                  </a:cubicBezTo>
                  <a:cubicBezTo>
                    <a:pt x="929" y="637"/>
                    <a:pt x="929" y="637"/>
                    <a:pt x="929" y="637"/>
                  </a:cubicBezTo>
                  <a:cubicBezTo>
                    <a:pt x="1088" y="637"/>
                    <a:pt x="1088" y="637"/>
                    <a:pt x="1088" y="637"/>
                  </a:cubicBezTo>
                  <a:lnTo>
                    <a:pt x="1088" y="1099"/>
                  </a:lnTo>
                  <a:close/>
                  <a:moveTo>
                    <a:pt x="1094" y="524"/>
                  </a:moveTo>
                  <a:cubicBezTo>
                    <a:pt x="382" y="524"/>
                    <a:pt x="382" y="524"/>
                    <a:pt x="382" y="524"/>
                  </a:cubicBezTo>
                  <a:cubicBezTo>
                    <a:pt x="382" y="374"/>
                    <a:pt x="382" y="374"/>
                    <a:pt x="382" y="374"/>
                  </a:cubicBezTo>
                  <a:cubicBezTo>
                    <a:pt x="1094" y="374"/>
                    <a:pt x="1094" y="374"/>
                    <a:pt x="1094" y="374"/>
                  </a:cubicBezTo>
                  <a:lnTo>
                    <a:pt x="1094" y="524"/>
                  </a:lnTo>
                  <a:close/>
                </a:path>
              </a:pathLst>
            </a:custGeom>
            <a:solidFill>
              <a:srgbClr val="62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E081133-7BA8-49FD-981E-24AAC941AF64}"/>
              </a:ext>
            </a:extLst>
          </p:cNvPr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95325" y="1628775"/>
            <a:ext cx="9913177" cy="132962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95325" y="3573016"/>
            <a:ext cx="9913177" cy="24483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/>
              <a:t>Edit Master text styles</a:t>
            </a:r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3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97CE8B-87C3-4902-B30D-34A2E8EBB1B2}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5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695325" y="1628776"/>
            <a:ext cx="11017250" cy="4392513"/>
          </a:xfrm>
        </p:spPr>
        <p:txBody>
          <a:bodyPr/>
          <a:lstStyle>
            <a:lvl1pPr>
              <a:defRPr>
                <a:latin typeface="SwissReSans" pitchFamily="34" charset="0"/>
              </a:defRPr>
            </a:lvl1pPr>
            <a:lvl2pPr>
              <a:defRPr>
                <a:latin typeface="SwissReSans" pitchFamily="34" charset="0"/>
              </a:defRPr>
            </a:lvl2pPr>
            <a:lvl3pPr>
              <a:defRPr>
                <a:latin typeface="SwissReSans" pitchFamily="34" charset="0"/>
              </a:defRPr>
            </a:lvl3pPr>
            <a:lvl4pPr>
              <a:defRPr>
                <a:latin typeface="SwissReSans" pitchFamily="34" charset="0"/>
              </a:defRPr>
            </a:lvl4pPr>
            <a:lvl5pPr>
              <a:defRPr>
                <a:latin typeface="SwissReSans" pitchFamily="34" charset="0"/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7889377-8F1A-4D11-848A-25AD3724A6A5}"/>
              </a:ext>
            </a:extLst>
          </p:cNvPr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95325" y="1628775"/>
            <a:ext cx="9913177" cy="132962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800" kern="1200" dirty="0">
                <a:solidFill>
                  <a:srgbClr val="FFFFFF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95325" y="3573016"/>
            <a:ext cx="9913177" cy="244837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68A7DC-C0F2-49CE-92F3-E3D6268F08D2}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95326" y="1628774"/>
            <a:ext cx="5328000" cy="4392000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6384032" y="1628776"/>
            <a:ext cx="5328000" cy="4392000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Message with Gradient" preserve="1" userDrawn="1">
  <p:cSld name="Key Message with Gradient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95A25EDE-8428-429E-BE07-354A88A6623D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 bwMode="black">
          <a:xfrm>
            <a:off x="3254847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FFFFFF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A0A899-35F1-4F53-BE41-FF0B757CB575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7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adient, Text and Image" preserve="1" userDrawn="1">
  <p:cSld name="Gradient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A4DEE0-C41B-4076-8B94-57B0E7907B17}"/>
              </a:ext>
            </a:extLst>
          </p:cNvPr>
          <p:cNvSpPr/>
          <p:nvPr userDrawn="1"/>
        </p:nvSpPr>
        <p:spPr bwMode="gray">
          <a:xfrm>
            <a:off x="0" y="0"/>
            <a:ext cx="610235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ReSans" pitchFamily="34" charset="0"/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02350" y="0"/>
            <a:ext cx="6089650" cy="6858000"/>
          </a:xfrm>
        </p:spPr>
        <p:txBody>
          <a:bodyPr lIns="0" tIns="900000" anchor="ctr"/>
          <a:lstStyle>
            <a:lvl1pPr algn="ctr">
              <a:spcBef>
                <a:spcPts val="0"/>
              </a:spcBef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/>
              <a:t>Click to browse for an own image.</a:t>
            </a:r>
            <a:br>
              <a:rPr lang="en-GB" noProof="1"/>
            </a:br>
            <a:r>
              <a:rPr lang="en-GB" noProof="1"/>
              <a:t>Be careful to avoid an image that clashes</a:t>
            </a:r>
            <a:br>
              <a:rPr lang="en-GB" noProof="1"/>
            </a:br>
            <a:r>
              <a:rPr lang="en-GB" noProof="1"/>
              <a:t>with the gradient colour.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695325" y="692151"/>
            <a:ext cx="4920621" cy="69264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C90A8-D632-4D32-AA86-6231D6EA8A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95324" y="1628774"/>
            <a:ext cx="4920624" cy="439261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58B74-300D-4BDF-A1A9-CA6BDB96DDF2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7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" preserve="1" userDrawn="1">
  <p:cSld name="Imag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hidden="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2" name="Footer"/>
          <p:cNvSpPr txBox="1">
            <a:spLocks/>
          </p:cNvSpPr>
          <p:nvPr userDrawn="1">
            <p:custDataLst>
              <p:tags r:id="rId4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ACE9BF-826F-466B-A5CB-C0B79049E661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95325" y="692151"/>
            <a:ext cx="11017250" cy="69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95325" y="1628776"/>
            <a:ext cx="11017250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black">
          <a:xfrm>
            <a:off x="4022172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9" name="Footer"/>
          <p:cNvSpPr txBox="1">
            <a:spLocks/>
          </p:cNvSpPr>
          <p:nvPr>
            <p:custDataLst>
              <p:tags r:id="rId20"/>
            </p:custDataLst>
          </p:nvPr>
        </p:nvSpPr>
        <p:spPr bwMode="black">
          <a:xfrm>
            <a:off x="3254847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9782581" y="6918846"/>
            <a:ext cx="1823939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1141719" y="6918845"/>
            <a:ext cx="8064500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11414762" y="6472512"/>
            <a:ext cx="287008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rgbClr val="283E36"/>
                </a:solidFill>
                <a:latin typeface="SwissReSans" panose="020B0604020202020204" pitchFamily="34" charset="0"/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4FD1BB-1AD7-42F5-AB74-2EE36FA5CFC4}"/>
              </a:ext>
            </a:extLst>
          </p:cNvPr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4" r:id="rId7"/>
    <p:sldLayoutId id="2147483665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SwissReSans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8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1pPr>
      <a:lvl2pPr marL="444500" indent="-261938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2pPr>
      <a:lvl3pPr marL="715963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3pPr>
      <a:lvl4pPr marL="985838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4pPr>
      <a:lvl5pPr marL="1255713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436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43.xml"/><Relationship Id="rId7" Type="http://schemas.openxmlformats.org/officeDocument/2006/relationships/oleObject" Target="../embeddings/oleObject1.bin"/><Relationship Id="rId2" Type="http://schemas.openxmlformats.org/officeDocument/2006/relationships/tags" Target="../tags/tag42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tags" Target="../tags/tag44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g"/><Relationship Id="rId3" Type="http://schemas.openxmlformats.org/officeDocument/2006/relationships/tags" Target="../tags/tag46.xml"/><Relationship Id="rId7" Type="http://schemas.openxmlformats.org/officeDocument/2006/relationships/image" Target="../media/image6.emf"/><Relationship Id="rId12" Type="http://schemas.openxmlformats.org/officeDocument/2006/relationships/image" Target="../media/image10.png"/><Relationship Id="rId17" Type="http://schemas.openxmlformats.org/officeDocument/2006/relationships/image" Target="../media/image1.png"/><Relationship Id="rId2" Type="http://schemas.openxmlformats.org/officeDocument/2006/relationships/tags" Target="../tags/tag45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jpg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3.svg"/><Relationship Id="rId10" Type="http://schemas.microsoft.com/office/2007/relationships/hdphoto" Target="../media/hdphoto2.wdp"/><Relationship Id="rId4" Type="http://schemas.openxmlformats.org/officeDocument/2006/relationships/tags" Target="../tags/tag47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4800" dirty="0" err="1">
              <a:solidFill>
                <a:prstClr val="white"/>
              </a:solidFill>
              <a:latin typeface="SwissReSans Light" panose="020B0504020202020204" pitchFamily="34" charset="0"/>
              <a:sym typeface="SwissReSans Light" panose="020B05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953" y="0"/>
            <a:ext cx="12191999" cy="6876000"/>
          </a:xfrm>
          <a:prstGeom prst="rect">
            <a:avLst/>
          </a:prstGeom>
          <a:gradFill flip="none" rotWithShape="1">
            <a:gsLst>
              <a:gs pos="86000">
                <a:srgbClr val="0F4DBC"/>
              </a:gs>
              <a:gs pos="0">
                <a:srgbClr val="00A9E0"/>
              </a:gs>
            </a:gsLst>
            <a:lin ang="0" scaled="1"/>
            <a:tileRect/>
          </a:gradFill>
        </p:spPr>
        <p:txBody>
          <a:bodyPr wrap="square" lIns="0" tIns="0" rIns="0" bIns="0" rtlCol="0" anchor="ctr">
            <a:spAutoFit/>
          </a:bodyPr>
          <a:lstStyle/>
          <a:p>
            <a:pPr algn="ctr" defTabSz="979488" fontAlgn="base">
              <a:spcBef>
                <a:spcPct val="60000"/>
              </a:spcBef>
              <a:spcAft>
                <a:spcPct val="0"/>
              </a:spcAft>
            </a:pPr>
            <a:endParaRPr lang="en-GB" sz="1000" dirty="0">
              <a:solidFill>
                <a:prstClr val="white"/>
              </a:solidFill>
              <a:ea typeface="Arial Unicode MS" pitchFamily="34" charset="-128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2369821" cy="533400"/>
          </a:xfrm>
          <a:prstGeom prst="rect">
            <a:avLst/>
          </a:prstGeom>
        </p:spPr>
      </p:pic>
      <p:sp>
        <p:nvSpPr>
          <p:cNvPr id="18" name="Title 2"/>
          <p:cNvSpPr txBox="1">
            <a:spLocks/>
          </p:cNvSpPr>
          <p:nvPr/>
        </p:nvSpPr>
        <p:spPr bwMode="black">
          <a:xfrm>
            <a:off x="704797" y="1637678"/>
            <a:ext cx="11079835" cy="1296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SwissReSans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ReSans Light" pitchFamily="34" charset="0"/>
              </a:rPr>
              <a:t>International Business Challenges &amp; Best Practices</a:t>
            </a:r>
          </a:p>
        </p:txBody>
      </p:sp>
      <p:sp>
        <p:nvSpPr>
          <p:cNvPr id="20" name="Subtitle 3"/>
          <p:cNvSpPr txBox="1">
            <a:spLocks/>
          </p:cNvSpPr>
          <p:nvPr/>
        </p:nvSpPr>
        <p:spPr bwMode="white">
          <a:xfrm>
            <a:off x="703727" y="2312857"/>
            <a:ext cx="5887491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283E36"/>
                </a:solidFill>
                <a:latin typeface="SwissReSans" panose="020B0604020202020204" pitchFamily="34" charset="0"/>
              </a:defRPr>
            </a:lvl1pPr>
            <a:lvl2pPr marL="444500" indent="-261938">
              <a:spcBef>
                <a:spcPts val="1000"/>
              </a:spcBef>
              <a:buFont typeface="SwissReSans" panose="020B0604020202020204" pitchFamily="34" charset="0"/>
              <a:buChar char="–"/>
              <a:defRPr sz="1600">
                <a:solidFill>
                  <a:srgbClr val="283E36"/>
                </a:solidFill>
                <a:latin typeface="SwissReSans" panose="020B0604020202020204" pitchFamily="34" charset="0"/>
              </a:defRPr>
            </a:lvl2pPr>
            <a:lvl3pPr marL="715963" indent="-271463">
              <a:spcBef>
                <a:spcPts val="1000"/>
              </a:spcBef>
              <a:buFont typeface="SwissReSans" panose="020B0604020202020204" pitchFamily="34" charset="0"/>
              <a:buChar char="–"/>
              <a:defRPr sz="1600">
                <a:solidFill>
                  <a:srgbClr val="283E36"/>
                </a:solidFill>
                <a:latin typeface="SwissReSans" panose="020B0604020202020204" pitchFamily="34" charset="0"/>
              </a:defRPr>
            </a:lvl3pPr>
            <a:lvl4pPr marL="985838" indent="-269875">
              <a:spcBef>
                <a:spcPts val="1000"/>
              </a:spcBef>
              <a:buFont typeface="SwissReSans" panose="020B0604020202020204" pitchFamily="34" charset="0"/>
              <a:buChar char="–"/>
              <a:defRPr sz="1600">
                <a:solidFill>
                  <a:srgbClr val="283E36"/>
                </a:solidFill>
                <a:latin typeface="SwissReSans" panose="020B0604020202020204" pitchFamily="34" charset="0"/>
              </a:defRPr>
            </a:lvl4pPr>
            <a:lvl5pPr marL="1255713" indent="-269875">
              <a:spcBef>
                <a:spcPts val="1000"/>
              </a:spcBef>
              <a:buFont typeface="SwissReSans" panose="020B0604020202020204" pitchFamily="34" charset="0"/>
              <a:buChar char="–"/>
              <a:defRPr sz="1600">
                <a:solidFill>
                  <a:srgbClr val="283E36"/>
                </a:solidFill>
                <a:latin typeface="SwissReSans" panose="020B0604020202020204" pitchFamily="34" charset="0"/>
              </a:defRPr>
            </a:lvl5pPr>
            <a:lvl6pPr marL="1712913" indent="-269875" eaLnBrk="0" fontAlgn="base" hangingPunct="0">
              <a:spcBef>
                <a:spcPts val="1000"/>
              </a:spcBef>
              <a:spcAft>
                <a:spcPct val="0"/>
              </a:spcAft>
              <a:buFont typeface="SwissReSans" panose="020B0604020202020204" pitchFamily="34" charset="0"/>
              <a:buChar char="–"/>
              <a:defRPr sz="1600">
                <a:solidFill>
                  <a:srgbClr val="283E36"/>
                </a:solidFill>
                <a:latin typeface="SwissReSans" panose="020B0604020202020204" pitchFamily="34" charset="0"/>
              </a:defRPr>
            </a:lvl6pPr>
            <a:lvl7pPr marL="2170113" indent="-269875" eaLnBrk="0" fontAlgn="base" hangingPunct="0">
              <a:spcBef>
                <a:spcPts val="1000"/>
              </a:spcBef>
              <a:spcAft>
                <a:spcPct val="0"/>
              </a:spcAft>
              <a:buFont typeface="SwissReSans" panose="020B0604020202020204" pitchFamily="34" charset="0"/>
              <a:buChar char="–"/>
              <a:defRPr sz="1600">
                <a:solidFill>
                  <a:srgbClr val="283E36"/>
                </a:solidFill>
                <a:latin typeface="SwissReSans" panose="020B0604020202020204" pitchFamily="34" charset="0"/>
              </a:defRPr>
            </a:lvl7pPr>
            <a:lvl8pPr marL="2627313" indent="-269875" eaLnBrk="0" fontAlgn="base" hangingPunct="0">
              <a:spcBef>
                <a:spcPts val="1000"/>
              </a:spcBef>
              <a:spcAft>
                <a:spcPct val="0"/>
              </a:spcAft>
              <a:buFont typeface="SwissReSans" panose="020B0604020202020204" pitchFamily="34" charset="0"/>
              <a:buChar char="–"/>
              <a:defRPr sz="1600">
                <a:solidFill>
                  <a:srgbClr val="283E36"/>
                </a:solidFill>
                <a:latin typeface="SwissReSans" panose="020B0604020202020204" pitchFamily="34" charset="0"/>
              </a:defRPr>
            </a:lvl8pPr>
            <a:lvl9pPr marL="3084513" indent="-269875" eaLnBrk="0" fontAlgn="base" hangingPunct="0">
              <a:spcBef>
                <a:spcPts val="1000"/>
              </a:spcBef>
              <a:spcAft>
                <a:spcPct val="0"/>
              </a:spcAft>
              <a:buFont typeface="SwissReSans" panose="020B0604020202020204" pitchFamily="34" charset="0"/>
              <a:buChar char="–"/>
              <a:defRPr sz="1600">
                <a:solidFill>
                  <a:srgbClr val="283E36"/>
                </a:solidFill>
                <a:latin typeface="SwissReSans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FFFFFF"/>
                </a:solidFill>
                <a:latin typeface="SwissReSans Light" panose="020B0504020202020204" pitchFamily="34" charset="0"/>
                <a:cs typeface="Arial" panose="020B0604020202020204" pitchFamily="34" charset="0"/>
              </a:rPr>
              <a:t>Panel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A3FEA-89E3-4B35-95DB-20DDFACC74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3131198"/>
            <a:ext cx="6912768" cy="34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3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D6CDC90A-07F7-49AA-B21E-358A9F7E388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3967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355F8CCD-E3BD-4E49-B17A-73CB19CF198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 err="1">
              <a:latin typeface="SwissReSans Light" panose="020B0504020202020204" pitchFamily="34" charset="0"/>
              <a:ea typeface="+mj-ea"/>
              <a:cs typeface="+mj-cs"/>
              <a:sym typeface="SwissReSans Light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953BB-03E8-439D-BD45-1DA53CFB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548681"/>
            <a:ext cx="3728896" cy="576063"/>
          </a:xfrm>
          <a:noFill/>
          <a:ln>
            <a:noFill/>
          </a:ln>
        </p:spPr>
        <p:txBody>
          <a:bodyPr lIns="36000" tIns="36000" rIns="36000" bIns="36000"/>
          <a:lstStyle/>
          <a:p>
            <a:pPr algn="ctr"/>
            <a:r>
              <a:rPr lang="en-US" sz="3200">
                <a:solidFill>
                  <a:schemeClr val="bg1"/>
                </a:solidFill>
                <a:latin typeface="SwissReSans Light" panose="020B0504020202020204" pitchFamily="34" charset="0"/>
              </a:rPr>
              <a:t>Today’s panelists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015A23-7D84-4EAA-9A5E-AD08A0ED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33B4AE5F-292E-48E0-88F0-C35C40FFFCB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0701" y="727075"/>
            <a:ext cx="1800000" cy="1800000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4D3D7F-7946-471B-9DA3-1B8104610E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38670" y="2564904"/>
            <a:ext cx="2845562" cy="169277"/>
          </a:xfrm>
        </p:spPr>
        <p:txBody>
          <a:bodyPr/>
          <a:lstStyle/>
          <a:p>
            <a:r>
              <a:rPr lang="en-GB" sz="1600" dirty="0">
                <a:latin typeface="SwissReSans Light" panose="020B0504020202020204" pitchFamily="34" charset="0"/>
              </a:rPr>
              <a:t>Jason Mezyk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D70715-CC44-4ACE-823E-3B19E0D6BE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43872" y="2899882"/>
            <a:ext cx="2845562" cy="3569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400" dirty="0">
                <a:latin typeface="SwissReSans Light" panose="020B0504020202020204" pitchFamily="34" charset="0"/>
              </a:rPr>
              <a:t>Vice President of Risk Management</a:t>
            </a:r>
          </a:p>
          <a:p>
            <a:pPr>
              <a:lnSpc>
                <a:spcPct val="100000"/>
              </a:lnSpc>
            </a:pPr>
            <a:r>
              <a:rPr lang="en-GB" sz="1400" i="0" dirty="0">
                <a:latin typeface="SwissReSans Light" panose="020B0504020202020204" pitchFamily="34" charset="0"/>
              </a:rPr>
              <a:t>Global Logistic Properties (GLP)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31976F-7201-4A79-AB74-D5D7F5B999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39070" y="2564904"/>
            <a:ext cx="2845562" cy="169277"/>
          </a:xfrm>
        </p:spPr>
        <p:txBody>
          <a:bodyPr/>
          <a:lstStyle/>
          <a:p>
            <a:r>
              <a:rPr lang="en-GB" sz="1600" dirty="0">
                <a:latin typeface="SwissReSans Light" panose="020B0504020202020204" pitchFamily="34" charset="0"/>
              </a:rPr>
              <a:t>Gail Bartholomew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CDEC34-4201-4C68-899D-599CC982D1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79750" y="2899882"/>
            <a:ext cx="2845562" cy="3569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SwissReSans Light" panose="020B0504020202020204" pitchFamily="34" charset="0"/>
              </a:rPr>
              <a:t>Global Risk and Insurance Manager</a:t>
            </a:r>
          </a:p>
          <a:p>
            <a:pPr>
              <a:lnSpc>
                <a:spcPct val="100000"/>
              </a:lnSpc>
            </a:pPr>
            <a:r>
              <a:rPr lang="en-US" sz="1400" i="0" dirty="0">
                <a:latin typeface="SwissReSans Light" panose="020B0504020202020204" pitchFamily="34" charset="0"/>
              </a:rPr>
              <a:t>Nouryon USA LLC</a:t>
            </a:r>
            <a:endParaRPr lang="de-CH" sz="1400" i="0" dirty="0">
              <a:latin typeface="SwissReSans Light" panose="020B05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400" dirty="0">
              <a:latin typeface="SwissReSans Light" panose="020B0504020202020204" pitchFamily="34" charset="0"/>
            </a:endParaRPr>
          </a:p>
        </p:txBody>
      </p: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7D2D4A67-B1CA-44C8-9F8D-D8D557D7779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6653" y="3707548"/>
            <a:ext cx="1800000" cy="1800000"/>
          </a:xfr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001A8466-ABC2-48B7-9289-4B53D1C9BB0C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0183" y="3706813"/>
            <a:ext cx="1800225" cy="1800225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66C11B7-955F-4FC7-A0CD-671728A0D43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82686" y="5577885"/>
            <a:ext cx="2845562" cy="169277"/>
          </a:xfrm>
        </p:spPr>
        <p:txBody>
          <a:bodyPr/>
          <a:lstStyle/>
          <a:p>
            <a:r>
              <a:rPr lang="en-GB" sz="1600" dirty="0">
                <a:latin typeface="SwissReSans Light" panose="020B0504020202020204" pitchFamily="34" charset="0"/>
              </a:rPr>
              <a:t>Jamie Sewell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C0F39DE-F6C7-4025-A5F3-CB5B76FFC09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43872" y="5880355"/>
            <a:ext cx="2845562" cy="3569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400" dirty="0">
                <a:latin typeface="SwissReSans Light" panose="020B0504020202020204" pitchFamily="34" charset="0"/>
              </a:rPr>
              <a:t>Senior Manager of Risk &amp; Insurance</a:t>
            </a:r>
          </a:p>
          <a:p>
            <a:pPr>
              <a:lnSpc>
                <a:spcPct val="100000"/>
              </a:lnSpc>
            </a:pPr>
            <a:r>
              <a:rPr lang="en-GB" sz="1400" i="0" dirty="0">
                <a:latin typeface="SwissReSans Light" panose="020B0504020202020204" pitchFamily="34" charset="0"/>
              </a:rPr>
              <a:t>The Boeing Company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6EB1E97-0853-46BB-A674-F5C2060A830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79750" y="5552624"/>
            <a:ext cx="2845562" cy="169277"/>
          </a:xfrm>
        </p:spPr>
        <p:txBody>
          <a:bodyPr/>
          <a:lstStyle/>
          <a:p>
            <a:r>
              <a:rPr lang="en-GB" sz="1600" dirty="0">
                <a:latin typeface="SwissReSans Light" panose="020B0504020202020204" pitchFamily="34" charset="0"/>
              </a:rPr>
              <a:t>Host: Gillian Gunnink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3CEDCF0-773C-4318-BF44-D5584BB4CD3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40216" y="5880355"/>
            <a:ext cx="3744416" cy="2505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400" dirty="0">
                <a:latin typeface="SwissReSans Light" panose="020B0504020202020204" pitchFamily="34" charset="0"/>
              </a:rPr>
              <a:t>SVP International Program Business Management</a:t>
            </a:r>
          </a:p>
          <a:p>
            <a:pPr>
              <a:lnSpc>
                <a:spcPct val="100000"/>
              </a:lnSpc>
            </a:pPr>
            <a:r>
              <a:rPr lang="en-GB" sz="1400" i="0" dirty="0">
                <a:latin typeface="SwissReSans Light" panose="020B0504020202020204" pitchFamily="34" charset="0"/>
              </a:rPr>
              <a:t>Swiss Re Corporate Solutions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A653F1ED-00AB-4B48-B4F0-45AF8017BB0B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3540962" y="836713"/>
            <a:ext cx="1925691" cy="790362"/>
          </a:xfrm>
          <a:prstGeom prst="bentConnector3">
            <a:avLst>
              <a:gd name="adj1" fmla="val 63689"/>
            </a:avLst>
          </a:prstGeom>
          <a:ln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828F702-1F97-424C-8F31-E189F88D9454}"/>
              </a:ext>
            </a:extLst>
          </p:cNvPr>
          <p:cNvCxnSpPr>
            <a:cxnSpLocks/>
            <a:stCxn id="2" idx="3"/>
            <a:endCxn id="22" idx="6"/>
          </p:cNvCxnSpPr>
          <p:nvPr/>
        </p:nvCxnSpPr>
        <p:spPr>
          <a:xfrm>
            <a:off x="4064257" y="836713"/>
            <a:ext cx="6736444" cy="790362"/>
          </a:xfrm>
          <a:prstGeom prst="bentConnector5">
            <a:avLst>
              <a:gd name="adj1" fmla="val 10439"/>
              <a:gd name="adj2" fmla="val -42795"/>
              <a:gd name="adj3" fmla="val 103393"/>
            </a:avLst>
          </a:prstGeom>
          <a:ln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C0DB46C-EAA6-47F6-9724-C27668E0077A}"/>
              </a:ext>
            </a:extLst>
          </p:cNvPr>
          <p:cNvSpPr/>
          <p:nvPr/>
        </p:nvSpPr>
        <p:spPr>
          <a:xfrm>
            <a:off x="335360" y="1731121"/>
            <a:ext cx="3567019" cy="3567019"/>
          </a:xfrm>
          <a:prstGeom prst="ellipse">
            <a:avLst/>
          </a:prstGeom>
          <a:solidFill>
            <a:schemeClr val="accent3">
              <a:alpha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dirty="0">
                <a:latin typeface="SwissReSans Light" panose="020B0504020202020204" pitchFamily="34" charset="0"/>
              </a:rPr>
              <a:t>3 leaders from diverse industries will share their personal experiences and insights on  international programs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1F9CBFC3-DB17-4F5A-8E5D-2DA16F36A6AA}"/>
              </a:ext>
            </a:extLst>
          </p:cNvPr>
          <p:cNvCxnSpPr>
            <a:cxnSpLocks/>
            <a:stCxn id="2" idx="3"/>
            <a:endCxn id="33" idx="2"/>
          </p:cNvCxnSpPr>
          <p:nvPr/>
        </p:nvCxnSpPr>
        <p:spPr>
          <a:xfrm>
            <a:off x="4064257" y="836713"/>
            <a:ext cx="1402396" cy="377083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0F7167B1-F391-478C-8A96-1DDB050AC7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135" y="2403476"/>
            <a:ext cx="924865" cy="470183"/>
          </a:xfrm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8CB67F40-9319-4599-9BCB-9586534084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8" b="7308"/>
          <a:stretch>
            <a:fillRect/>
          </a:stretch>
        </p:blipFill>
        <p:spPr>
          <a:xfrm>
            <a:off x="5466653" y="727075"/>
            <a:ext cx="1800000" cy="1800000"/>
          </a:xfr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AB605E25-4230-4EA0-9AFC-610F80D40B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53088" y="2529796"/>
            <a:ext cx="1097313" cy="35695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AE10F3F-8364-4D08-BA55-CF355636B8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62270" y="5545378"/>
            <a:ext cx="1449754" cy="36687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A483EA2-BFF4-4C3D-BABB-1DE51CE77DD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97" b="36798"/>
          <a:stretch/>
        </p:blipFill>
        <p:spPr bwMode="gray">
          <a:xfrm>
            <a:off x="8508474" y="5545378"/>
            <a:ext cx="338961" cy="3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132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SR1104"/>
  <p:tag name="LANGUAGE" val="2057"/>
  <p:tag name="PRESENTATIONSTYLE" val="0"/>
  <p:tag name="COLORPAIR" val="1"/>
  <p:tag name="CLASSIFICATION" val="0"/>
  <p:tag name="AIPLABEL" val="Internal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b5Ps.pRseB_gv5qRtvz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AH.aAFIAT23zJPUvHjY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ID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heme/theme1.xml><?xml version="1.0" encoding="utf-8"?>
<a:theme xmlns:a="http://schemas.openxmlformats.org/drawingml/2006/main" name="SwissRe">
  <a:themeElements>
    <a:clrScheme name="SR - BlueSkyCrepuscule">
      <a:dk1>
        <a:srgbClr val="283E36"/>
      </a:dk1>
      <a:lt1>
        <a:sysClr val="window" lastClr="FFFFFF"/>
      </a:lt1>
      <a:dk2>
        <a:srgbClr val="0F4DBC"/>
      </a:dk2>
      <a:lt2>
        <a:srgbClr val="0493D9"/>
      </a:lt2>
      <a:accent1>
        <a:srgbClr val="627D77"/>
      </a:accent1>
      <a:accent2>
        <a:srgbClr val="A1B1AD"/>
      </a:accent2>
      <a:accent3>
        <a:srgbClr val="0F4DBC"/>
      </a:accent3>
      <a:accent4>
        <a:srgbClr val="6F94D7"/>
      </a:accent4>
      <a:accent5>
        <a:srgbClr val="00A9E0"/>
      </a:accent5>
      <a:accent6>
        <a:srgbClr val="66CBEC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wissRe_169.potx" id="{E2868796-B6B7-4456-B50B-68487EE1F8B0}" vid="{12D83CE0-67E2-445E-8BA9-02C228FF6D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SwissRe_169</Template>
  <TotalTime>1510</TotalTime>
  <Words>74</Words>
  <Application>Microsoft Office PowerPoint</Application>
  <PresentationFormat>Widescreen</PresentationFormat>
  <Paragraphs>18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SwissReSans</vt:lpstr>
      <vt:lpstr>Arial Unicode MS</vt:lpstr>
      <vt:lpstr>SwissReSans Light</vt:lpstr>
      <vt:lpstr>SwissRe</vt:lpstr>
      <vt:lpstr>think-cell Slide</vt:lpstr>
      <vt:lpstr>PowerPoint Presentation</vt:lpstr>
      <vt:lpstr>Today’s panelists </vt:lpstr>
    </vt:vector>
  </TitlesOfParts>
  <Company>Swiss 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APAC CC team!</dc:title>
  <dc:creator>SREPAO</dc:creator>
  <cp:lastModifiedBy>Gillian Gunnink</cp:lastModifiedBy>
  <cp:revision>20</cp:revision>
  <dcterms:created xsi:type="dcterms:W3CDTF">2019-07-31T12:21:46Z</dcterms:created>
  <dcterms:modified xsi:type="dcterms:W3CDTF">2019-09-20T19:37:05Z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0c2fedb-0da6-4717-8531-d16a1b9930f4_Enabled">
    <vt:lpwstr>True</vt:lpwstr>
  </property>
  <property fmtid="{D5CDD505-2E9C-101B-9397-08002B2CF9AE}" pid="3" name="MSIP_Label_90c2fedb-0da6-4717-8531-d16a1b9930f4_SiteId">
    <vt:lpwstr>45597f60-6e37-4be7-acfb-4c9e23b261ea</vt:lpwstr>
  </property>
  <property fmtid="{D5CDD505-2E9C-101B-9397-08002B2CF9AE}" pid="4" name="MSIP_Label_90c2fedb-0da6-4717-8531-d16a1b9930f4_Owner">
    <vt:lpwstr>Jennifer_Patterman@swissre.com</vt:lpwstr>
  </property>
  <property fmtid="{D5CDD505-2E9C-101B-9397-08002B2CF9AE}" pid="5" name="MSIP_Label_90c2fedb-0da6-4717-8531-d16a1b9930f4_SetDate">
    <vt:lpwstr>2019-07-31T13:15:08.6832762Z</vt:lpwstr>
  </property>
  <property fmtid="{D5CDD505-2E9C-101B-9397-08002B2CF9AE}" pid="6" name="MSIP_Label_90c2fedb-0da6-4717-8531-d16a1b9930f4_Name">
    <vt:lpwstr>Internal</vt:lpwstr>
  </property>
  <property fmtid="{D5CDD505-2E9C-101B-9397-08002B2CF9AE}" pid="7" name="MSIP_Label_90c2fedb-0da6-4717-8531-d16a1b9930f4_Application">
    <vt:lpwstr>Microsoft Azure Information Protection</vt:lpwstr>
  </property>
  <property fmtid="{D5CDD505-2E9C-101B-9397-08002B2CF9AE}" pid="8" name="MSIP_Label_90c2fedb-0da6-4717-8531-d16a1b9930f4_Extended_MSFT_Method">
    <vt:lpwstr>Automatic</vt:lpwstr>
  </property>
  <property fmtid="{D5CDD505-2E9C-101B-9397-08002B2CF9AE}" pid="9" name="Sensitivity">
    <vt:lpwstr>Internal</vt:lpwstr>
  </property>
</Properties>
</file>